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3" r:id="rId3"/>
  </p:sldMasterIdLst>
  <p:notesMasterIdLst>
    <p:notesMasterId r:id="rId19"/>
  </p:notesMasterIdLst>
  <p:sldIdLst>
    <p:sldId id="257" r:id="rId4"/>
    <p:sldId id="258" r:id="rId5"/>
    <p:sldId id="261" r:id="rId6"/>
    <p:sldId id="262" r:id="rId7"/>
    <p:sldId id="256" r:id="rId8"/>
    <p:sldId id="263" r:id="rId9"/>
    <p:sldId id="275" r:id="rId10"/>
    <p:sldId id="277" r:id="rId11"/>
    <p:sldId id="278" r:id="rId12"/>
    <p:sldId id="279" r:id="rId13"/>
    <p:sldId id="282" r:id="rId14"/>
    <p:sldId id="284" r:id="rId15"/>
    <p:sldId id="299" r:id="rId16"/>
    <p:sldId id="300" r:id="rId17"/>
    <p:sldId id="301"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79EBA-B74A-451A-9E74-76B0A840ADF5}" type="datetimeFigureOut">
              <a:rPr lang="nl-NL" smtClean="0"/>
              <a:t>9-5-2023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83944E-1DD4-43AC-8065-2FD356E1C5F4}" type="slidenum">
              <a:rPr lang="nl-NL" smtClean="0"/>
              <a:t>‹nr.›</a:t>
            </a:fld>
            <a:endParaRPr lang="nl-NL"/>
          </a:p>
        </p:txBody>
      </p:sp>
    </p:spTree>
    <p:extLst>
      <p:ext uri="{BB962C8B-B14F-4D97-AF65-F5344CB8AC3E}">
        <p14:creationId xmlns:p14="http://schemas.microsoft.com/office/powerpoint/2010/main" val="174411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11</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25666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Belangenbehartiging</a:t>
            </a:r>
            <a:r>
              <a:rPr lang="nl-NL" baseline="0" dirty="0"/>
              <a:t> richting het Rijk/TK</a:t>
            </a:r>
          </a:p>
          <a:p>
            <a:r>
              <a:rPr lang="nl-NL" baseline="0" dirty="0"/>
              <a:t>Beleidstaak zit op het maken van modellen etc. </a:t>
            </a: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5383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Belangenbehartiging</a:t>
            </a:r>
            <a:r>
              <a:rPr lang="nl-NL" baseline="0" dirty="0"/>
              <a:t> richting het Rijk/TK</a:t>
            </a:r>
          </a:p>
          <a:p>
            <a:r>
              <a:rPr lang="nl-NL" baseline="0" dirty="0"/>
              <a:t>Beleidstaak zit op het maken van modellen etc. </a:t>
            </a: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13</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89887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Belangenbehartiging</a:t>
            </a:r>
            <a:r>
              <a:rPr lang="nl-NL" baseline="0" dirty="0"/>
              <a:t> richting het Rijk/TK</a:t>
            </a:r>
          </a:p>
          <a:p>
            <a:r>
              <a:rPr lang="nl-NL" baseline="0" dirty="0"/>
              <a:t>Beleidstaak zit op het maken van modellen etc. </a:t>
            </a: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14</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32113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Belangenbehartiging</a:t>
            </a:r>
            <a:r>
              <a:rPr lang="nl-NL" baseline="0" dirty="0"/>
              <a:t> richting het Rijk/TK</a:t>
            </a:r>
          </a:p>
          <a:p>
            <a:r>
              <a:rPr lang="nl-NL" baseline="0" dirty="0"/>
              <a:t>Beleidstaak zit op het maken van modellen etc. </a:t>
            </a: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15</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3211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33fc64e849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37680" algn="l" rtl="0">
              <a:lnSpc>
                <a:spcPct val="90000"/>
              </a:lnSpc>
              <a:spcBef>
                <a:spcPts val="0"/>
              </a:spcBef>
              <a:spcAft>
                <a:spcPts val="0"/>
              </a:spcAft>
              <a:buClr>
                <a:schemeClr val="dk1"/>
              </a:buClr>
              <a:buSzPts val="1900"/>
              <a:buChar char="•"/>
            </a:pPr>
            <a:r>
              <a:rPr lang="nl-NL" sz="1900">
                <a:solidFill>
                  <a:schemeClr val="dk1"/>
                </a:solidFill>
                <a:highlight>
                  <a:srgbClr val="00FF00"/>
                </a:highlight>
                <a:latin typeface="Calibri"/>
                <a:ea typeface="Calibri"/>
                <a:cs typeface="Calibri"/>
                <a:sym typeface="Calibri"/>
              </a:rPr>
              <a:t>Pionieren</a:t>
            </a:r>
            <a:endParaRPr sz="2800">
              <a:solidFill>
                <a:schemeClr val="dk1"/>
              </a:solidFill>
              <a:highlight>
                <a:srgbClr val="00FF00"/>
              </a:highlight>
              <a:latin typeface="Calibri"/>
              <a:ea typeface="Calibri"/>
              <a:cs typeface="Calibri"/>
              <a:sym typeface="Calibri"/>
            </a:endParaRPr>
          </a:p>
          <a:p>
            <a:pPr marL="228600" lvl="0" indent="-237680" algn="l" rtl="0">
              <a:lnSpc>
                <a:spcPct val="90000"/>
              </a:lnSpc>
              <a:spcBef>
                <a:spcPts val="1000"/>
              </a:spcBef>
              <a:spcAft>
                <a:spcPts val="0"/>
              </a:spcAft>
              <a:buClr>
                <a:schemeClr val="dk1"/>
              </a:buClr>
              <a:buSzPts val="1900"/>
              <a:buChar char="•"/>
            </a:pPr>
            <a:r>
              <a:rPr lang="nl-NL" sz="1900">
                <a:solidFill>
                  <a:schemeClr val="dk1"/>
                </a:solidFill>
                <a:highlight>
                  <a:srgbClr val="00FF00"/>
                </a:highlight>
                <a:latin typeface="Calibri"/>
                <a:ea typeface="Calibri"/>
                <a:cs typeface="Calibri"/>
                <a:sym typeface="Calibri"/>
              </a:rPr>
              <a:t>Kernwaarde JMR</a:t>
            </a:r>
            <a:endParaRPr sz="2800">
              <a:solidFill>
                <a:schemeClr val="dk1"/>
              </a:solidFill>
              <a:highlight>
                <a:srgbClr val="00FF00"/>
              </a:highlight>
              <a:latin typeface="Calibri"/>
              <a:ea typeface="Calibri"/>
              <a:cs typeface="Calibri"/>
              <a:sym typeface="Calibri"/>
            </a:endParaRPr>
          </a:p>
          <a:p>
            <a:pPr marL="228600" lvl="0" indent="-237680" algn="l" rtl="0">
              <a:lnSpc>
                <a:spcPct val="90000"/>
              </a:lnSpc>
              <a:spcBef>
                <a:spcPts val="1000"/>
              </a:spcBef>
              <a:spcAft>
                <a:spcPts val="0"/>
              </a:spcAft>
              <a:buClr>
                <a:schemeClr val="dk1"/>
              </a:buClr>
              <a:buSzPts val="1900"/>
              <a:buChar char="•"/>
            </a:pPr>
            <a:r>
              <a:rPr lang="nl-NL" sz="1900">
                <a:solidFill>
                  <a:schemeClr val="dk1"/>
                </a:solidFill>
                <a:highlight>
                  <a:srgbClr val="00FF00"/>
                </a:highlight>
                <a:latin typeface="Calibri"/>
                <a:ea typeface="Calibri"/>
                <a:cs typeface="Calibri"/>
                <a:sym typeface="Calibri"/>
              </a:rPr>
              <a:t>Landelijk en decentraal</a:t>
            </a:r>
            <a:endParaRPr sz="2800">
              <a:solidFill>
                <a:schemeClr val="dk1"/>
              </a:solidFill>
              <a:highlight>
                <a:srgbClr val="00FF00"/>
              </a:highlight>
              <a:latin typeface="Calibri"/>
              <a:ea typeface="Calibri"/>
              <a:cs typeface="Calibri"/>
              <a:sym typeface="Calibri"/>
            </a:endParaRPr>
          </a:p>
          <a:p>
            <a:pPr marL="228600" lvl="0" indent="-237680" algn="l" rtl="0">
              <a:lnSpc>
                <a:spcPct val="90000"/>
              </a:lnSpc>
              <a:spcBef>
                <a:spcPts val="1000"/>
              </a:spcBef>
              <a:spcAft>
                <a:spcPts val="0"/>
              </a:spcAft>
              <a:buClr>
                <a:schemeClr val="dk1"/>
              </a:buClr>
              <a:buSzPts val="1900"/>
              <a:buChar char="•"/>
            </a:pPr>
            <a:r>
              <a:rPr lang="nl-NL" sz="1900">
                <a:solidFill>
                  <a:schemeClr val="dk1"/>
                </a:solidFill>
                <a:latin typeface="Calibri"/>
                <a:ea typeface="Calibri"/>
                <a:cs typeface="Calibri"/>
                <a:sym typeface="Calibri"/>
              </a:rPr>
              <a:t>Waarom er zoveel tijd in gestopt?</a:t>
            </a:r>
            <a:endParaRPr sz="2800">
              <a:solidFill>
                <a:schemeClr val="dk1"/>
              </a:solidFill>
              <a:latin typeface="Calibri"/>
              <a:ea typeface="Calibri"/>
              <a:cs typeface="Calibri"/>
              <a:sym typeface="Calibri"/>
            </a:endParaRPr>
          </a:p>
          <a:p>
            <a:pPr marL="228600" lvl="0" indent="-237680" algn="l" rtl="0">
              <a:lnSpc>
                <a:spcPct val="90000"/>
              </a:lnSpc>
              <a:spcBef>
                <a:spcPts val="1000"/>
              </a:spcBef>
              <a:spcAft>
                <a:spcPts val="0"/>
              </a:spcAft>
              <a:buClr>
                <a:schemeClr val="dk1"/>
              </a:buClr>
              <a:buSzPts val="1900"/>
              <a:buChar char="•"/>
            </a:pPr>
            <a:r>
              <a:rPr lang="nl-NL" sz="1900">
                <a:solidFill>
                  <a:schemeClr val="dk1"/>
                </a:solidFill>
                <a:latin typeface="Calibri"/>
                <a:ea typeface="Calibri"/>
                <a:cs typeface="Calibri"/>
                <a:sym typeface="Calibri"/>
              </a:rPr>
              <a:t>Over eerste meetings, vanuit jongeren</a:t>
            </a:r>
            <a:endParaRPr sz="2800">
              <a:solidFill>
                <a:schemeClr val="dk1"/>
              </a:solidFill>
              <a:latin typeface="Calibri"/>
              <a:ea typeface="Calibri"/>
              <a:cs typeface="Calibri"/>
              <a:sym typeface="Calibri"/>
            </a:endParaRPr>
          </a:p>
          <a:p>
            <a:pPr marL="228600" lvl="0" indent="-237680" algn="l" rtl="0">
              <a:lnSpc>
                <a:spcPct val="90000"/>
              </a:lnSpc>
              <a:spcBef>
                <a:spcPts val="1000"/>
              </a:spcBef>
              <a:spcAft>
                <a:spcPts val="0"/>
              </a:spcAft>
              <a:buClr>
                <a:schemeClr val="dk1"/>
              </a:buClr>
              <a:buSzPts val="1900"/>
              <a:buChar char="•"/>
            </a:pPr>
            <a:r>
              <a:rPr lang="nl-NL" sz="1900">
                <a:solidFill>
                  <a:schemeClr val="dk1"/>
                </a:solidFill>
                <a:latin typeface="Calibri"/>
                <a:ea typeface="Calibri"/>
                <a:cs typeface="Calibri"/>
                <a:sym typeface="Calibri"/>
              </a:rPr>
              <a:t>Democratische beslissingen over alles! </a:t>
            </a:r>
            <a:endParaRPr sz="2800">
              <a:solidFill>
                <a:schemeClr val="dk1"/>
              </a:solidFill>
              <a:latin typeface="Calibri"/>
              <a:ea typeface="Calibri"/>
              <a:cs typeface="Calibri"/>
              <a:sym typeface="Calibri"/>
            </a:endParaRPr>
          </a:p>
          <a:p>
            <a:pPr marL="228600" lvl="0" indent="-237680" algn="l" rtl="0">
              <a:lnSpc>
                <a:spcPct val="90000"/>
              </a:lnSpc>
              <a:spcBef>
                <a:spcPts val="1000"/>
              </a:spcBef>
              <a:spcAft>
                <a:spcPts val="0"/>
              </a:spcAft>
              <a:buClr>
                <a:schemeClr val="dk1"/>
              </a:buClr>
              <a:buSzPts val="1900"/>
              <a:buChar char="•"/>
            </a:pPr>
            <a:r>
              <a:rPr lang="nl-NL" sz="1900">
                <a:solidFill>
                  <a:schemeClr val="dk1"/>
                </a:solidFill>
                <a:highlight>
                  <a:srgbClr val="00FF00"/>
                </a:highlight>
                <a:latin typeface="Calibri"/>
                <a:ea typeface="Calibri"/>
                <a:cs typeface="Calibri"/>
                <a:sym typeface="Calibri"/>
              </a:rPr>
              <a:t>Door jongeren, voor jongeren</a:t>
            </a:r>
            <a:endParaRPr sz="2800">
              <a:solidFill>
                <a:schemeClr val="dk1"/>
              </a:solidFill>
              <a:highlight>
                <a:srgbClr val="00FF00"/>
              </a:highlight>
              <a:latin typeface="Calibri"/>
              <a:ea typeface="Calibri"/>
              <a:cs typeface="Calibri"/>
              <a:sym typeface="Calibri"/>
            </a:endParaRPr>
          </a:p>
          <a:p>
            <a:pPr marL="228600" lvl="0" indent="-237680" algn="l" rtl="0">
              <a:lnSpc>
                <a:spcPct val="90000"/>
              </a:lnSpc>
              <a:spcBef>
                <a:spcPts val="1000"/>
              </a:spcBef>
              <a:spcAft>
                <a:spcPts val="0"/>
              </a:spcAft>
              <a:buClr>
                <a:schemeClr val="dk1"/>
              </a:buClr>
              <a:buSzPts val="1900"/>
              <a:buChar char="•"/>
            </a:pPr>
            <a:r>
              <a:rPr lang="nl-NL" sz="1900">
                <a:solidFill>
                  <a:schemeClr val="dk1"/>
                </a:solidFill>
                <a:latin typeface="Calibri"/>
                <a:ea typeface="Calibri"/>
                <a:cs typeface="Calibri"/>
                <a:sym typeface="Calibri"/>
              </a:rPr>
              <a:t>Eerste bestuur</a:t>
            </a:r>
            <a:endParaRPr sz="2800">
              <a:solidFill>
                <a:schemeClr val="dk1"/>
              </a:solidFill>
              <a:latin typeface="Calibri"/>
              <a:ea typeface="Calibri"/>
              <a:cs typeface="Calibri"/>
              <a:sym typeface="Calibri"/>
            </a:endParaRPr>
          </a:p>
          <a:p>
            <a:pPr marL="228600" lvl="0" indent="-237680" algn="l" rtl="0">
              <a:lnSpc>
                <a:spcPct val="90000"/>
              </a:lnSpc>
              <a:spcBef>
                <a:spcPts val="1000"/>
              </a:spcBef>
              <a:spcAft>
                <a:spcPts val="0"/>
              </a:spcAft>
              <a:buClr>
                <a:schemeClr val="dk1"/>
              </a:buClr>
              <a:buSzPts val="1900"/>
              <a:buChar char="•"/>
            </a:pPr>
            <a:r>
              <a:rPr lang="nl-NL" sz="1900">
                <a:solidFill>
                  <a:schemeClr val="dk1"/>
                </a:solidFill>
                <a:latin typeface="Calibri"/>
                <a:ea typeface="Calibri"/>
                <a:cs typeface="Calibri"/>
                <a:sym typeface="Calibri"/>
              </a:rPr>
              <a:t>Successen: Nationale milieudag, symposium 50 jaar milieubeleid, in boek, artikel in blad milieu, </a:t>
            </a:r>
            <a:endParaRPr/>
          </a:p>
        </p:txBody>
      </p:sp>
      <p:sp>
        <p:nvSpPr>
          <p:cNvPr id="110" name="Google Shape;110;g133fc64e849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fd50d25b2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fd50d25b2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
              <a:t>Waarom? Veel beleid, en met name milieubeleid, heeft effecten voor een heel lange tijd. Het is belangrijk dat degenen die daar nog het langst mee zullen moeten leven, ook gehoord worden. Maatregelen die worden genomen om problemen op de korte termijn op te lossen, kunnen op de langere termijn wel eens slecht uitpakken, zeker als vooral financiële belangrijk worden meegenomen. </a:t>
            </a:r>
            <a:endParaRPr/>
          </a:p>
          <a:p>
            <a:pPr marL="0" lvl="0" indent="0" algn="l" rtl="0">
              <a:spcBef>
                <a:spcPts val="0"/>
              </a:spcBef>
              <a:spcAft>
                <a:spcPts val="0"/>
              </a:spcAft>
              <a:buNone/>
            </a:pPr>
            <a:r>
              <a:rPr lang="nl"/>
              <a:t>Jongeren hebben nog minder mogelijkheden om invloed op beleid uit te oefenen. Daarom is het belangrijk dat zij actief betrokken worden.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780c25b3a6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780c25b3a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7D8D3E-8E89-4B64-84BF-F2D15C78D08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8AB0080-0EBB-410C-BDEB-AC04C513F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0F68062-DB5C-46A9-937F-6D79A762426A}"/>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5" name="Tijdelijke aanduiding voor voettekst 4">
            <a:extLst>
              <a:ext uri="{FF2B5EF4-FFF2-40B4-BE49-F238E27FC236}">
                <a16:creationId xmlns:a16="http://schemas.microsoft.com/office/drawing/2014/main" id="{BF3804AA-1C52-46F1-89E2-102B19CEC3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B175413-D57B-4AA6-AF8F-B14320B53569}"/>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170831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11D7E-A9A7-4A73-A81E-897EC2E882E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40C150A-36FE-4E66-B047-B2C1D91EC3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3A8EE32-E3A9-41E8-82C1-F371089BE359}"/>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5" name="Tijdelijke aanduiding voor voettekst 4">
            <a:extLst>
              <a:ext uri="{FF2B5EF4-FFF2-40B4-BE49-F238E27FC236}">
                <a16:creationId xmlns:a16="http://schemas.microsoft.com/office/drawing/2014/main" id="{148696D8-79F0-45A9-82F9-0F324484A0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B2FB7E-C550-4079-9614-AA2AFC96B4F0}"/>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160953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12436D5-2EDD-4DB5-A4E0-214BA6AAFAF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9B52069-A6A4-4D03-9B82-71237A24F1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704DF9F-A338-47F6-B92A-7CBF85DE0B20}"/>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5" name="Tijdelijke aanduiding voor voettekst 4">
            <a:extLst>
              <a:ext uri="{FF2B5EF4-FFF2-40B4-BE49-F238E27FC236}">
                <a16:creationId xmlns:a16="http://schemas.microsoft.com/office/drawing/2014/main" id="{CB38B1D8-C052-4160-917A-44612F47E7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6FC8157-2A1C-4AF5-BC45-75CCB442F28B}"/>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1108874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3159228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dirty="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dirty="0">
                <a:solidFill>
                  <a:srgbClr val="FFFFFF"/>
                </a:solidFill>
                <a:latin typeface="Arial" panose="020B0604020202020204" pitchFamily="34" charset="0"/>
              </a:endParaRPr>
            </a:p>
          </p:txBody>
        </p:sp>
      </p:grpSp>
      <p:sp>
        <p:nvSpPr>
          <p:cNvPr id="7" name="Freeform 5"/>
          <p:cNvSpPr>
            <a:spLocks/>
          </p:cNvSpPr>
          <p:nvPr userDrawn="1"/>
        </p:nvSpPr>
        <p:spPr bwMode="auto">
          <a:xfrm>
            <a:off x="0" y="5238750"/>
            <a:ext cx="9702800" cy="1619250"/>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lIns="0" tIns="0" rIns="0" bIns="0" anchor="b" anchorCtr="0">
            <a:noAutofit/>
          </a:bodyPr>
          <a:lstStyle>
            <a:lvl1pPr algn="l">
              <a:lnSpc>
                <a:spcPct val="90000"/>
              </a:lnSpc>
              <a:defRPr sz="4800" b="1">
                <a:solidFill>
                  <a:schemeClr val="bg2"/>
                </a:solidFill>
              </a:defRPr>
            </a:lvl1pPr>
          </a:lstStyle>
          <a:p>
            <a:r>
              <a:rPr lang="nl-NL" dirty="0"/>
              <a:t>Klik om de stijl te bewerken</a:t>
            </a:r>
            <a:endParaRPr lang="en-US" dirty="0"/>
          </a:p>
        </p:txBody>
      </p:sp>
      <p:sp>
        <p:nvSpPr>
          <p:cNvPr id="3" name="Ondertitel 2"/>
          <p:cNvSpPr>
            <a:spLocks noGrp="1"/>
          </p:cNvSpPr>
          <p:nvPr>
            <p:ph type="subTitle" idx="1"/>
          </p:nvPr>
        </p:nvSpPr>
        <p:spPr>
          <a:xfrm>
            <a:off x="1080000" y="3959940"/>
            <a:ext cx="6120000" cy="1080000"/>
          </a:xfrm>
          <a:prstGeom prst="rect">
            <a:avLst/>
          </a:prstGeom>
        </p:spPr>
        <p:txBody>
          <a:bodyPr lIns="0" tIns="0" rIns="0" bIns="0">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dirty="0"/>
          </a:p>
        </p:txBody>
      </p:sp>
    </p:spTree>
    <p:extLst>
      <p:ext uri="{BB962C8B-B14F-4D97-AF65-F5344CB8AC3E}">
        <p14:creationId xmlns:p14="http://schemas.microsoft.com/office/powerpoint/2010/main" val="2151581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endParaRPr lang="nl-NL" dirty="0"/>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94936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endParaRPr lang="nl-NL" dirty="0"/>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681084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endParaRPr lang="nl-NL" dirty="0"/>
          </a:p>
        </p:txBody>
      </p:sp>
    </p:spTree>
    <p:extLst>
      <p:ext uri="{BB962C8B-B14F-4D97-AF65-F5344CB8AC3E}">
        <p14:creationId xmlns:p14="http://schemas.microsoft.com/office/powerpoint/2010/main" val="4053914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772687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627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342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23163-7280-4305-97E7-8701F82D2D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7298DC2-37B6-410D-ABA5-DA0EFFB85A1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7ACCF16-E45A-455C-BA33-2B03ADDD6FC9}"/>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5" name="Tijdelijke aanduiding voor voettekst 4">
            <a:extLst>
              <a:ext uri="{FF2B5EF4-FFF2-40B4-BE49-F238E27FC236}">
                <a16:creationId xmlns:a16="http://schemas.microsoft.com/office/drawing/2014/main" id="{2C97EA95-4A2D-4EE6-900E-DCE4DA87A2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5049F4-7466-4A3E-98F6-47F82120224F}"/>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275612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A1D61-BFB8-41A7-B5F8-28E1D7328B6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F7EDCDB-331E-4C43-A740-55883AE1D4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F796729-2C20-4354-98A8-2CFDBF6107E6}"/>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5" name="Tijdelijke aanduiding voor voettekst 4">
            <a:extLst>
              <a:ext uri="{FF2B5EF4-FFF2-40B4-BE49-F238E27FC236}">
                <a16:creationId xmlns:a16="http://schemas.microsoft.com/office/drawing/2014/main" id="{5D07FA90-A951-4CD7-868A-F0403FBDE8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7CBAE65-57C1-48AF-B61A-A35BA7546946}"/>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3705043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79312-2341-46FB-851D-42385255CA1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738EF58-0799-46F0-99FC-338A7045518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9657EB3-6EF9-4F5C-B091-ACF49EBE12F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A8FA41D-4238-4217-9147-37FD5C099CB7}"/>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6" name="Tijdelijke aanduiding voor voettekst 5">
            <a:extLst>
              <a:ext uri="{FF2B5EF4-FFF2-40B4-BE49-F238E27FC236}">
                <a16:creationId xmlns:a16="http://schemas.microsoft.com/office/drawing/2014/main" id="{AF856E6E-20FA-41B3-A5B3-B1A0BA148E1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EB11726-EC41-4246-94B4-05738A487CF5}"/>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3297735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0DF78-55C8-4233-8703-6CC5DC270E3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5098CB5-6AAD-4540-9E69-56FFE1B5A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48B07D4-C900-48E5-BEC9-FC685321C0B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56DB26B-45EA-4C9C-80C8-920CE7234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067EFB2-DC17-4720-ADB5-3CBD75CB19C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5E231AF-4B7F-43B1-9745-A3C747D543A3}"/>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8" name="Tijdelijke aanduiding voor voettekst 7">
            <a:extLst>
              <a:ext uri="{FF2B5EF4-FFF2-40B4-BE49-F238E27FC236}">
                <a16:creationId xmlns:a16="http://schemas.microsoft.com/office/drawing/2014/main" id="{837EC8C1-5022-4C56-83E6-BFF45293D1E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E741912-A144-4BEF-955A-B2C646084B65}"/>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6945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C1F1F-8D91-45CD-ABFF-7A971E686CA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A0C4832-35E6-4B9C-8869-FBCB3C8583E2}"/>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4" name="Tijdelijke aanduiding voor voettekst 3">
            <a:extLst>
              <a:ext uri="{FF2B5EF4-FFF2-40B4-BE49-F238E27FC236}">
                <a16:creationId xmlns:a16="http://schemas.microsoft.com/office/drawing/2014/main" id="{F916721B-AC42-4294-A713-AE3386894C3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C5257A8-7029-4177-B225-CCC6E9E1CD17}"/>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3747673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D329947-381A-466C-B316-A77D6D6A7AC6}"/>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3" name="Tijdelijke aanduiding voor voettekst 2">
            <a:extLst>
              <a:ext uri="{FF2B5EF4-FFF2-40B4-BE49-F238E27FC236}">
                <a16:creationId xmlns:a16="http://schemas.microsoft.com/office/drawing/2014/main" id="{7EC51D45-D026-4444-8064-D2AAB4A7D61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262D7D8-9B76-48F3-8F7C-CF90D8E82A87}"/>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1553594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F9C89-A092-44E3-BAB5-39F038F72A4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E7F9816-5693-4540-A27E-9572C3361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A5548B-6E71-4394-9D1F-25D8BB5A9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72E9E34-23EB-42E9-AF03-CA003ABC5A42}"/>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6" name="Tijdelijke aanduiding voor voettekst 5">
            <a:extLst>
              <a:ext uri="{FF2B5EF4-FFF2-40B4-BE49-F238E27FC236}">
                <a16:creationId xmlns:a16="http://schemas.microsoft.com/office/drawing/2014/main" id="{0C0ABAFF-1568-4F8D-91A5-416836E9EFC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43862CB-638A-45C1-9C5B-9F67A2FB8DF0}"/>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42116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E4D0A-6649-41A4-A29F-4884119CCA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5CD7519-D384-42FF-A2E7-88E3034A8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FA77862-6E0C-476F-BBE4-98DB5ECECD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B65F9A8-387E-4956-966E-A1B4C0B78C73}"/>
              </a:ext>
            </a:extLst>
          </p:cNvPr>
          <p:cNvSpPr>
            <a:spLocks noGrp="1"/>
          </p:cNvSpPr>
          <p:nvPr>
            <p:ph type="dt" sz="half" idx="10"/>
          </p:nvPr>
        </p:nvSpPr>
        <p:spPr/>
        <p:txBody>
          <a:bodyPr/>
          <a:lstStyle/>
          <a:p>
            <a:fld id="{802EB7B6-A6C8-46DF-83AB-8CEDDB5DF99E}" type="datetimeFigureOut">
              <a:rPr lang="nl-NL" smtClean="0"/>
              <a:t>9-5-2023</a:t>
            </a:fld>
            <a:endParaRPr lang="nl-NL"/>
          </a:p>
        </p:txBody>
      </p:sp>
      <p:sp>
        <p:nvSpPr>
          <p:cNvPr id="6" name="Tijdelijke aanduiding voor voettekst 5">
            <a:extLst>
              <a:ext uri="{FF2B5EF4-FFF2-40B4-BE49-F238E27FC236}">
                <a16:creationId xmlns:a16="http://schemas.microsoft.com/office/drawing/2014/main" id="{DA45C63B-34A6-4671-BF9B-7AF28CD29A4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37B82C3-DCCE-434E-9C76-CA8A8217B3BB}"/>
              </a:ext>
            </a:extLst>
          </p:cNvPr>
          <p:cNvSpPr>
            <a:spLocks noGrp="1"/>
          </p:cNvSpPr>
          <p:nvPr>
            <p:ph type="sldNum" sz="quarter" idx="12"/>
          </p:nvPr>
        </p:nvSpPr>
        <p:spPr/>
        <p:txBody>
          <a:bodyPr/>
          <a:lstStyle/>
          <a:p>
            <a:fld id="{514A1E76-A029-4B92-B271-7755317F4DC5}" type="slidenum">
              <a:rPr lang="nl-NL" smtClean="0"/>
              <a:t>‹nr.›</a:t>
            </a:fld>
            <a:endParaRPr lang="nl-NL"/>
          </a:p>
        </p:txBody>
      </p:sp>
    </p:spTree>
    <p:extLst>
      <p:ext uri="{BB962C8B-B14F-4D97-AF65-F5344CB8AC3E}">
        <p14:creationId xmlns:p14="http://schemas.microsoft.com/office/powerpoint/2010/main" val="901786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858B9D-7A61-4251-A1DF-6D91874CD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B8A53FB-3C6F-4607-B8B6-A9B1953AD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8E5BB20-7652-4FEF-A8E2-8E48DDB323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EB7B6-A6C8-46DF-83AB-8CEDDB5DF99E}" type="datetimeFigureOut">
              <a:rPr lang="nl-NL" smtClean="0"/>
              <a:t>9-5-2023</a:t>
            </a:fld>
            <a:endParaRPr lang="nl-NL"/>
          </a:p>
        </p:txBody>
      </p:sp>
      <p:sp>
        <p:nvSpPr>
          <p:cNvPr id="5" name="Tijdelijke aanduiding voor voettekst 4">
            <a:extLst>
              <a:ext uri="{FF2B5EF4-FFF2-40B4-BE49-F238E27FC236}">
                <a16:creationId xmlns:a16="http://schemas.microsoft.com/office/drawing/2014/main" id="{4F20880C-86C4-49DD-BD85-6BD20395E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DABEB89-8C80-46FE-B73C-2698BC5D2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A1E76-A029-4B92-B271-7755317F4DC5}" type="slidenum">
              <a:rPr lang="nl-NL" smtClean="0"/>
              <a:t>‹nr.›</a:t>
            </a:fld>
            <a:endParaRPr lang="nl-NL"/>
          </a:p>
        </p:txBody>
      </p:sp>
    </p:spTree>
    <p:extLst>
      <p:ext uri="{BB962C8B-B14F-4D97-AF65-F5344CB8AC3E}">
        <p14:creationId xmlns:p14="http://schemas.microsoft.com/office/powerpoint/2010/main" val="3749050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730027"/>
      </p:ext>
    </p:extLst>
  </p:cSld>
  <p:clrMap bg1="lt1" tx1="dk1" bg2="lt2" tx2="dk2" accent1="accent1" accent2="accent2" accent3="accent3" accent4="accent4" accent5="accent5" accent6="accent6" hlink="hlink" folHlink="folHlink"/>
  <p:sldLayoutIdLst>
    <p:sldLayoutId id="2147483662" r:id="rId1"/>
  </p:sldLayoutIdLst>
  <p:hf sldNum="0"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17363327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97" name="Google Shape;97;p1" descr="Afbeelding met lucht, grond, buiten, persoon&#10;&#10;Automatisch gegenereerde beschrijving"/>
          <p:cNvPicPr preferRelativeResize="0"/>
          <p:nvPr/>
        </p:nvPicPr>
        <p:blipFill rotWithShape="1">
          <a:blip r:embed="rId3">
            <a:alphaModFix/>
          </a:blip>
          <a:srcRect l="2231" t="31817" r="6859"/>
          <a:stretch/>
        </p:blipFill>
        <p:spPr>
          <a:xfrm>
            <a:off x="20" y="10"/>
            <a:ext cx="12191981" cy="6857990"/>
          </a:xfrm>
          <a:prstGeom prst="rect">
            <a:avLst/>
          </a:prstGeom>
          <a:noFill/>
          <a:ln>
            <a:noFill/>
          </a:ln>
        </p:spPr>
      </p:pic>
      <p:sp>
        <p:nvSpPr>
          <p:cNvPr id="98" name="Google Shape;98;p1"/>
          <p:cNvSpPr/>
          <p:nvPr/>
        </p:nvSpPr>
        <p:spPr>
          <a:xfrm rot="-5400000">
            <a:off x="3799868" y="-1534136"/>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9" name="Google Shape;99;p1"/>
          <p:cNvSpPr txBox="1">
            <a:spLocks noGrp="1"/>
          </p:cNvSpPr>
          <p:nvPr>
            <p:ph type="ctrTitle"/>
          </p:nvPr>
        </p:nvSpPr>
        <p:spPr>
          <a:xfrm>
            <a:off x="404553" y="3091928"/>
            <a:ext cx="11443736"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000"/>
              <a:buFont typeface="Verdana"/>
              <a:buNone/>
            </a:pPr>
            <a:endParaRPr sz="2000" dirty="0">
              <a:solidFill>
                <a:schemeClr val="bg2"/>
              </a:solidFill>
            </a:endParaRPr>
          </a:p>
        </p:txBody>
      </p:sp>
      <p:sp>
        <p:nvSpPr>
          <p:cNvPr id="100" name="Google Shape;100;p1"/>
          <p:cNvSpPr/>
          <p:nvPr/>
        </p:nvSpPr>
        <p:spPr>
          <a:xfrm>
            <a:off x="0" y="5575039"/>
            <a:ext cx="9785897"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1" name="Google Shape;101;p1"/>
          <p:cNvSpPr txBox="1">
            <a:spLocks noGrp="1"/>
          </p:cNvSpPr>
          <p:nvPr>
            <p:ph type="subTitle" idx="1"/>
          </p:nvPr>
        </p:nvSpPr>
        <p:spPr>
          <a:xfrm>
            <a:off x="404553" y="5624945"/>
            <a:ext cx="9078562"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nl-NL" b="1" dirty="0"/>
              <a:t>Jongerenparticipatie: de Jongerenmilieuraad als voorbeeld</a:t>
            </a:r>
            <a:endParaRPr b="1" dirty="0"/>
          </a:p>
        </p:txBody>
      </p:sp>
      <p:pic>
        <p:nvPicPr>
          <p:cNvPr id="2" name="Afbeelding 1">
            <a:extLst>
              <a:ext uri="{FF2B5EF4-FFF2-40B4-BE49-F238E27FC236}">
                <a16:creationId xmlns:a16="http://schemas.microsoft.com/office/drawing/2014/main" id="{73F8E3C1-8F4B-4FC5-9057-DA9570A86CED}"/>
              </a:ext>
            </a:extLst>
          </p:cNvPr>
          <p:cNvPicPr>
            <a:picLocks noChangeAspect="1"/>
          </p:cNvPicPr>
          <p:nvPr/>
        </p:nvPicPr>
        <p:blipFill>
          <a:blip r:embed="rId4"/>
          <a:stretch>
            <a:fillRect/>
          </a:stretch>
        </p:blipFill>
        <p:spPr>
          <a:xfrm>
            <a:off x="-13215" y="-29463"/>
            <a:ext cx="1403865" cy="14588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nl" b="1" dirty="0">
                <a:solidFill>
                  <a:srgbClr val="FFAB40"/>
                </a:solidFill>
                <a:latin typeface="Roboto" panose="02000000000000000000" pitchFamily="2" charset="0"/>
                <a:ea typeface="Roboto" panose="02000000000000000000" pitchFamily="2" charset="0"/>
                <a:cs typeface="Roboto" panose="02000000000000000000" pitchFamily="2" charset="0"/>
              </a:rPr>
              <a:t>Succesfactoren</a:t>
            </a:r>
            <a:endParaRPr b="1" dirty="0">
              <a:solidFill>
                <a:srgbClr val="FFAB40"/>
              </a:solidFill>
              <a:latin typeface="Roboto" panose="02000000000000000000" pitchFamily="2" charset="0"/>
              <a:ea typeface="Roboto" panose="02000000000000000000" pitchFamily="2" charset="0"/>
              <a:cs typeface="Roboto" panose="02000000000000000000" pitchFamily="2" charset="0"/>
            </a:endParaRPr>
          </a:p>
        </p:txBody>
      </p:sp>
      <p:sp>
        <p:nvSpPr>
          <p:cNvPr id="128" name="Google Shape;128;p20"/>
          <p:cNvSpPr/>
          <p:nvPr/>
        </p:nvSpPr>
        <p:spPr>
          <a:xfrm rot="4519676">
            <a:off x="9260460" y="2715093"/>
            <a:ext cx="4519784" cy="1450451"/>
          </a:xfrm>
          <a:prstGeom prst="triangle">
            <a:avLst>
              <a:gd name="adj" fmla="val 51817"/>
            </a:avLst>
          </a:prstGeom>
          <a:solidFill>
            <a:srgbClr val="F29C1C"/>
          </a:solidFill>
          <a:ln w="12700" cap="flat" cmpd="sng">
            <a:solidFill>
              <a:srgbClr val="B9B9B9"/>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29" name="Google Shape;129;p20"/>
          <p:cNvSpPr/>
          <p:nvPr/>
        </p:nvSpPr>
        <p:spPr>
          <a:xfrm rot="10800000">
            <a:off x="9021200" y="147"/>
            <a:ext cx="3170800" cy="4081200"/>
          </a:xfrm>
          <a:prstGeom prst="rtTriangle">
            <a:avLst/>
          </a:prstGeom>
          <a:solidFill>
            <a:srgbClr val="0E5467"/>
          </a:solidFill>
          <a:ln w="12700" cap="flat" cmpd="sng">
            <a:solidFill>
              <a:srgbClr val="B9B9B9"/>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0" name="Google Shape;130;p20"/>
          <p:cNvSpPr/>
          <p:nvPr/>
        </p:nvSpPr>
        <p:spPr>
          <a:xfrm rot="-5400000">
            <a:off x="8315063" y="2981199"/>
            <a:ext cx="3914000" cy="3839600"/>
          </a:xfrm>
          <a:prstGeom prst="rtTriangle">
            <a:avLst/>
          </a:prstGeom>
          <a:solidFill>
            <a:srgbClr val="AFD146"/>
          </a:solidFill>
          <a:ln w="12700" cap="flat" cmpd="sng">
            <a:solidFill>
              <a:srgbClr val="B9B9B9"/>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131" name="Google Shape;131;p20"/>
          <p:cNvSpPr txBox="1"/>
          <p:nvPr/>
        </p:nvSpPr>
        <p:spPr>
          <a:xfrm>
            <a:off x="499167" y="1978101"/>
            <a:ext cx="9747200" cy="3644034"/>
          </a:xfrm>
          <a:prstGeom prst="rect">
            <a:avLst/>
          </a:prstGeom>
          <a:noFill/>
          <a:ln>
            <a:noFill/>
          </a:ln>
        </p:spPr>
        <p:txBody>
          <a:bodyPr spcFirstLastPara="1" wrap="square" lIns="121900" tIns="121900" rIns="121900" bIns="121900" anchor="t" anchorCtr="0">
            <a:spAutoFit/>
          </a:bodyPr>
          <a:lstStyle/>
          <a:p>
            <a:pPr>
              <a:lnSpc>
                <a:spcPct val="115000"/>
              </a:lnSpc>
            </a:pPr>
            <a:r>
              <a:rPr lang="nl" sz="2400" b="1" dirty="0">
                <a:solidFill>
                  <a:srgbClr val="0E5467"/>
                </a:solidFill>
                <a:latin typeface="Roboto"/>
                <a:ea typeface="Roboto"/>
                <a:cs typeface="Roboto"/>
                <a:sym typeface="Roboto"/>
              </a:rPr>
              <a:t>Wat wij belangrijk vinden:</a:t>
            </a:r>
            <a:r>
              <a:rPr lang="nl" sz="2400" dirty="0">
                <a:solidFill>
                  <a:srgbClr val="0E5467"/>
                </a:solidFill>
                <a:latin typeface="Roboto"/>
                <a:ea typeface="Roboto"/>
                <a:cs typeface="Roboto"/>
                <a:sym typeface="Roboto"/>
              </a:rPr>
              <a:t> </a:t>
            </a:r>
          </a:p>
          <a:p>
            <a:pPr>
              <a:lnSpc>
                <a:spcPct val="115000"/>
              </a:lnSpc>
            </a:pPr>
            <a:endParaRPr sz="2400" dirty="0">
              <a:solidFill>
                <a:srgbClr val="0E5467"/>
              </a:solidFill>
              <a:latin typeface="Roboto"/>
              <a:ea typeface="Roboto"/>
              <a:cs typeface="Roboto"/>
              <a:sym typeface="Roboto"/>
            </a:endParaRPr>
          </a:p>
          <a:p>
            <a:pPr>
              <a:lnSpc>
                <a:spcPct val="115000"/>
              </a:lnSpc>
            </a:pPr>
            <a:r>
              <a:rPr lang="nl" sz="2400" dirty="0">
                <a:solidFill>
                  <a:srgbClr val="0E5467"/>
                </a:solidFill>
                <a:latin typeface="Roboto"/>
                <a:ea typeface="Roboto"/>
                <a:cs typeface="Roboto"/>
                <a:sym typeface="Roboto"/>
              </a:rPr>
              <a:t>Uitgenodigd worden om mee te praten</a:t>
            </a:r>
          </a:p>
          <a:p>
            <a:pPr>
              <a:lnSpc>
                <a:spcPct val="115000"/>
              </a:lnSpc>
            </a:pPr>
            <a:r>
              <a:rPr lang="nl" sz="2400" dirty="0">
                <a:solidFill>
                  <a:srgbClr val="0E5467"/>
                </a:solidFill>
                <a:latin typeface="Roboto"/>
                <a:ea typeface="Roboto"/>
                <a:cs typeface="Roboto"/>
                <a:sym typeface="Roboto"/>
              </a:rPr>
              <a:t> </a:t>
            </a:r>
            <a:endParaRPr sz="2400" dirty="0">
              <a:solidFill>
                <a:srgbClr val="0E5467"/>
              </a:solidFill>
              <a:latin typeface="Roboto"/>
              <a:ea typeface="Roboto"/>
              <a:cs typeface="Roboto"/>
              <a:sym typeface="Roboto"/>
            </a:endParaRPr>
          </a:p>
          <a:p>
            <a:pPr>
              <a:lnSpc>
                <a:spcPct val="115000"/>
              </a:lnSpc>
            </a:pPr>
            <a:r>
              <a:rPr lang="nl" sz="2400" dirty="0">
                <a:solidFill>
                  <a:srgbClr val="0E5467"/>
                </a:solidFill>
                <a:latin typeface="Roboto"/>
                <a:ea typeface="Roboto"/>
                <a:cs typeface="Roboto"/>
                <a:sym typeface="Roboto"/>
              </a:rPr>
              <a:t>De juiste informatie ontvangen in begrijpelijke taal</a:t>
            </a:r>
          </a:p>
          <a:p>
            <a:pPr>
              <a:lnSpc>
                <a:spcPct val="115000"/>
              </a:lnSpc>
            </a:pPr>
            <a:endParaRPr sz="2400" dirty="0">
              <a:solidFill>
                <a:srgbClr val="0E5467"/>
              </a:solidFill>
              <a:latin typeface="Roboto"/>
              <a:ea typeface="Roboto"/>
              <a:cs typeface="Roboto"/>
              <a:sym typeface="Roboto"/>
            </a:endParaRPr>
          </a:p>
          <a:p>
            <a:pPr>
              <a:lnSpc>
                <a:spcPct val="115000"/>
              </a:lnSpc>
            </a:pPr>
            <a:r>
              <a:rPr lang="nl" sz="2400" dirty="0">
                <a:solidFill>
                  <a:srgbClr val="0E5467"/>
                </a:solidFill>
                <a:latin typeface="Roboto"/>
                <a:ea typeface="Roboto"/>
                <a:cs typeface="Roboto"/>
                <a:sym typeface="Roboto"/>
              </a:rPr>
              <a:t>Terugkoppeling</a:t>
            </a:r>
            <a:endParaRPr sz="2400" dirty="0">
              <a:solidFill>
                <a:srgbClr val="0E5467"/>
              </a:solidFill>
              <a:latin typeface="Roboto"/>
              <a:ea typeface="Roboto"/>
              <a:cs typeface="Roboto"/>
              <a:sym typeface="Roboto"/>
            </a:endParaRPr>
          </a:p>
          <a:p>
            <a:pPr>
              <a:lnSpc>
                <a:spcPct val="115000"/>
              </a:lnSpc>
            </a:pPr>
            <a:endParaRPr sz="2400" dirty="0">
              <a:solidFill>
                <a:srgbClr val="B7B7B7"/>
              </a:solidFill>
              <a:latin typeface="Comfortaa"/>
              <a:ea typeface="Comfortaa"/>
              <a:cs typeface="Comfortaa"/>
              <a:sym typeface="Comfortaa"/>
            </a:endParaRPr>
          </a:p>
        </p:txBody>
      </p:sp>
      <p:pic>
        <p:nvPicPr>
          <p:cNvPr id="2" name="Afbeelding 1" descr="Afbeelding met tekst, teken&#10;&#10;Automatisch gegenereerde beschrijving">
            <a:extLst>
              <a:ext uri="{FF2B5EF4-FFF2-40B4-BE49-F238E27FC236}">
                <a16:creationId xmlns:a16="http://schemas.microsoft.com/office/drawing/2014/main" id="{F174A55D-941B-7A24-BC38-AD8C2368FD1A}"/>
              </a:ext>
            </a:extLst>
          </p:cNvPr>
          <p:cNvPicPr>
            <a:picLocks noChangeAspect="1"/>
          </p:cNvPicPr>
          <p:nvPr/>
        </p:nvPicPr>
        <p:blipFill>
          <a:blip r:embed="rId3"/>
          <a:stretch>
            <a:fillRect/>
          </a:stretch>
        </p:blipFill>
        <p:spPr>
          <a:xfrm>
            <a:off x="121372" y="5585090"/>
            <a:ext cx="2257555" cy="111448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7200" y="1744863"/>
            <a:ext cx="7772829" cy="2158060"/>
          </a:xfrm>
        </p:spPr>
        <p:txBody>
          <a:bodyPr/>
          <a:lstStyle/>
          <a:p>
            <a:br>
              <a:rPr lang="nl-NL" dirty="0"/>
            </a:br>
            <a:br>
              <a:rPr lang="nl-NL" dirty="0"/>
            </a:br>
            <a:br>
              <a:rPr lang="nl-NL" dirty="0"/>
            </a:br>
            <a:r>
              <a:rPr lang="nl-NL" dirty="0"/>
              <a:t>#MijnStemTelt</a:t>
            </a:r>
            <a:br>
              <a:rPr lang="nl-NL" dirty="0"/>
            </a:br>
            <a:br>
              <a:rPr lang="nl-NL" dirty="0"/>
            </a:br>
            <a:r>
              <a:rPr lang="nl-NL" sz="3200" dirty="0"/>
              <a:t>Democratie en Jongeren</a:t>
            </a:r>
          </a:p>
        </p:txBody>
      </p:sp>
      <p:sp>
        <p:nvSpPr>
          <p:cNvPr id="3" name="Ondertitel 2"/>
          <p:cNvSpPr>
            <a:spLocks noGrp="1"/>
          </p:cNvSpPr>
          <p:nvPr>
            <p:ph type="subTitle" idx="1"/>
          </p:nvPr>
        </p:nvSpPr>
        <p:spPr>
          <a:xfrm>
            <a:off x="267200" y="3902922"/>
            <a:ext cx="6120000" cy="419018"/>
          </a:xfrm>
        </p:spPr>
        <p:txBody>
          <a:bodyPr/>
          <a:lstStyle/>
          <a:p>
            <a:endParaRPr lang="nl-NL" b="1" dirty="0"/>
          </a:p>
          <a:p>
            <a:r>
              <a:rPr lang="nl-NL" b="1" dirty="0"/>
              <a:t>Frank Speel, </a:t>
            </a:r>
          </a:p>
          <a:p>
            <a:r>
              <a:rPr lang="nl-NL" b="1" dirty="0"/>
              <a:t>Vereniging van Nederlandse Gemeenten </a:t>
            </a:r>
          </a:p>
          <a:p>
            <a:endParaRPr lang="nl-NL" b="1" dirty="0"/>
          </a:p>
          <a:p>
            <a:endParaRPr lang="nl-NL" b="1" dirty="0"/>
          </a:p>
        </p:txBody>
      </p:sp>
      <p:sp>
        <p:nvSpPr>
          <p:cNvPr id="4" name="Tijdelijke aanduiding voor datum 3"/>
          <p:cNvSpPr>
            <a:spLocks noGrp="1"/>
          </p:cNvSpPr>
          <p:nvPr>
            <p:ph type="dt" sz="half" idx="10"/>
          </p:nvPr>
        </p:nvSpPr>
        <p:spPr/>
        <p:txBody>
          <a:body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Rectangle 2">
            <a:extLst>
              <a:ext uri="{FF2B5EF4-FFF2-40B4-BE49-F238E27FC236}">
                <a16:creationId xmlns:a16="http://schemas.microsoft.com/office/drawing/2014/main" id="{D69AC660-6514-4FC4-B040-E0CC646C2DD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44492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r>
              <a:rPr lang="nl-NL" sz="2800" dirty="0"/>
              <a:t>#MijnStemTelt</a:t>
            </a:r>
          </a:p>
          <a:p>
            <a:pPr marL="0" indent="0">
              <a:buNone/>
            </a:pPr>
            <a:endParaRPr lang="nl-NL" sz="2800" b="1" dirty="0"/>
          </a:p>
          <a:p>
            <a:pPr marL="0" indent="0">
              <a:buNone/>
            </a:pPr>
            <a:endParaRPr lang="nl-NL" sz="2800" dirty="0"/>
          </a:p>
          <a:p>
            <a:pPr marL="457200" indent="-457200">
              <a:buFont typeface="+mj-lt"/>
              <a:buAutoNum type="arabicPeriod"/>
            </a:pPr>
            <a:r>
              <a:rPr lang="nl-NL" sz="2800" dirty="0"/>
              <a:t>Project Democratie en Jongeren 2021 – 2022 </a:t>
            </a:r>
          </a:p>
          <a:p>
            <a:pPr marL="457200" indent="-457200">
              <a:buFont typeface="+mj-lt"/>
              <a:buAutoNum type="arabicPeriod"/>
            </a:pPr>
            <a:endParaRPr lang="nl-NL" sz="2800" dirty="0"/>
          </a:p>
          <a:p>
            <a:pPr marL="457200" indent="-457200">
              <a:buFont typeface="+mj-lt"/>
              <a:buAutoNum type="arabicPeriod"/>
            </a:pPr>
            <a:r>
              <a:rPr lang="nl-NL" sz="2800" dirty="0"/>
              <a:t>Pilot gemeenten </a:t>
            </a:r>
          </a:p>
          <a:p>
            <a:pPr marL="457200" indent="-457200">
              <a:buFont typeface="+mj-lt"/>
              <a:buAutoNum type="arabicPeriod"/>
            </a:pPr>
            <a:endParaRPr lang="nl-NL" sz="2800" dirty="0"/>
          </a:p>
          <a:p>
            <a:pPr marL="457200" indent="-457200">
              <a:buFont typeface="+mj-lt"/>
              <a:buAutoNum type="arabicPeriod"/>
            </a:pPr>
            <a:r>
              <a:rPr lang="nl-NL" sz="2800" dirty="0"/>
              <a:t>Manifest</a:t>
            </a:r>
          </a:p>
          <a:p>
            <a:pPr marL="457200" indent="-457200">
              <a:buFont typeface="+mj-lt"/>
              <a:buAutoNum type="arabicPeriod"/>
            </a:pPr>
            <a:endParaRPr lang="nl-NL" sz="2800" dirty="0"/>
          </a:p>
          <a:p>
            <a:pPr marL="457200" indent="-457200">
              <a:buFont typeface="+mj-lt"/>
              <a:buAutoNum type="arabicPeriod"/>
            </a:pPr>
            <a:r>
              <a:rPr lang="nl-NL" sz="2800" dirty="0"/>
              <a:t>En door …………………</a:t>
            </a:r>
          </a:p>
        </p:txBody>
      </p:sp>
      <p:sp>
        <p:nvSpPr>
          <p:cNvPr id="3" name="Rectangle 2">
            <a:extLst>
              <a:ext uri="{FF2B5EF4-FFF2-40B4-BE49-F238E27FC236}">
                <a16:creationId xmlns:a16="http://schemas.microsoft.com/office/drawing/2014/main" id="{1B094A3F-BD07-498B-B495-B453493E826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52475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712291" y="1347629"/>
            <a:ext cx="10033200" cy="4640576"/>
          </a:xfrm>
        </p:spPr>
        <p:txBody>
          <a:bodyPr/>
          <a:lstStyle/>
          <a:p>
            <a:pPr marL="342900" lvl="0" indent="-342900">
              <a:lnSpc>
                <a:spcPct val="150000"/>
              </a:lnSpc>
              <a:buFont typeface="Symbol" panose="05050102010706020507" pitchFamily="18" charset="2"/>
              <a:buChar char=""/>
            </a:pPr>
            <a:r>
              <a:rPr lang="nl-NL" sz="2800" dirty="0">
                <a:effectLst/>
                <a:latin typeface="Arial" panose="020B0604020202020204" pitchFamily="34" charset="0"/>
                <a:ea typeface="Times New Roman" panose="02020603050405020304" pitchFamily="18" charset="0"/>
                <a:cs typeface="Times New Roman" panose="02020603050405020304" pitchFamily="18" charset="0"/>
              </a:rPr>
              <a:t>Groningen: 		jongerenraad + advies vooraf</a:t>
            </a:r>
          </a:p>
          <a:p>
            <a:pPr marL="342900" lvl="0" indent="-342900">
              <a:lnSpc>
                <a:spcPct val="150000"/>
              </a:lnSpc>
              <a:buFont typeface="Symbol" panose="05050102010706020507" pitchFamily="18" charset="2"/>
              <a:buChar char=""/>
            </a:pPr>
            <a:r>
              <a:rPr lang="nl-NL" sz="2800" dirty="0">
                <a:latin typeface="Arial" panose="020B0604020202020204" pitchFamily="34" charset="0"/>
                <a:ea typeface="Times New Roman" panose="02020603050405020304" pitchFamily="18" charset="0"/>
                <a:cs typeface="Times New Roman" panose="02020603050405020304" pitchFamily="18" charset="0"/>
              </a:rPr>
              <a:t>Heerenveen:		MBO – gezondheid / </a:t>
            </a:r>
            <a:r>
              <a:rPr lang="nl-NL" sz="2800" dirty="0" err="1">
                <a:latin typeface="Arial" panose="020B0604020202020204" pitchFamily="34" charset="0"/>
                <a:ea typeface="Times New Roman" panose="02020603050405020304" pitchFamily="18" charset="0"/>
                <a:cs typeface="Times New Roman" panose="02020603050405020304" pitchFamily="18" charset="0"/>
              </a:rPr>
              <a:t>smoothiefiets</a:t>
            </a:r>
            <a:endParaRPr lang="nl-NL" sz="28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50000"/>
              </a:lnSpc>
              <a:buFont typeface="Symbol" panose="05050102010706020507" pitchFamily="18" charset="2"/>
              <a:buChar char=""/>
            </a:pPr>
            <a:r>
              <a:rPr lang="nl-NL" sz="2800" dirty="0">
                <a:latin typeface="Arial" panose="020B0604020202020204" pitchFamily="34" charset="0"/>
                <a:ea typeface="Times New Roman" panose="02020603050405020304" pitchFamily="18" charset="0"/>
                <a:cs typeface="Times New Roman" panose="02020603050405020304" pitchFamily="18" charset="0"/>
              </a:rPr>
              <a:t>Urk: 			scholen – pizza-avond</a:t>
            </a:r>
          </a:p>
          <a:p>
            <a:pPr marL="342900" lvl="0" indent="-342900">
              <a:lnSpc>
                <a:spcPct val="150000"/>
              </a:lnSpc>
              <a:buFont typeface="Symbol" panose="05050102010706020507" pitchFamily="18" charset="2"/>
              <a:buChar char=""/>
            </a:pPr>
            <a:r>
              <a:rPr lang="nl-NL" sz="2800" dirty="0">
                <a:latin typeface="Arial" panose="020B0604020202020204" pitchFamily="34" charset="0"/>
                <a:ea typeface="Times New Roman" panose="02020603050405020304" pitchFamily="18" charset="0"/>
                <a:cs typeface="Times New Roman" panose="02020603050405020304" pitchFamily="18" charset="0"/>
              </a:rPr>
              <a:t>Dijk en Waard: 	debatwedstrijd – </a:t>
            </a:r>
            <a:r>
              <a:rPr lang="nl-NL" sz="2800" dirty="0" err="1">
                <a:latin typeface="Arial" panose="020B0604020202020204" pitchFamily="34" charset="0"/>
                <a:ea typeface="Times New Roman" panose="02020603050405020304" pitchFamily="18" charset="0"/>
                <a:cs typeface="Times New Roman" panose="02020603050405020304" pitchFamily="18" charset="0"/>
              </a:rPr>
              <a:t>MBO-scholen</a:t>
            </a:r>
            <a:r>
              <a:rPr lang="nl-NL" sz="2800" dirty="0">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ct val="150000"/>
              </a:lnSpc>
              <a:buFont typeface="Symbol" panose="05050102010706020507" pitchFamily="18" charset="2"/>
              <a:buChar char=""/>
            </a:pPr>
            <a:r>
              <a:rPr lang="nl-NL" sz="2800" dirty="0">
                <a:latin typeface="Arial" panose="020B0604020202020204" pitchFamily="34" charset="0"/>
                <a:ea typeface="Times New Roman" panose="02020603050405020304" pitchFamily="18" charset="0"/>
                <a:cs typeface="Times New Roman" panose="02020603050405020304" pitchFamily="18" charset="0"/>
              </a:rPr>
              <a:t>Etten-Leur:		jongerenfilm – gesprek met gemeente</a:t>
            </a:r>
          </a:p>
          <a:p>
            <a:pPr marL="342900" lvl="0" indent="-342900">
              <a:lnSpc>
                <a:spcPct val="150000"/>
              </a:lnSpc>
              <a:buFont typeface="Symbol" panose="05050102010706020507" pitchFamily="18" charset="2"/>
              <a:buChar char=""/>
            </a:pPr>
            <a:r>
              <a:rPr lang="nl-NL" sz="2800" dirty="0">
                <a:latin typeface="Arial" panose="020B0604020202020204" pitchFamily="34" charset="0"/>
                <a:ea typeface="Times New Roman" panose="02020603050405020304" pitchFamily="18" charset="0"/>
                <a:cs typeface="Times New Roman" panose="02020603050405020304" pitchFamily="18" charset="0"/>
              </a:rPr>
              <a:t>Kerkrade: 		jongerenraad – </a:t>
            </a:r>
            <a:r>
              <a:rPr lang="nl-NL" sz="2800" dirty="0" err="1">
                <a:latin typeface="Arial" panose="020B0604020202020204" pitchFamily="34" charset="0"/>
                <a:ea typeface="Times New Roman" panose="02020603050405020304" pitchFamily="18" charset="0"/>
                <a:cs typeface="Times New Roman" panose="02020603050405020304" pitchFamily="18" charset="0"/>
              </a:rPr>
              <a:t>MBO-scholen</a:t>
            </a:r>
            <a:endParaRPr lang="nl-NL" sz="2800" dirty="0">
              <a:latin typeface="Arial" panose="020B0604020202020204" pitchFamily="34" charset="0"/>
              <a:ea typeface="Times New Roman" panose="02020603050405020304" pitchFamily="18" charset="0"/>
              <a:cs typeface="Times New Roman" panose="02020603050405020304" pitchFamily="18" charset="0"/>
            </a:endParaRPr>
          </a:p>
          <a:p>
            <a:pPr marL="0" lvl="0" indent="0">
              <a:lnSpc>
                <a:spcPct val="150000"/>
              </a:lnSpc>
              <a:buNone/>
            </a:pP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nl-NL" dirty="0"/>
          </a:p>
        </p:txBody>
      </p:sp>
      <p:sp>
        <p:nvSpPr>
          <p:cNvPr id="3" name="Rectangle 2">
            <a:extLst>
              <a:ext uri="{FF2B5EF4-FFF2-40B4-BE49-F238E27FC236}">
                <a16:creationId xmlns:a16="http://schemas.microsoft.com/office/drawing/2014/main" id="{1B094A3F-BD07-498B-B495-B453493E826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pic>
        <p:nvPicPr>
          <p:cNvPr id="4" name="Afbeelding 3">
            <a:extLst>
              <a:ext uri="{FF2B5EF4-FFF2-40B4-BE49-F238E27FC236}">
                <a16:creationId xmlns:a16="http://schemas.microsoft.com/office/drawing/2014/main" id="{1C8173D2-E601-99AA-8ADB-589D48600A81}"/>
              </a:ext>
            </a:extLst>
          </p:cNvPr>
          <p:cNvPicPr>
            <a:picLocks noChangeAspect="1"/>
          </p:cNvPicPr>
          <p:nvPr/>
        </p:nvPicPr>
        <p:blipFill>
          <a:blip r:embed="rId3"/>
          <a:stretch>
            <a:fillRect/>
          </a:stretch>
        </p:blipFill>
        <p:spPr>
          <a:xfrm>
            <a:off x="9435804" y="4906462"/>
            <a:ext cx="2619375" cy="1743075"/>
          </a:xfrm>
          <a:prstGeom prst="rect">
            <a:avLst/>
          </a:prstGeom>
        </p:spPr>
      </p:pic>
    </p:spTree>
    <p:extLst>
      <p:ext uri="{BB962C8B-B14F-4D97-AF65-F5344CB8AC3E}">
        <p14:creationId xmlns:p14="http://schemas.microsoft.com/office/powerpoint/2010/main" val="263246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723539" y="1114429"/>
            <a:ext cx="10033200" cy="5220000"/>
          </a:xfrm>
        </p:spPr>
        <p:txBody>
          <a:bodyPr/>
          <a:lstStyle/>
          <a:p>
            <a:pPr marL="0" indent="0">
              <a:buNone/>
            </a:pPr>
            <a:r>
              <a:rPr lang="nl-NL" sz="2800" b="1" dirty="0"/>
              <a:t>Succes van pilotfase</a:t>
            </a:r>
          </a:p>
          <a:p>
            <a:pPr marL="0" indent="0">
              <a:buNone/>
            </a:pPr>
            <a:endParaRPr lang="nl-NL" sz="2800" dirty="0"/>
          </a:p>
          <a:p>
            <a:pPr marL="457200" indent="-457200">
              <a:buAutoNum type="arabicPeriod"/>
            </a:pPr>
            <a:r>
              <a:rPr lang="nl-NL" sz="2800" dirty="0"/>
              <a:t>Bestuurlijk – ambtelijk commitment vooraf</a:t>
            </a:r>
          </a:p>
          <a:p>
            <a:pPr marL="457200" indent="-457200">
              <a:buAutoNum type="arabicPeriod"/>
            </a:pPr>
            <a:endParaRPr lang="nl-NL" sz="2800" dirty="0"/>
          </a:p>
          <a:p>
            <a:pPr marL="457200" indent="-457200">
              <a:buAutoNum type="arabicPeriod"/>
            </a:pPr>
            <a:r>
              <a:rPr lang="nl-NL" sz="2800" dirty="0"/>
              <a:t>Community of </a:t>
            </a:r>
            <a:r>
              <a:rPr lang="nl-NL" sz="2800" dirty="0" err="1"/>
              <a:t>practise</a:t>
            </a:r>
            <a:r>
              <a:rPr lang="nl-NL" sz="2800" dirty="0"/>
              <a:t> (breng deskundigen bij elkaar)</a:t>
            </a:r>
          </a:p>
          <a:p>
            <a:pPr marL="457200" indent="-457200">
              <a:buAutoNum type="arabicPeriod"/>
            </a:pPr>
            <a:endParaRPr lang="nl-NL" sz="2800" dirty="0"/>
          </a:p>
          <a:p>
            <a:pPr marL="457200" indent="-457200">
              <a:buAutoNum type="arabicPeriod"/>
            </a:pPr>
            <a:r>
              <a:rPr lang="nl-NL" sz="2800" dirty="0"/>
              <a:t>Jongerenambtenaar – jongerenwerker zijn cruciaal</a:t>
            </a:r>
          </a:p>
          <a:p>
            <a:pPr marL="457200" indent="-457200">
              <a:buAutoNum type="arabicPeriod"/>
            </a:pPr>
            <a:endParaRPr lang="nl-NL" sz="2800" dirty="0"/>
          </a:p>
          <a:p>
            <a:pPr marL="457200" indent="-457200">
              <a:buAutoNum type="arabicPeriod"/>
            </a:pPr>
            <a:r>
              <a:rPr lang="nl-NL" sz="2800" dirty="0"/>
              <a:t>Communicatie is alles – communicatieadviseur toegevoegd</a:t>
            </a:r>
          </a:p>
          <a:p>
            <a:pPr marL="457200" indent="-457200">
              <a:buAutoNum type="arabicPeriod"/>
            </a:pPr>
            <a:endParaRPr lang="nl-NL" sz="2800" dirty="0"/>
          </a:p>
          <a:p>
            <a:pPr marL="457200" indent="-457200">
              <a:buAutoNum type="arabicPeriod"/>
            </a:pPr>
            <a:r>
              <a:rPr lang="nl-NL" sz="2800" dirty="0"/>
              <a:t>Laat jongeren echt aan het woord</a:t>
            </a:r>
          </a:p>
          <a:p>
            <a:pPr marL="457200" indent="-457200">
              <a:buAutoNum type="arabicPeriod"/>
            </a:pPr>
            <a:endParaRPr lang="nl-NL" dirty="0"/>
          </a:p>
        </p:txBody>
      </p:sp>
      <p:sp>
        <p:nvSpPr>
          <p:cNvPr id="3" name="Rectangle 2">
            <a:extLst>
              <a:ext uri="{FF2B5EF4-FFF2-40B4-BE49-F238E27FC236}">
                <a16:creationId xmlns:a16="http://schemas.microsoft.com/office/drawing/2014/main" id="{1B094A3F-BD07-498B-B495-B453493E826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020777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723539" y="1114429"/>
            <a:ext cx="10033200" cy="5220000"/>
          </a:xfrm>
        </p:spPr>
        <p:txBody>
          <a:bodyPr/>
          <a:lstStyle/>
          <a:p>
            <a:pPr marL="0" indent="0">
              <a:buNone/>
            </a:pPr>
            <a:r>
              <a:rPr lang="nl-NL" sz="2800" b="1" dirty="0"/>
              <a:t>Succes van pilotfase</a:t>
            </a:r>
          </a:p>
          <a:p>
            <a:pPr marL="0" indent="0">
              <a:buNone/>
            </a:pPr>
            <a:endParaRPr lang="nl-NL" sz="2800" dirty="0"/>
          </a:p>
          <a:p>
            <a:pPr marL="457200" indent="-457200">
              <a:buAutoNum type="arabicPeriod"/>
            </a:pPr>
            <a:r>
              <a:rPr lang="nl-NL" sz="2800" dirty="0"/>
              <a:t>Bestuurlijk – ambtelijk commitment vooraf</a:t>
            </a:r>
          </a:p>
          <a:p>
            <a:pPr marL="457200" indent="-457200">
              <a:buAutoNum type="arabicPeriod"/>
            </a:pPr>
            <a:endParaRPr lang="nl-NL" sz="2800" dirty="0"/>
          </a:p>
          <a:p>
            <a:pPr marL="457200" indent="-457200">
              <a:buAutoNum type="arabicPeriod"/>
            </a:pPr>
            <a:r>
              <a:rPr lang="nl-NL" sz="2800" dirty="0"/>
              <a:t>Community of </a:t>
            </a:r>
            <a:r>
              <a:rPr lang="nl-NL" sz="2800" dirty="0" err="1"/>
              <a:t>practise</a:t>
            </a:r>
            <a:r>
              <a:rPr lang="nl-NL" sz="2800" dirty="0"/>
              <a:t> (breng deskundigen bij elkaar)</a:t>
            </a:r>
          </a:p>
          <a:p>
            <a:pPr marL="457200" indent="-457200">
              <a:buAutoNum type="arabicPeriod"/>
            </a:pPr>
            <a:endParaRPr lang="nl-NL" sz="2800" dirty="0"/>
          </a:p>
          <a:p>
            <a:pPr marL="457200" indent="-457200">
              <a:buAutoNum type="arabicPeriod"/>
            </a:pPr>
            <a:r>
              <a:rPr lang="nl-NL" sz="2800" dirty="0"/>
              <a:t>Jongerenambtenaar – jongerenwerker zijn cruciaal</a:t>
            </a:r>
          </a:p>
          <a:p>
            <a:pPr marL="457200" indent="-457200">
              <a:buAutoNum type="arabicPeriod"/>
            </a:pPr>
            <a:endParaRPr lang="nl-NL" sz="2800" dirty="0"/>
          </a:p>
          <a:p>
            <a:pPr marL="457200" indent="-457200">
              <a:buAutoNum type="arabicPeriod"/>
            </a:pPr>
            <a:r>
              <a:rPr lang="nl-NL" sz="2800" dirty="0"/>
              <a:t>Communicatie is alles – communicatieadviseur toegevoegd</a:t>
            </a:r>
          </a:p>
          <a:p>
            <a:pPr marL="457200" indent="-457200">
              <a:buAutoNum type="arabicPeriod"/>
            </a:pPr>
            <a:endParaRPr lang="nl-NL" sz="2800" dirty="0"/>
          </a:p>
          <a:p>
            <a:pPr marL="457200" indent="-457200">
              <a:buAutoNum type="arabicPeriod"/>
            </a:pPr>
            <a:r>
              <a:rPr lang="nl-NL" sz="2800" dirty="0"/>
              <a:t>Laat jongeren echt aan het woord</a:t>
            </a:r>
          </a:p>
          <a:p>
            <a:pPr marL="457200" indent="-457200">
              <a:buAutoNum type="arabicPeriod"/>
            </a:pPr>
            <a:endParaRPr lang="nl-NL" dirty="0"/>
          </a:p>
        </p:txBody>
      </p:sp>
      <p:sp>
        <p:nvSpPr>
          <p:cNvPr id="3" name="Rectangle 2">
            <a:extLst>
              <a:ext uri="{FF2B5EF4-FFF2-40B4-BE49-F238E27FC236}">
                <a16:creationId xmlns:a16="http://schemas.microsoft.com/office/drawing/2014/main" id="{1B094A3F-BD07-498B-B495-B453493E826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13561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26" name="Rectangle 12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Google Shape;106;p5"/>
          <p:cNvSpPr txBox="1">
            <a:spLocks noGrp="1"/>
          </p:cNvSpPr>
          <p:nvPr>
            <p:ph type="title"/>
          </p:nvPr>
        </p:nvSpPr>
        <p:spPr>
          <a:xfrm>
            <a:off x="1295400" y="669925"/>
            <a:ext cx="4800600" cy="1325563"/>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nl-NL">
                <a:solidFill>
                  <a:schemeClr val="bg1"/>
                </a:solidFill>
              </a:rPr>
              <a:t>Intro</a:t>
            </a:r>
          </a:p>
        </p:txBody>
      </p:sp>
      <p:cxnSp>
        <p:nvCxnSpPr>
          <p:cNvPr id="128" name="Straight Connector 12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7" name="Google Shape;107;p5"/>
          <p:cNvSpPr txBox="1">
            <a:spLocks noGrp="1"/>
          </p:cNvSpPr>
          <p:nvPr>
            <p:ph type="body" idx="1"/>
          </p:nvPr>
        </p:nvSpPr>
        <p:spPr>
          <a:xfrm>
            <a:off x="1295400" y="2288833"/>
            <a:ext cx="4800600" cy="3711571"/>
          </a:xfrm>
          <a:prstGeom prst="rect">
            <a:avLst/>
          </a:prstGeom>
        </p:spPr>
        <p:txBody>
          <a:bodyPr spcFirstLastPara="1" lIns="91425" tIns="45700" rIns="91425" bIns="45700" anchorCtr="0">
            <a:normAutofit/>
          </a:bodyPr>
          <a:lstStyle/>
          <a:p>
            <a:pPr marL="228600" lvl="0" indent="-228600" rtl="0">
              <a:spcBef>
                <a:spcPts val="1000"/>
              </a:spcBef>
              <a:spcAft>
                <a:spcPts val="0"/>
              </a:spcAft>
              <a:buClr>
                <a:schemeClr val="dk1"/>
              </a:buClr>
              <a:buSzPts val="2800"/>
              <a:buChar char="•"/>
            </a:pPr>
            <a:r>
              <a:rPr lang="nl-NL" sz="2000" dirty="0">
                <a:solidFill>
                  <a:schemeClr val="bg1"/>
                </a:solidFill>
              </a:rPr>
              <a:t>Waarom jongerenparticipatie bij het NMP?</a:t>
            </a:r>
          </a:p>
          <a:p>
            <a:pPr marL="228600" lvl="0" indent="-228600" rtl="0">
              <a:spcBef>
                <a:spcPts val="1000"/>
              </a:spcBef>
              <a:spcAft>
                <a:spcPts val="0"/>
              </a:spcAft>
              <a:buClr>
                <a:schemeClr val="dk1"/>
              </a:buClr>
              <a:buSzPts val="2800"/>
              <a:buChar char="•"/>
            </a:pPr>
            <a:endParaRPr lang="nl-NL" sz="2000" dirty="0">
              <a:solidFill>
                <a:schemeClr val="bg1"/>
              </a:solidFill>
            </a:endParaRPr>
          </a:p>
          <a:p>
            <a:pPr marL="228600" lvl="0" indent="-228600" rtl="0">
              <a:spcBef>
                <a:spcPts val="1000"/>
              </a:spcBef>
              <a:spcAft>
                <a:spcPts val="0"/>
              </a:spcAft>
              <a:buClr>
                <a:schemeClr val="dk1"/>
              </a:buClr>
              <a:buSzPts val="2800"/>
              <a:buChar char="•"/>
            </a:pPr>
            <a:r>
              <a:rPr lang="nl-NL" sz="2000" dirty="0">
                <a:solidFill>
                  <a:schemeClr val="bg1"/>
                </a:solidFill>
              </a:rPr>
              <a:t>Door jongeren, voor jongeren</a:t>
            </a:r>
          </a:p>
          <a:p>
            <a:pPr marL="228600" lvl="0" indent="-228600" rtl="0">
              <a:spcBef>
                <a:spcPts val="1000"/>
              </a:spcBef>
              <a:spcAft>
                <a:spcPts val="0"/>
              </a:spcAft>
              <a:buClr>
                <a:schemeClr val="dk1"/>
              </a:buClr>
              <a:buSzPts val="2800"/>
              <a:buChar char="•"/>
            </a:pPr>
            <a:endParaRPr lang="nl-NL" sz="2000" dirty="0">
              <a:solidFill>
                <a:schemeClr val="bg1"/>
              </a:solidFill>
            </a:endParaRPr>
          </a:p>
          <a:p>
            <a:pPr marL="228600" lvl="0" indent="-228600" rtl="0">
              <a:spcBef>
                <a:spcPts val="1000"/>
              </a:spcBef>
              <a:spcAft>
                <a:spcPts val="0"/>
              </a:spcAft>
              <a:buClr>
                <a:schemeClr val="dk1"/>
              </a:buClr>
              <a:buSzPts val="2800"/>
              <a:buChar char="•"/>
            </a:pPr>
            <a:r>
              <a:rPr lang="nl-NL" sz="2000" dirty="0">
                <a:solidFill>
                  <a:schemeClr val="bg1"/>
                </a:solidFill>
              </a:rPr>
              <a:t>Start moment: nacht van de VN</a:t>
            </a:r>
          </a:p>
          <a:p>
            <a:pPr marL="228600" lvl="0" indent="-228600" rtl="0">
              <a:spcBef>
                <a:spcPts val="1000"/>
              </a:spcBef>
              <a:spcAft>
                <a:spcPts val="0"/>
              </a:spcAft>
              <a:buClr>
                <a:schemeClr val="dk1"/>
              </a:buClr>
              <a:buSzPts val="2800"/>
              <a:buChar char="•"/>
            </a:pPr>
            <a:endParaRPr lang="nl-NL" sz="2000" dirty="0">
              <a:solidFill>
                <a:schemeClr val="bg1"/>
              </a:solidFill>
            </a:endParaRPr>
          </a:p>
          <a:p>
            <a:pPr marL="228600" lvl="0" indent="-228600" rtl="0">
              <a:spcBef>
                <a:spcPts val="1000"/>
              </a:spcBef>
              <a:spcAft>
                <a:spcPts val="0"/>
              </a:spcAft>
              <a:buClr>
                <a:schemeClr val="dk1"/>
              </a:buClr>
              <a:buSzPts val="2800"/>
              <a:buChar char="•"/>
            </a:pPr>
            <a:r>
              <a:rPr lang="nl-NL" sz="2000" dirty="0">
                <a:solidFill>
                  <a:schemeClr val="bg1"/>
                </a:solidFill>
              </a:rPr>
              <a:t>Waar we nu zijn</a:t>
            </a:r>
          </a:p>
        </p:txBody>
      </p:sp>
      <p:sp>
        <p:nvSpPr>
          <p:cNvPr id="125" name="Rectangle 124">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tekst, persoon, elektronica, scherm&#10;&#10;Automatisch gegenereerde beschrijving">
            <a:extLst>
              <a:ext uri="{FF2B5EF4-FFF2-40B4-BE49-F238E27FC236}">
                <a16:creationId xmlns:a16="http://schemas.microsoft.com/office/drawing/2014/main" id="{700CE344-CF53-432E-BEFB-F09F01BE3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677" y="3878586"/>
            <a:ext cx="3341048" cy="2461182"/>
          </a:xfrm>
          <a:prstGeom prst="rect">
            <a:avLst/>
          </a:prstGeom>
        </p:spPr>
      </p:pic>
      <p:pic>
        <p:nvPicPr>
          <p:cNvPr id="8" name="Afbeelding 7">
            <a:extLst>
              <a:ext uri="{FF2B5EF4-FFF2-40B4-BE49-F238E27FC236}">
                <a16:creationId xmlns:a16="http://schemas.microsoft.com/office/drawing/2014/main" id="{29AC5301-2DE5-4D82-A419-BC63D1390A48}"/>
              </a:ext>
            </a:extLst>
          </p:cNvPr>
          <p:cNvPicPr>
            <a:picLocks noChangeAspect="1"/>
          </p:cNvPicPr>
          <p:nvPr/>
        </p:nvPicPr>
        <p:blipFill>
          <a:blip r:embed="rId4"/>
          <a:stretch>
            <a:fillRect/>
          </a:stretch>
        </p:blipFill>
        <p:spPr>
          <a:xfrm>
            <a:off x="6645660" y="669925"/>
            <a:ext cx="3593715" cy="20916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Shape 111"/>
        <p:cNvGrpSpPr/>
        <p:nvPr/>
      </p:nvGrpSpPr>
      <p:grpSpPr>
        <a:xfrm>
          <a:off x="0" y="0"/>
          <a:ext cx="0" cy="0"/>
          <a:chOff x="0" y="0"/>
          <a:chExt cx="0" cy="0"/>
        </a:xfrm>
      </p:grpSpPr>
      <p:sp>
        <p:nvSpPr>
          <p:cNvPr id="112" name="Google Shape;112;g133fc64e849_2_5"/>
          <p:cNvSpPr/>
          <p:nvPr/>
        </p:nvSpPr>
        <p:spPr>
          <a:xfrm>
            <a:off x="0" y="0"/>
            <a:ext cx="12189000" cy="6858000"/>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3" name="Google Shape;113;g133fc64e849_2_5"/>
          <p:cNvSpPr txBox="1">
            <a:spLocks noGrp="1"/>
          </p:cNvSpPr>
          <p:nvPr>
            <p:ph type="title"/>
          </p:nvPr>
        </p:nvSpPr>
        <p:spPr>
          <a:xfrm>
            <a:off x="640080" y="325369"/>
            <a:ext cx="4368600" cy="1956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nl-NL" sz="5400" dirty="0">
                <a:solidFill>
                  <a:schemeClr val="bg1"/>
                </a:solidFill>
              </a:rPr>
              <a:t>Van idee naar project</a:t>
            </a:r>
            <a:endParaRPr dirty="0">
              <a:solidFill>
                <a:schemeClr val="bg1"/>
              </a:solidFill>
            </a:endParaRPr>
          </a:p>
        </p:txBody>
      </p:sp>
      <p:sp>
        <p:nvSpPr>
          <p:cNvPr id="114" name="Google Shape;114;g133fc64e849_2_5"/>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5" name="Google Shape;115;g133fc64e849_2_5"/>
          <p:cNvSpPr txBox="1">
            <a:spLocks noGrp="1"/>
          </p:cNvSpPr>
          <p:nvPr>
            <p:ph type="body" idx="1"/>
          </p:nvPr>
        </p:nvSpPr>
        <p:spPr>
          <a:xfrm>
            <a:off x="640080" y="2872899"/>
            <a:ext cx="4243500" cy="3320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endParaRPr sz="1900" dirty="0">
              <a:solidFill>
                <a:schemeClr val="bg1"/>
              </a:solidFill>
            </a:endParaRPr>
          </a:p>
          <a:p>
            <a:pPr marL="0" lvl="0" indent="0" algn="l" rtl="0">
              <a:lnSpc>
                <a:spcPct val="90000"/>
              </a:lnSpc>
              <a:spcBef>
                <a:spcPts val="0"/>
              </a:spcBef>
              <a:spcAft>
                <a:spcPts val="0"/>
              </a:spcAft>
              <a:buNone/>
            </a:pPr>
            <a:r>
              <a:rPr lang="nl-NL" sz="1900" b="1" u="sng" dirty="0">
                <a:solidFill>
                  <a:schemeClr val="bg1"/>
                </a:solidFill>
              </a:rPr>
              <a:t>Start:</a:t>
            </a:r>
            <a:r>
              <a:rPr lang="nl-NL" sz="1900" dirty="0">
                <a:solidFill>
                  <a:schemeClr val="bg1"/>
                </a:solidFill>
              </a:rPr>
              <a:t> </a:t>
            </a:r>
            <a:endParaRPr sz="1900" dirty="0">
              <a:solidFill>
                <a:schemeClr val="bg1"/>
              </a:solidFill>
            </a:endParaRPr>
          </a:p>
          <a:p>
            <a:pPr marL="0" lvl="0" indent="0" algn="l" rtl="0">
              <a:lnSpc>
                <a:spcPct val="90000"/>
              </a:lnSpc>
              <a:spcBef>
                <a:spcPts val="0"/>
              </a:spcBef>
              <a:spcAft>
                <a:spcPts val="0"/>
              </a:spcAft>
              <a:buNone/>
            </a:pPr>
            <a:endParaRPr sz="1900" dirty="0">
              <a:solidFill>
                <a:schemeClr val="bg1"/>
              </a:solidFill>
            </a:endParaRPr>
          </a:p>
          <a:p>
            <a:pPr marL="0" lvl="0" indent="0" algn="l" rtl="0">
              <a:lnSpc>
                <a:spcPct val="90000"/>
              </a:lnSpc>
              <a:spcBef>
                <a:spcPts val="0"/>
              </a:spcBef>
              <a:spcAft>
                <a:spcPts val="0"/>
              </a:spcAft>
              <a:buNone/>
            </a:pPr>
            <a:r>
              <a:rPr lang="nl-NL" sz="1900" dirty="0">
                <a:solidFill>
                  <a:schemeClr val="bg1"/>
                </a:solidFill>
              </a:rPr>
              <a:t>Kleine groep</a:t>
            </a:r>
          </a:p>
          <a:p>
            <a:pPr marL="0" lvl="0" indent="0" algn="l" rtl="0">
              <a:lnSpc>
                <a:spcPct val="90000"/>
              </a:lnSpc>
              <a:spcBef>
                <a:spcPts val="0"/>
              </a:spcBef>
              <a:spcAft>
                <a:spcPts val="0"/>
              </a:spcAft>
              <a:buNone/>
            </a:pPr>
            <a:r>
              <a:rPr lang="nl-NL" sz="1900" dirty="0">
                <a:solidFill>
                  <a:schemeClr val="bg1"/>
                </a:solidFill>
              </a:rPr>
              <a:t>Weinig </a:t>
            </a:r>
            <a:r>
              <a:rPr lang="nl-NL" sz="1900" dirty="0" err="1">
                <a:solidFill>
                  <a:schemeClr val="bg1"/>
                </a:solidFill>
              </a:rPr>
              <a:t>strucuur</a:t>
            </a:r>
            <a:endParaRPr lang="nl-NL" sz="1900" dirty="0">
              <a:solidFill>
                <a:schemeClr val="bg1"/>
              </a:solidFill>
            </a:endParaRPr>
          </a:p>
          <a:p>
            <a:pPr marL="0" lvl="0" indent="0" algn="l" rtl="0">
              <a:lnSpc>
                <a:spcPct val="90000"/>
              </a:lnSpc>
              <a:spcBef>
                <a:spcPts val="0"/>
              </a:spcBef>
              <a:spcAft>
                <a:spcPts val="0"/>
              </a:spcAft>
              <a:buNone/>
            </a:pPr>
            <a:r>
              <a:rPr lang="nl-NL" sz="1900" dirty="0">
                <a:solidFill>
                  <a:schemeClr val="bg1"/>
                </a:solidFill>
              </a:rPr>
              <a:t>Werken naar en </a:t>
            </a:r>
            <a:r>
              <a:rPr lang="nl-NL" sz="1900" dirty="0" err="1">
                <a:solidFill>
                  <a:schemeClr val="bg1"/>
                </a:solidFill>
              </a:rPr>
              <a:t>concreetdoel</a:t>
            </a:r>
            <a:endParaRPr sz="1900" dirty="0">
              <a:solidFill>
                <a:schemeClr val="bg1"/>
              </a:solidFill>
            </a:endParaRPr>
          </a:p>
          <a:p>
            <a:pPr marL="0" lvl="0" indent="0" algn="l" rtl="0">
              <a:lnSpc>
                <a:spcPct val="90000"/>
              </a:lnSpc>
              <a:spcBef>
                <a:spcPts val="0"/>
              </a:spcBef>
              <a:spcAft>
                <a:spcPts val="0"/>
              </a:spcAft>
              <a:buNone/>
            </a:pPr>
            <a:endParaRPr sz="1900" dirty="0">
              <a:solidFill>
                <a:schemeClr val="bg1"/>
              </a:solidFill>
            </a:endParaRPr>
          </a:p>
          <a:p>
            <a:pPr marL="0" lvl="0" indent="0" algn="l" rtl="0">
              <a:lnSpc>
                <a:spcPct val="90000"/>
              </a:lnSpc>
              <a:spcBef>
                <a:spcPts val="0"/>
              </a:spcBef>
              <a:spcAft>
                <a:spcPts val="0"/>
              </a:spcAft>
              <a:buNone/>
            </a:pPr>
            <a:endParaRPr sz="1900" dirty="0">
              <a:solidFill>
                <a:schemeClr val="bg1"/>
              </a:solidFill>
            </a:endParaRPr>
          </a:p>
          <a:p>
            <a:pPr marL="0" lvl="0" indent="0" algn="l" rtl="0">
              <a:lnSpc>
                <a:spcPct val="90000"/>
              </a:lnSpc>
              <a:spcBef>
                <a:spcPts val="0"/>
              </a:spcBef>
              <a:spcAft>
                <a:spcPts val="0"/>
              </a:spcAft>
              <a:buNone/>
            </a:pPr>
            <a:endParaRPr sz="1900" dirty="0">
              <a:solidFill>
                <a:schemeClr val="bg1"/>
              </a:solidFill>
            </a:endParaRPr>
          </a:p>
          <a:p>
            <a:pPr marL="0" lvl="0" indent="0" algn="l" rtl="0">
              <a:lnSpc>
                <a:spcPct val="90000"/>
              </a:lnSpc>
              <a:spcBef>
                <a:spcPts val="0"/>
              </a:spcBef>
              <a:spcAft>
                <a:spcPts val="0"/>
              </a:spcAft>
              <a:buNone/>
            </a:pPr>
            <a:r>
              <a:rPr lang="nl-NL" sz="1900" b="1" u="sng" dirty="0">
                <a:solidFill>
                  <a:schemeClr val="bg1"/>
                </a:solidFill>
              </a:rPr>
              <a:t>In een woord:</a:t>
            </a:r>
            <a:endParaRPr sz="1900" b="1" u="sng" dirty="0">
              <a:solidFill>
                <a:schemeClr val="bg1"/>
              </a:solidFill>
            </a:endParaRPr>
          </a:p>
          <a:p>
            <a:pPr marL="0" lvl="0" indent="0" algn="l" rtl="0">
              <a:lnSpc>
                <a:spcPct val="90000"/>
              </a:lnSpc>
              <a:spcBef>
                <a:spcPts val="0"/>
              </a:spcBef>
              <a:spcAft>
                <a:spcPts val="0"/>
              </a:spcAft>
              <a:buNone/>
            </a:pPr>
            <a:endParaRPr sz="1900" dirty="0">
              <a:solidFill>
                <a:schemeClr val="bg1"/>
              </a:solidFill>
            </a:endParaRPr>
          </a:p>
          <a:p>
            <a:pPr marL="0" lvl="0" indent="0" algn="l" rtl="0">
              <a:lnSpc>
                <a:spcPct val="90000"/>
              </a:lnSpc>
              <a:spcBef>
                <a:spcPts val="0"/>
              </a:spcBef>
              <a:spcAft>
                <a:spcPts val="0"/>
              </a:spcAft>
              <a:buNone/>
            </a:pPr>
            <a:r>
              <a:rPr lang="nl-NL" sz="1900" dirty="0" err="1">
                <a:solidFill>
                  <a:schemeClr val="bg1"/>
                </a:solidFill>
              </a:rPr>
              <a:t>Pioneeren</a:t>
            </a:r>
            <a:endParaRPr dirty="0">
              <a:solidFill>
                <a:schemeClr val="bg1"/>
              </a:solidFill>
            </a:endParaRPr>
          </a:p>
          <a:p>
            <a:pPr marL="228600" lvl="0" indent="0" algn="l" rtl="0">
              <a:lnSpc>
                <a:spcPct val="90000"/>
              </a:lnSpc>
              <a:spcBef>
                <a:spcPts val="1000"/>
              </a:spcBef>
              <a:spcAft>
                <a:spcPts val="0"/>
              </a:spcAft>
              <a:buNone/>
            </a:pPr>
            <a:endParaRPr dirty="0"/>
          </a:p>
        </p:txBody>
      </p:sp>
      <p:pic>
        <p:nvPicPr>
          <p:cNvPr id="116" name="Google Shape;116;g133fc64e849_2_5" descr="Een kleurrijke lamp met zakelijke pictogrammen"/>
          <p:cNvPicPr preferRelativeResize="0"/>
          <p:nvPr/>
        </p:nvPicPr>
        <p:blipFill rotWithShape="1">
          <a:blip r:embed="rId3">
            <a:alphaModFix/>
          </a:blip>
          <a:srcRect l="9085" r="20704"/>
          <a:stretch/>
        </p:blipFill>
        <p:spPr>
          <a:xfrm>
            <a:off x="5311702" y="10"/>
            <a:ext cx="6878775"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9"/>
        <p:cNvGrpSpPr/>
        <p:nvPr/>
      </p:nvGrpSpPr>
      <p:grpSpPr>
        <a:xfrm>
          <a:off x="0" y="0"/>
          <a:ext cx="0" cy="0"/>
          <a:chOff x="0" y="0"/>
          <a:chExt cx="0" cy="0"/>
        </a:xfrm>
      </p:grpSpPr>
      <p:sp>
        <p:nvSpPr>
          <p:cNvPr id="150" name="Google Shape;150;p3"/>
          <p:cNvSpPr/>
          <p:nvPr/>
        </p:nvSpPr>
        <p:spPr>
          <a:xfrm>
            <a:off x="4620715" y="3568428"/>
            <a:ext cx="3535590" cy="2908094"/>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1" name="Google Shape;151;p3"/>
          <p:cNvSpPr txBox="1">
            <a:spLocks noGrp="1"/>
          </p:cNvSpPr>
          <p:nvPr>
            <p:ph type="title"/>
          </p:nvPr>
        </p:nvSpPr>
        <p:spPr>
          <a:xfrm>
            <a:off x="4687055" y="4144774"/>
            <a:ext cx="3491363" cy="15160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800"/>
              <a:buFont typeface="Calibri"/>
              <a:buNone/>
            </a:pPr>
            <a:r>
              <a:rPr lang="nl-NL" sz="4000" dirty="0">
                <a:solidFill>
                  <a:srgbClr val="FFFFFF"/>
                </a:solidFill>
                <a:latin typeface="Calibri"/>
                <a:ea typeface="Calibri"/>
                <a:cs typeface="Calibri"/>
                <a:sym typeface="Calibri"/>
              </a:rPr>
              <a:t>Successen van het eerste jaar</a:t>
            </a:r>
            <a:endParaRPr lang="nl-NL" sz="3600" dirty="0"/>
          </a:p>
        </p:txBody>
      </p:sp>
      <p:pic>
        <p:nvPicPr>
          <p:cNvPr id="152" name="Google Shape;152;p3" descr="Afbeelding met persoon, speler&#10;&#10;Automatisch gegenereerde beschrijving"/>
          <p:cNvPicPr preferRelativeResize="0"/>
          <p:nvPr/>
        </p:nvPicPr>
        <p:blipFill rotWithShape="1">
          <a:blip r:embed="rId3">
            <a:alphaModFix/>
          </a:blip>
          <a:srcRect l="12814" r="32505"/>
          <a:stretch/>
        </p:blipFill>
        <p:spPr>
          <a:xfrm rot="5400000">
            <a:off x="838254" y="-282494"/>
            <a:ext cx="3110442" cy="4151681"/>
          </a:xfrm>
          <a:prstGeom prst="rect">
            <a:avLst/>
          </a:prstGeom>
          <a:noFill/>
          <a:ln>
            <a:noFill/>
          </a:ln>
        </p:spPr>
      </p:pic>
      <p:pic>
        <p:nvPicPr>
          <p:cNvPr id="154" name="Google Shape;154;p3"/>
          <p:cNvPicPr preferRelativeResize="0"/>
          <p:nvPr/>
        </p:nvPicPr>
        <p:blipFill rotWithShape="1">
          <a:blip r:embed="rId4">
            <a:alphaModFix/>
          </a:blip>
          <a:srcRect t="6773" r="4" b="22290"/>
          <a:stretch/>
        </p:blipFill>
        <p:spPr>
          <a:xfrm>
            <a:off x="8348570" y="3550448"/>
            <a:ext cx="3535590" cy="2985818"/>
          </a:xfrm>
          <a:prstGeom prst="rect">
            <a:avLst/>
          </a:prstGeom>
          <a:noFill/>
          <a:ln>
            <a:noFill/>
          </a:ln>
        </p:spPr>
      </p:pic>
      <p:cxnSp>
        <p:nvCxnSpPr>
          <p:cNvPr id="155" name="Google Shape;155;p3"/>
          <p:cNvCxnSpPr>
            <a:cxnSpLocks/>
          </p:cNvCxnSpPr>
          <p:nvPr/>
        </p:nvCxnSpPr>
        <p:spPr>
          <a:xfrm>
            <a:off x="4687055" y="5057193"/>
            <a:ext cx="3210283" cy="0"/>
          </a:xfrm>
          <a:prstGeom prst="straightConnector1">
            <a:avLst/>
          </a:prstGeom>
          <a:noFill/>
          <a:ln w="22225" cap="flat" cmpd="sng">
            <a:solidFill>
              <a:srgbClr val="D9D9D9"/>
            </a:solidFill>
            <a:prstDash val="solid"/>
            <a:miter lim="800000"/>
            <a:headEnd type="none" w="sm" len="sm"/>
            <a:tailEnd type="none" w="sm" len="sm"/>
          </a:ln>
        </p:spPr>
      </p:cxnSp>
      <p:pic>
        <p:nvPicPr>
          <p:cNvPr id="156" name="Google Shape;156;p3" descr="Afbeelding met tekst&#10;&#10;Automatisch gegenereerde beschrijving"/>
          <p:cNvPicPr preferRelativeResize="0">
            <a:picLocks noGrp="1"/>
          </p:cNvPicPr>
          <p:nvPr>
            <p:ph type="body" idx="1"/>
          </p:nvPr>
        </p:nvPicPr>
        <p:blipFill rotWithShape="1">
          <a:blip r:embed="rId5">
            <a:alphaModFix/>
          </a:blip>
          <a:srcRect l="-368" t="16187" r="367" b="30885"/>
          <a:stretch/>
        </p:blipFill>
        <p:spPr>
          <a:xfrm>
            <a:off x="317635" y="3509433"/>
            <a:ext cx="4160452" cy="3026833"/>
          </a:xfrm>
          <a:prstGeom prst="rect">
            <a:avLst/>
          </a:prstGeom>
          <a:noFill/>
          <a:ln>
            <a:noFill/>
          </a:ln>
        </p:spPr>
      </p:pic>
      <p:pic>
        <p:nvPicPr>
          <p:cNvPr id="2" name="Afbeelding 1">
            <a:extLst>
              <a:ext uri="{FF2B5EF4-FFF2-40B4-BE49-F238E27FC236}">
                <a16:creationId xmlns:a16="http://schemas.microsoft.com/office/drawing/2014/main" id="{BF1AB89B-D447-42FD-8397-E131B723A9F7}"/>
              </a:ext>
            </a:extLst>
          </p:cNvPr>
          <p:cNvPicPr>
            <a:picLocks noChangeAspect="1"/>
          </p:cNvPicPr>
          <p:nvPr/>
        </p:nvPicPr>
        <p:blipFill>
          <a:blip r:embed="rId6"/>
          <a:stretch>
            <a:fillRect/>
          </a:stretch>
        </p:blipFill>
        <p:spPr>
          <a:xfrm>
            <a:off x="4752976" y="238125"/>
            <a:ext cx="7210424" cy="32209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93C5DDF9-7979-424B-80FA-AF4173463C37}"/>
              </a:ext>
            </a:extLst>
          </p:cNvPr>
          <p:cNvSpPr>
            <a:spLocks noGrp="1"/>
          </p:cNvSpPr>
          <p:nvPr>
            <p:ph type="subTitle" idx="1"/>
          </p:nvPr>
        </p:nvSpPr>
        <p:spPr/>
        <p:txBody>
          <a:bodyPr/>
          <a:lstStyle/>
          <a:p>
            <a:endParaRPr lang="nl-NL" dirty="0"/>
          </a:p>
        </p:txBody>
      </p:sp>
      <p:sp>
        <p:nvSpPr>
          <p:cNvPr id="2" name="Titel 1">
            <a:extLst>
              <a:ext uri="{FF2B5EF4-FFF2-40B4-BE49-F238E27FC236}">
                <a16:creationId xmlns:a16="http://schemas.microsoft.com/office/drawing/2014/main" id="{F38A2D2E-5438-4535-AB48-C3DBA146981C}"/>
              </a:ext>
            </a:extLst>
          </p:cNvPr>
          <p:cNvSpPr>
            <a:spLocks noGrp="1"/>
          </p:cNvSpPr>
          <p:nvPr>
            <p:ph type="ctrTitle"/>
          </p:nvPr>
        </p:nvSpPr>
        <p:spPr/>
        <p:txBody>
          <a:bodyPr/>
          <a:lstStyle/>
          <a:p>
            <a:endParaRPr lang="nl-NL" dirty="0"/>
          </a:p>
        </p:txBody>
      </p:sp>
      <p:pic>
        <p:nvPicPr>
          <p:cNvPr id="5" name="Afbeelding 4">
            <a:extLst>
              <a:ext uri="{FF2B5EF4-FFF2-40B4-BE49-F238E27FC236}">
                <a16:creationId xmlns:a16="http://schemas.microsoft.com/office/drawing/2014/main" id="{46D3254F-8361-43F5-8461-0AD4831C7FD6}"/>
              </a:ext>
            </a:extLst>
          </p:cNvPr>
          <p:cNvPicPr>
            <a:picLocks noChangeAspect="1"/>
          </p:cNvPicPr>
          <p:nvPr/>
        </p:nvPicPr>
        <p:blipFill rotWithShape="1">
          <a:blip r:embed="rId2">
            <a:extLst>
              <a:ext uri="{28A0092B-C50C-407E-A947-70E740481C1C}">
                <a14:useLocalDpi xmlns:a14="http://schemas.microsoft.com/office/drawing/2010/main" val="0"/>
              </a:ext>
            </a:extLst>
          </a:blip>
          <a:srcRect t="10583" b="18707"/>
          <a:stretch/>
        </p:blipFill>
        <p:spPr>
          <a:xfrm>
            <a:off x="6170" y="0"/>
            <a:ext cx="7261606" cy="6846185"/>
          </a:xfrm>
          <a:prstGeom prst="rect">
            <a:avLst/>
          </a:prstGeom>
        </p:spPr>
      </p:pic>
      <p:pic>
        <p:nvPicPr>
          <p:cNvPr id="7" name="Afbeelding 6">
            <a:extLst>
              <a:ext uri="{FF2B5EF4-FFF2-40B4-BE49-F238E27FC236}">
                <a16:creationId xmlns:a16="http://schemas.microsoft.com/office/drawing/2014/main" id="{4CD7A28D-F40F-4AF1-8EFC-3EB03D86C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417" y="3061063"/>
            <a:ext cx="5062583" cy="3796937"/>
          </a:xfrm>
          <a:prstGeom prst="rect">
            <a:avLst/>
          </a:prstGeom>
        </p:spPr>
      </p:pic>
      <p:pic>
        <p:nvPicPr>
          <p:cNvPr id="9" name="Afbeelding 8">
            <a:extLst>
              <a:ext uri="{FF2B5EF4-FFF2-40B4-BE49-F238E27FC236}">
                <a16:creationId xmlns:a16="http://schemas.microsoft.com/office/drawing/2014/main" id="{DF097568-63F0-483C-A3A6-99153F693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3246" y="1"/>
            <a:ext cx="5062584" cy="3796938"/>
          </a:xfrm>
          <a:prstGeom prst="rect">
            <a:avLst/>
          </a:prstGeom>
        </p:spPr>
      </p:pic>
      <p:sp>
        <p:nvSpPr>
          <p:cNvPr id="10" name="Google Shape;100;p1">
            <a:extLst>
              <a:ext uri="{FF2B5EF4-FFF2-40B4-BE49-F238E27FC236}">
                <a16:creationId xmlns:a16="http://schemas.microsoft.com/office/drawing/2014/main" id="{D1340D13-13CF-4457-A8F3-3D9DA9601CD7}"/>
              </a:ext>
            </a:extLst>
          </p:cNvPr>
          <p:cNvSpPr/>
          <p:nvPr/>
        </p:nvSpPr>
        <p:spPr>
          <a:xfrm>
            <a:off x="1" y="5575039"/>
            <a:ext cx="384918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 name="Google Shape;101;p1">
            <a:extLst>
              <a:ext uri="{FF2B5EF4-FFF2-40B4-BE49-F238E27FC236}">
                <a16:creationId xmlns:a16="http://schemas.microsoft.com/office/drawing/2014/main" id="{8F8FB9A8-1305-47CC-AC28-CD3D71BEEDB5}"/>
              </a:ext>
            </a:extLst>
          </p:cNvPr>
          <p:cNvSpPr txBox="1">
            <a:spLocks/>
          </p:cNvSpPr>
          <p:nvPr/>
        </p:nvSpPr>
        <p:spPr>
          <a:xfrm>
            <a:off x="404553" y="5624945"/>
            <a:ext cx="9078562" cy="592975"/>
          </a:xfrm>
          <a:prstGeom prst="rect">
            <a:avLst/>
          </a:prstGeom>
          <a:noFill/>
          <a:ln>
            <a:noFill/>
          </a:ln>
        </p:spPr>
        <p:txBody>
          <a:bodyPr spcFirstLastPara="1" vert="horz" wrap="square" lIns="91425" tIns="45700" rIns="91425" bIns="4570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buClr>
                <a:schemeClr val="lt1"/>
              </a:buClr>
              <a:buSzPts val="2400"/>
            </a:pPr>
            <a:r>
              <a:rPr lang="en-US" b="1" dirty="0"/>
              <a:t>JMR in </a:t>
            </a:r>
            <a:r>
              <a:rPr lang="en-US" b="1" dirty="0" err="1"/>
              <a:t>actie</a:t>
            </a:r>
            <a:r>
              <a:rPr lang="en-US" b="1" dirty="0"/>
              <a:t> in 2023!</a:t>
            </a:r>
          </a:p>
        </p:txBody>
      </p:sp>
    </p:spTree>
    <p:extLst>
      <p:ext uri="{BB962C8B-B14F-4D97-AF65-F5344CB8AC3E}">
        <p14:creationId xmlns:p14="http://schemas.microsoft.com/office/powerpoint/2010/main" val="15410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4" descr="Afbeelding met persoon, poseren, staand, vloer&#10;&#10;Automatisch gegenereerde beschrijving"/>
          <p:cNvPicPr preferRelativeResize="0">
            <a:picLocks noGrp="1"/>
          </p:cNvPicPr>
          <p:nvPr>
            <p:ph type="body" idx="1"/>
          </p:nvPr>
        </p:nvPicPr>
        <p:blipFill rotWithShape="1">
          <a:blip r:embed="rId3">
            <a:alphaModFix/>
          </a:blip>
          <a:srcRect l="444"/>
          <a:stretch/>
        </p:blipFill>
        <p:spPr>
          <a:xfrm>
            <a:off x="20" y="10"/>
            <a:ext cx="12191980" cy="6857990"/>
          </a:xfrm>
          <a:prstGeom prst="rect">
            <a:avLst/>
          </a:prstGeom>
          <a:noFill/>
          <a:ln>
            <a:noFill/>
          </a:ln>
        </p:spPr>
      </p:pic>
      <p:sp>
        <p:nvSpPr>
          <p:cNvPr id="162" name="Google Shape;162;p4"/>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63" name="Google Shape;163;p4"/>
          <p:cNvSpPr txBox="1">
            <a:spLocks noGrp="1"/>
          </p:cNvSpPr>
          <p:nvPr>
            <p:ph type="title"/>
          </p:nvPr>
        </p:nvSpPr>
        <p:spPr>
          <a:xfrm>
            <a:off x="149290" y="5317240"/>
            <a:ext cx="11793893" cy="7448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3600"/>
              <a:buFont typeface="Calibri"/>
              <a:buNone/>
            </a:pPr>
            <a:r>
              <a:rPr lang="nl-NL" sz="2800" dirty="0">
                <a:solidFill>
                  <a:srgbClr val="262626"/>
                </a:solidFill>
              </a:rPr>
              <a:t>Meest trotse moment, jongeren en alle oud milieuministers op 1 podium</a:t>
            </a:r>
            <a:endParaRPr sz="2800" dirty="0">
              <a:solidFill>
                <a:srgbClr val="262626"/>
              </a:solidFill>
            </a:endParaRPr>
          </a:p>
        </p:txBody>
      </p:sp>
      <p:cxnSp>
        <p:nvCxnSpPr>
          <p:cNvPr id="164" name="Google Shape;164;p4"/>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165" name="Google Shape;165;p4"/>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3"/>
        <p:cNvGrpSpPr/>
        <p:nvPr/>
      </p:nvGrpSpPr>
      <p:grpSpPr>
        <a:xfrm>
          <a:off x="0" y="0"/>
          <a:ext cx="0" cy="0"/>
          <a:chOff x="0" y="0"/>
          <a:chExt cx="0" cy="0"/>
        </a:xfrm>
      </p:grpSpPr>
      <p:sp>
        <p:nvSpPr>
          <p:cNvPr id="284" name="Rectangle 26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4" name="Google Shape;244;p9"/>
          <p:cNvSpPr txBox="1">
            <a:spLocks noGrp="1"/>
          </p:cNvSpPr>
          <p:nvPr>
            <p:ph type="title"/>
          </p:nvPr>
        </p:nvSpPr>
        <p:spPr>
          <a:xfrm>
            <a:off x="1295400" y="669925"/>
            <a:ext cx="4800600" cy="1325563"/>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nl-NL">
                <a:solidFill>
                  <a:schemeClr val="bg1"/>
                </a:solidFill>
              </a:rPr>
              <a:t>Vragen?</a:t>
            </a:r>
          </a:p>
        </p:txBody>
      </p:sp>
      <p:cxnSp>
        <p:nvCxnSpPr>
          <p:cNvPr id="285" name="Straight Connector 26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5" name="Google Shape;245;p9"/>
          <p:cNvSpPr txBox="1">
            <a:spLocks noGrp="1"/>
          </p:cNvSpPr>
          <p:nvPr>
            <p:ph type="body" idx="1"/>
          </p:nvPr>
        </p:nvSpPr>
        <p:spPr>
          <a:xfrm>
            <a:off x="1295400" y="2288833"/>
            <a:ext cx="4800600" cy="3711571"/>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endParaRPr lang="nl-NL" sz="2000" dirty="0">
              <a:solidFill>
                <a:schemeClr val="bg1"/>
              </a:solidFill>
            </a:endParaRPr>
          </a:p>
          <a:p>
            <a:pPr marL="228600" lvl="0" indent="-228600" rtl="0">
              <a:spcBef>
                <a:spcPts val="0"/>
              </a:spcBef>
              <a:spcAft>
                <a:spcPts val="0"/>
              </a:spcAft>
              <a:buClr>
                <a:schemeClr val="dk1"/>
              </a:buClr>
              <a:buSzPts val="2800"/>
              <a:buChar char="•"/>
            </a:pPr>
            <a:endParaRPr lang="nl-NL" sz="2000" dirty="0">
              <a:solidFill>
                <a:schemeClr val="bg1"/>
              </a:solidFill>
            </a:endParaRPr>
          </a:p>
          <a:p>
            <a:pPr marL="228600" lvl="0" indent="-228600" rtl="0">
              <a:spcBef>
                <a:spcPts val="0"/>
              </a:spcBef>
              <a:spcAft>
                <a:spcPts val="0"/>
              </a:spcAft>
              <a:buClr>
                <a:schemeClr val="dk1"/>
              </a:buClr>
              <a:buSzPts val="2800"/>
              <a:buChar char="•"/>
            </a:pPr>
            <a:endParaRPr lang="nl-NL" sz="2000" dirty="0">
              <a:solidFill>
                <a:schemeClr val="bg1"/>
              </a:solidFill>
            </a:endParaRPr>
          </a:p>
          <a:p>
            <a:pPr marL="228600" lvl="0" indent="-228600" rtl="0">
              <a:spcBef>
                <a:spcPts val="0"/>
              </a:spcBef>
              <a:spcAft>
                <a:spcPts val="0"/>
              </a:spcAft>
              <a:buClr>
                <a:schemeClr val="dk1"/>
              </a:buClr>
              <a:buSzPts val="2800"/>
              <a:buChar char="•"/>
            </a:pPr>
            <a:endParaRPr lang="nl-NL" sz="2000" dirty="0">
              <a:solidFill>
                <a:schemeClr val="bg1"/>
              </a:solidFill>
            </a:endParaRPr>
          </a:p>
          <a:p>
            <a:pPr marL="228600" lvl="0" indent="-228600" rtl="0">
              <a:spcBef>
                <a:spcPts val="0"/>
              </a:spcBef>
              <a:spcAft>
                <a:spcPts val="0"/>
              </a:spcAft>
              <a:buClr>
                <a:schemeClr val="dk1"/>
              </a:buClr>
              <a:buSzPts val="2800"/>
              <a:buChar char="•"/>
            </a:pPr>
            <a:endParaRPr lang="nl-NL" sz="2000" dirty="0">
              <a:solidFill>
                <a:schemeClr val="bg1"/>
              </a:solidFill>
            </a:endParaRPr>
          </a:p>
          <a:p>
            <a:pPr marL="228600" lvl="0" indent="-228600" rtl="0">
              <a:spcBef>
                <a:spcPts val="0"/>
              </a:spcBef>
              <a:spcAft>
                <a:spcPts val="0"/>
              </a:spcAft>
              <a:buClr>
                <a:schemeClr val="dk1"/>
              </a:buClr>
              <a:buSzPts val="2800"/>
              <a:buChar char="•"/>
            </a:pPr>
            <a:endParaRPr lang="nl-NL" sz="2000" dirty="0">
              <a:solidFill>
                <a:schemeClr val="bg1"/>
              </a:solidFill>
            </a:endParaRPr>
          </a:p>
          <a:p>
            <a:pPr marL="228600" lvl="0" indent="-228600" rtl="0">
              <a:spcBef>
                <a:spcPts val="0"/>
              </a:spcBef>
              <a:spcAft>
                <a:spcPts val="0"/>
              </a:spcAft>
              <a:buClr>
                <a:schemeClr val="dk1"/>
              </a:buClr>
              <a:buSzPts val="2800"/>
              <a:buChar char="•"/>
            </a:pPr>
            <a:r>
              <a:rPr lang="nl-NL" sz="3600" dirty="0">
                <a:solidFill>
                  <a:schemeClr val="bg1"/>
                </a:solidFill>
              </a:rPr>
              <a:t>jongerenmilieuraad.nl</a:t>
            </a:r>
          </a:p>
          <a:p>
            <a:pPr marL="228600" lvl="0" indent="-228600" rtl="0">
              <a:spcBef>
                <a:spcPts val="0"/>
              </a:spcBef>
              <a:spcAft>
                <a:spcPts val="0"/>
              </a:spcAft>
              <a:buClr>
                <a:schemeClr val="dk1"/>
              </a:buClr>
              <a:buSzPts val="2800"/>
              <a:buChar char="•"/>
            </a:pPr>
            <a:endParaRPr lang="nl-NL" sz="3600" dirty="0">
              <a:solidFill>
                <a:schemeClr val="bg1"/>
              </a:solidFill>
            </a:endParaRPr>
          </a:p>
          <a:p>
            <a:pPr marL="228600" lvl="0" indent="-228600" rtl="0">
              <a:spcBef>
                <a:spcPts val="0"/>
              </a:spcBef>
              <a:spcAft>
                <a:spcPts val="0"/>
              </a:spcAft>
              <a:buClr>
                <a:schemeClr val="dk1"/>
              </a:buClr>
              <a:buSzPts val="2800"/>
              <a:buChar char="•"/>
            </a:pPr>
            <a:r>
              <a:rPr lang="nl-NL" sz="2000" dirty="0">
                <a:solidFill>
                  <a:schemeClr val="bg1"/>
                </a:solidFill>
              </a:rPr>
              <a:t>Peter.akkerman@minienw.nl</a:t>
            </a:r>
          </a:p>
          <a:p>
            <a:pPr marL="228600" lvl="0" indent="-50800" rtl="0">
              <a:spcBef>
                <a:spcPts val="1000"/>
              </a:spcBef>
              <a:spcAft>
                <a:spcPts val="0"/>
              </a:spcAft>
              <a:buClr>
                <a:schemeClr val="dk1"/>
              </a:buClr>
              <a:buSzPts val="2800"/>
              <a:buNone/>
            </a:pPr>
            <a:endParaRPr lang="nl-NL" sz="2000" dirty="0">
              <a:solidFill>
                <a:schemeClr val="bg1"/>
              </a:solidFill>
            </a:endParaRPr>
          </a:p>
        </p:txBody>
      </p:sp>
      <p:pic>
        <p:nvPicPr>
          <p:cNvPr id="4" name="Afbeelding 3" descr="Afbeelding met persoon, poseren&#10;&#10;Automatisch gegenereerde beschrijving">
            <a:extLst>
              <a:ext uri="{FF2B5EF4-FFF2-40B4-BE49-F238E27FC236}">
                <a16:creationId xmlns:a16="http://schemas.microsoft.com/office/drawing/2014/main" id="{AA71553A-4F2B-4657-9675-59CED301A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313" y="369913"/>
            <a:ext cx="2088399" cy="2784532"/>
          </a:xfrm>
          <a:prstGeom prst="rect">
            <a:avLst/>
          </a:prstGeom>
        </p:spPr>
      </p:pic>
      <p:sp>
        <p:nvSpPr>
          <p:cNvPr id="286" name="Rectangle 26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Afbeelding 1">
            <a:extLst>
              <a:ext uri="{FF2B5EF4-FFF2-40B4-BE49-F238E27FC236}">
                <a16:creationId xmlns:a16="http://schemas.microsoft.com/office/drawing/2014/main" id="{D8DA41C0-A763-44EF-992C-F079001ED17A}"/>
              </a:ext>
            </a:extLst>
          </p:cNvPr>
          <p:cNvPicPr>
            <a:picLocks noChangeAspect="1"/>
          </p:cNvPicPr>
          <p:nvPr/>
        </p:nvPicPr>
        <p:blipFill>
          <a:blip r:embed="rId4"/>
          <a:stretch>
            <a:fillRect/>
          </a:stretch>
        </p:blipFill>
        <p:spPr>
          <a:xfrm>
            <a:off x="8440715" y="3730267"/>
            <a:ext cx="2784532" cy="2784532"/>
          </a:xfrm>
          <a:prstGeom prst="rect">
            <a:avLst/>
          </a:prstGeom>
        </p:spPr>
      </p:pic>
      <p:sp>
        <p:nvSpPr>
          <p:cNvPr id="287" name="Rectangle 26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733938A1-1B36-4A1F-ABDE-C179744A4CBA}"/>
              </a:ext>
            </a:extLst>
          </p:cNvPr>
          <p:cNvPicPr>
            <a:picLocks noChangeAspect="1"/>
          </p:cNvPicPr>
          <p:nvPr/>
        </p:nvPicPr>
        <p:blipFill>
          <a:blip r:embed="rId5"/>
          <a:stretch>
            <a:fillRect/>
          </a:stretch>
        </p:blipFill>
        <p:spPr>
          <a:xfrm>
            <a:off x="0" y="0"/>
            <a:ext cx="1571625" cy="16332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3"/>
          <p:cNvPicPr preferRelativeResize="0"/>
          <p:nvPr/>
        </p:nvPicPr>
        <p:blipFill rotWithShape="1">
          <a:blip r:embed="rId3">
            <a:alphaModFix/>
          </a:blip>
          <a:srcRect t="10846" b="3478"/>
          <a:stretch/>
        </p:blipFill>
        <p:spPr>
          <a:xfrm>
            <a:off x="0" y="-752434"/>
            <a:ext cx="12192000" cy="7610435"/>
          </a:xfrm>
          <a:prstGeom prst="rect">
            <a:avLst/>
          </a:prstGeom>
          <a:noFill/>
          <a:ln>
            <a:noFill/>
          </a:ln>
        </p:spPr>
      </p:pic>
      <p:sp>
        <p:nvSpPr>
          <p:cNvPr id="57" name="Google Shape;57;p13"/>
          <p:cNvSpPr/>
          <p:nvPr/>
        </p:nvSpPr>
        <p:spPr>
          <a:xfrm>
            <a:off x="0" y="4623500"/>
            <a:ext cx="12192000" cy="2234400"/>
          </a:xfrm>
          <a:prstGeom prst="rect">
            <a:avLst/>
          </a:prstGeom>
          <a:solidFill>
            <a:srgbClr val="CDE28E"/>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txBox="1">
            <a:spLocks noGrp="1"/>
          </p:cNvSpPr>
          <p:nvPr>
            <p:ph type="ctrTitle"/>
          </p:nvPr>
        </p:nvSpPr>
        <p:spPr>
          <a:xfrm>
            <a:off x="1258667" y="4856533"/>
            <a:ext cx="11360800" cy="1307600"/>
          </a:xfrm>
          <a:prstGeom prst="rect">
            <a:avLst/>
          </a:prstGeom>
        </p:spPr>
        <p:txBody>
          <a:bodyPr spcFirstLastPara="1" vert="horz" wrap="square" lIns="121900" tIns="121900" rIns="121900" bIns="121900" rtlCol="0" anchor="b" anchorCtr="0">
            <a:normAutofit/>
          </a:bodyPr>
          <a:lstStyle/>
          <a:p>
            <a:pPr>
              <a:spcBef>
                <a:spcPts val="0"/>
              </a:spcBef>
            </a:pPr>
            <a:r>
              <a:rPr lang="nl" b="1" dirty="0">
                <a:solidFill>
                  <a:srgbClr val="0E5467"/>
                </a:solidFill>
                <a:latin typeface="Alfa slab one" panose="020B0604020202020204" charset="0"/>
                <a:ea typeface="Roboto" panose="02000000000000000000" pitchFamily="2" charset="0"/>
                <a:cs typeface="Roboto" panose="02000000000000000000" pitchFamily="2" charset="0"/>
              </a:rPr>
              <a:t>Jongerenmilieuraad</a:t>
            </a:r>
            <a:endParaRPr b="1" dirty="0">
              <a:solidFill>
                <a:srgbClr val="0E5467"/>
              </a:solidFill>
              <a:latin typeface="Alfa slab one" panose="020B0604020202020204" charset="0"/>
              <a:ea typeface="Roboto" panose="02000000000000000000" pitchFamily="2" charset="0"/>
              <a:cs typeface="Roboto" panose="02000000000000000000" pitchFamily="2" charset="0"/>
            </a:endParaRPr>
          </a:p>
        </p:txBody>
      </p:sp>
      <p:pic>
        <p:nvPicPr>
          <p:cNvPr id="59" name="Google Shape;59;p13"/>
          <p:cNvPicPr preferRelativeResize="0"/>
          <p:nvPr/>
        </p:nvPicPr>
        <p:blipFill>
          <a:blip r:embed="rId4">
            <a:alphaModFix/>
          </a:blip>
          <a:stretch>
            <a:fillRect/>
          </a:stretch>
        </p:blipFill>
        <p:spPr>
          <a:xfrm>
            <a:off x="193627" y="4806501"/>
            <a:ext cx="1882333" cy="16998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nl" b="1" dirty="0">
                <a:solidFill>
                  <a:srgbClr val="FFAB40"/>
                </a:solidFill>
                <a:latin typeface="Roboto" panose="02000000000000000000" pitchFamily="2" charset="0"/>
                <a:ea typeface="Roboto" panose="02000000000000000000" pitchFamily="2" charset="0"/>
                <a:cs typeface="Roboto" panose="02000000000000000000" pitchFamily="2" charset="0"/>
              </a:rPr>
              <a:t>Wat doen wij?</a:t>
            </a:r>
            <a:endParaRPr b="1" dirty="0">
              <a:solidFill>
                <a:srgbClr val="FFAB40"/>
              </a:solidFill>
              <a:latin typeface="Roboto" panose="02000000000000000000" pitchFamily="2" charset="0"/>
              <a:ea typeface="Roboto" panose="02000000000000000000" pitchFamily="2" charset="0"/>
              <a:cs typeface="Roboto" panose="02000000000000000000" pitchFamily="2" charset="0"/>
            </a:endParaRPr>
          </a:p>
        </p:txBody>
      </p:sp>
      <p:sp>
        <p:nvSpPr>
          <p:cNvPr id="77" name="Google Shape;77;p15"/>
          <p:cNvSpPr txBox="1"/>
          <p:nvPr/>
        </p:nvSpPr>
        <p:spPr>
          <a:xfrm>
            <a:off x="415600" y="1823075"/>
            <a:ext cx="7008635" cy="3761887"/>
          </a:xfrm>
          <a:prstGeom prst="rect">
            <a:avLst/>
          </a:prstGeom>
          <a:noFill/>
          <a:ln>
            <a:noFill/>
          </a:ln>
        </p:spPr>
        <p:txBody>
          <a:bodyPr spcFirstLastPara="1" wrap="square" lIns="121900" tIns="121900" rIns="121900" bIns="121900" anchor="t" anchorCtr="0">
            <a:spAutoFit/>
          </a:bodyPr>
          <a:lstStyle/>
          <a:p>
            <a:pPr algn="ctr">
              <a:lnSpc>
                <a:spcPct val="115000"/>
              </a:lnSpc>
            </a:pPr>
            <a:r>
              <a:rPr lang="nl" sz="2667" b="1" i="1" dirty="0">
                <a:solidFill>
                  <a:srgbClr val="0E5467"/>
                </a:solidFill>
                <a:latin typeface="Roboto"/>
                <a:ea typeface="Roboto"/>
                <a:cs typeface="Roboto"/>
                <a:sym typeface="Roboto"/>
              </a:rPr>
              <a:t>Missie</a:t>
            </a:r>
            <a:r>
              <a:rPr lang="nl" sz="2667" i="1" dirty="0">
                <a:solidFill>
                  <a:srgbClr val="0E5467"/>
                </a:solidFill>
                <a:latin typeface="Roboto"/>
                <a:ea typeface="Roboto"/>
                <a:cs typeface="Roboto"/>
                <a:sym typeface="Roboto"/>
              </a:rPr>
              <a:t>: </a:t>
            </a:r>
            <a:r>
              <a:rPr lang="nl" sz="2533" i="1" dirty="0">
                <a:solidFill>
                  <a:srgbClr val="0E5467"/>
                </a:solidFill>
                <a:highlight>
                  <a:srgbClr val="FFFFFF"/>
                </a:highlight>
                <a:latin typeface="Roboto"/>
                <a:ea typeface="Roboto"/>
                <a:cs typeface="Roboto"/>
                <a:sym typeface="Roboto"/>
              </a:rPr>
              <a:t>zorgen dat de stem van alle Nederlandse jongeren gehoord wordt in het milieubeleid</a:t>
            </a:r>
            <a:endParaRPr sz="2400" dirty="0">
              <a:solidFill>
                <a:srgbClr val="0E5467"/>
              </a:solidFill>
              <a:latin typeface="Roboto"/>
              <a:ea typeface="Roboto"/>
              <a:cs typeface="Roboto"/>
              <a:sym typeface="Roboto"/>
            </a:endParaRPr>
          </a:p>
          <a:p>
            <a:pPr algn="ctr">
              <a:lnSpc>
                <a:spcPct val="115000"/>
              </a:lnSpc>
            </a:pPr>
            <a:endParaRPr sz="2400" dirty="0">
              <a:solidFill>
                <a:srgbClr val="0E5467"/>
              </a:solidFill>
              <a:latin typeface="Roboto"/>
              <a:ea typeface="Roboto"/>
              <a:cs typeface="Roboto"/>
              <a:sym typeface="Roboto"/>
            </a:endParaRPr>
          </a:p>
          <a:p>
            <a:pPr algn="ctr">
              <a:lnSpc>
                <a:spcPct val="115000"/>
              </a:lnSpc>
            </a:pPr>
            <a:r>
              <a:rPr lang="nl" sz="2533" b="1" dirty="0">
                <a:solidFill>
                  <a:srgbClr val="0E5467"/>
                </a:solidFill>
                <a:latin typeface="Roboto"/>
                <a:ea typeface="Roboto"/>
                <a:cs typeface="Roboto"/>
                <a:sym typeface="Roboto"/>
              </a:rPr>
              <a:t>Hoe?</a:t>
            </a:r>
            <a:endParaRPr sz="2533" b="1" dirty="0">
              <a:solidFill>
                <a:srgbClr val="0E5467"/>
              </a:solidFill>
              <a:latin typeface="Roboto"/>
              <a:ea typeface="Roboto"/>
              <a:cs typeface="Roboto"/>
              <a:sym typeface="Roboto"/>
            </a:endParaRPr>
          </a:p>
          <a:p>
            <a:pPr algn="ctr">
              <a:lnSpc>
                <a:spcPct val="115000"/>
              </a:lnSpc>
            </a:pPr>
            <a:r>
              <a:rPr lang="nl" sz="2400" dirty="0">
                <a:solidFill>
                  <a:srgbClr val="0E5467"/>
                </a:solidFill>
                <a:latin typeface="Roboto"/>
                <a:ea typeface="Roboto"/>
                <a:cs typeface="Roboto"/>
                <a:sym typeface="Roboto"/>
              </a:rPr>
              <a:t>Participatietool </a:t>
            </a:r>
            <a:endParaRPr sz="2400" dirty="0">
              <a:solidFill>
                <a:srgbClr val="0E5467"/>
              </a:solidFill>
              <a:latin typeface="Roboto"/>
              <a:ea typeface="Roboto"/>
              <a:cs typeface="Roboto"/>
              <a:sym typeface="Roboto"/>
            </a:endParaRPr>
          </a:p>
          <a:p>
            <a:pPr algn="ctr">
              <a:lnSpc>
                <a:spcPct val="115000"/>
              </a:lnSpc>
            </a:pPr>
            <a:r>
              <a:rPr lang="nl" sz="2400" dirty="0">
                <a:solidFill>
                  <a:srgbClr val="0E5467"/>
                </a:solidFill>
                <a:latin typeface="Roboto"/>
                <a:ea typeface="Roboto"/>
                <a:cs typeface="Roboto"/>
                <a:sym typeface="Roboto"/>
              </a:rPr>
              <a:t>Jongerensessies</a:t>
            </a:r>
            <a:endParaRPr sz="2400" dirty="0">
              <a:solidFill>
                <a:srgbClr val="0E5467"/>
              </a:solidFill>
              <a:latin typeface="Roboto"/>
              <a:ea typeface="Roboto"/>
              <a:cs typeface="Roboto"/>
              <a:sym typeface="Roboto"/>
            </a:endParaRPr>
          </a:p>
          <a:p>
            <a:pPr algn="ctr">
              <a:lnSpc>
                <a:spcPct val="115000"/>
              </a:lnSpc>
            </a:pPr>
            <a:r>
              <a:rPr lang="nl" sz="2400" dirty="0">
                <a:solidFill>
                  <a:srgbClr val="0E5467"/>
                </a:solidFill>
                <a:latin typeface="Roboto"/>
                <a:ea typeface="Roboto"/>
                <a:cs typeface="Roboto"/>
                <a:sym typeface="Roboto"/>
              </a:rPr>
              <a:t>Generatietoets</a:t>
            </a:r>
            <a:endParaRPr sz="2400" dirty="0">
              <a:solidFill>
                <a:srgbClr val="B7B7B7"/>
              </a:solidFill>
              <a:latin typeface="Comfortaa"/>
              <a:ea typeface="Comfortaa"/>
              <a:cs typeface="Comfortaa"/>
              <a:sym typeface="Comfortaa"/>
            </a:endParaRPr>
          </a:p>
        </p:txBody>
      </p:sp>
      <p:sp>
        <p:nvSpPr>
          <p:cNvPr id="78" name="Google Shape;78;p15"/>
          <p:cNvSpPr/>
          <p:nvPr/>
        </p:nvSpPr>
        <p:spPr>
          <a:xfrm rot="4519676">
            <a:off x="9260460" y="2715093"/>
            <a:ext cx="4519784" cy="1450451"/>
          </a:xfrm>
          <a:prstGeom prst="triangle">
            <a:avLst>
              <a:gd name="adj" fmla="val 51817"/>
            </a:avLst>
          </a:prstGeom>
          <a:solidFill>
            <a:srgbClr val="F29C1C"/>
          </a:solidFill>
          <a:ln w="12700" cap="flat" cmpd="sng">
            <a:solidFill>
              <a:srgbClr val="B9B9B9"/>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79" name="Google Shape;79;p15"/>
          <p:cNvSpPr/>
          <p:nvPr/>
        </p:nvSpPr>
        <p:spPr>
          <a:xfrm rot="10800000">
            <a:off x="9021200" y="147"/>
            <a:ext cx="3170800" cy="4081200"/>
          </a:xfrm>
          <a:prstGeom prst="rtTriangle">
            <a:avLst/>
          </a:prstGeom>
          <a:solidFill>
            <a:srgbClr val="0E5467"/>
          </a:solidFill>
          <a:ln w="12700" cap="flat" cmpd="sng">
            <a:solidFill>
              <a:srgbClr val="B9B9B9"/>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80" name="Google Shape;80;p15"/>
          <p:cNvSpPr/>
          <p:nvPr/>
        </p:nvSpPr>
        <p:spPr>
          <a:xfrm rot="-5400000">
            <a:off x="8315063" y="2981199"/>
            <a:ext cx="3914000" cy="3839600"/>
          </a:xfrm>
          <a:prstGeom prst="rtTriangle">
            <a:avLst/>
          </a:prstGeom>
          <a:solidFill>
            <a:srgbClr val="AFD146"/>
          </a:solidFill>
          <a:ln w="12700" cap="flat" cmpd="sng">
            <a:solidFill>
              <a:srgbClr val="B9B9B9"/>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rgbClr val="FFFFFF"/>
              </a:solidFill>
              <a:latin typeface="Calibri"/>
              <a:ea typeface="Calibri"/>
              <a:cs typeface="Calibri"/>
              <a:sym typeface="Calibri"/>
            </a:endParaRPr>
          </a:p>
        </p:txBody>
      </p:sp>
      <p:pic>
        <p:nvPicPr>
          <p:cNvPr id="4" name="Afbeelding 3" descr="Afbeelding met tekst, teken&#10;&#10;Automatisch gegenereerde beschrijving">
            <a:extLst>
              <a:ext uri="{FF2B5EF4-FFF2-40B4-BE49-F238E27FC236}">
                <a16:creationId xmlns:a16="http://schemas.microsoft.com/office/drawing/2014/main" id="{1DEFD01F-FFCE-5924-779B-7603898E1EF5}"/>
              </a:ext>
            </a:extLst>
          </p:cNvPr>
          <p:cNvPicPr>
            <a:picLocks noChangeAspect="1"/>
          </p:cNvPicPr>
          <p:nvPr/>
        </p:nvPicPr>
        <p:blipFill>
          <a:blip r:embed="rId3"/>
          <a:stretch>
            <a:fillRect/>
          </a:stretch>
        </p:blipFill>
        <p:spPr>
          <a:xfrm>
            <a:off x="121372" y="5585090"/>
            <a:ext cx="2257555" cy="1114489"/>
          </a:xfrm>
          <a:prstGeom prst="rect">
            <a:avLst/>
          </a:prstGeom>
        </p:spPr>
      </p:pic>
      <p:pic>
        <p:nvPicPr>
          <p:cNvPr id="5" name="Google Shape;87;p16">
            <a:extLst>
              <a:ext uri="{FF2B5EF4-FFF2-40B4-BE49-F238E27FC236}">
                <a16:creationId xmlns:a16="http://schemas.microsoft.com/office/drawing/2014/main" id="{C12003C3-9720-F266-9852-0F1121527F39}"/>
              </a:ext>
            </a:extLst>
          </p:cNvPr>
          <p:cNvPicPr preferRelativeResize="0"/>
          <p:nvPr/>
        </p:nvPicPr>
        <p:blipFill>
          <a:blip r:embed="rId4">
            <a:alphaModFix/>
          </a:blip>
          <a:stretch>
            <a:fillRect/>
          </a:stretch>
        </p:blipFill>
        <p:spPr>
          <a:xfrm>
            <a:off x="8009054" y="-18586"/>
            <a:ext cx="4231361" cy="6897649"/>
          </a:xfrm>
          <a:prstGeom prst="rect">
            <a:avLst/>
          </a:prstGeom>
          <a:noFill/>
          <a:ln>
            <a:noFill/>
          </a:ln>
        </p:spPr>
      </p:pic>
    </p:spTree>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CE455056-2E07-40E3-A23C-F1856412D281}" vid="{E190F73E-30FE-4981-A67C-E1D98411DE6E}"/>
    </a:ext>
  </a:extLst>
</a:theme>
</file>

<file path=ppt/theme/theme3.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484</Words>
  <Application>Microsoft Office PowerPoint</Application>
  <PresentationFormat>Breedbeeld</PresentationFormat>
  <Paragraphs>117</Paragraphs>
  <Slides>15</Slides>
  <Notes>14</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15</vt:i4>
      </vt:variant>
    </vt:vector>
  </HeadingPairs>
  <TitlesOfParts>
    <vt:vector size="26" baseType="lpstr">
      <vt:lpstr>Alfa Slab One</vt:lpstr>
      <vt:lpstr>Arial</vt:lpstr>
      <vt:lpstr>Calibri</vt:lpstr>
      <vt:lpstr>Calibri Light</vt:lpstr>
      <vt:lpstr>Comfortaa</vt:lpstr>
      <vt:lpstr>Roboto</vt:lpstr>
      <vt:lpstr>Symbol</vt:lpstr>
      <vt:lpstr>Verdana</vt:lpstr>
      <vt:lpstr>Kantoorthema</vt:lpstr>
      <vt:lpstr>VNG Titels</vt:lpstr>
      <vt:lpstr>VNG_Basis - kopie</vt:lpstr>
      <vt:lpstr>PowerPoint-presentatie</vt:lpstr>
      <vt:lpstr>Intro</vt:lpstr>
      <vt:lpstr>Van idee naar project</vt:lpstr>
      <vt:lpstr>Successen van het eerste jaar</vt:lpstr>
      <vt:lpstr>PowerPoint-presentatie</vt:lpstr>
      <vt:lpstr>Meest trotse moment, jongeren en alle oud milieuministers op 1 podium</vt:lpstr>
      <vt:lpstr>Vragen?</vt:lpstr>
      <vt:lpstr>Jongerenmilieuraad</vt:lpstr>
      <vt:lpstr>Wat doen wij?</vt:lpstr>
      <vt:lpstr>Succesfactoren</vt:lpstr>
      <vt:lpstr>   #MijnStemTelt  Democratie en Jongeren</vt:lpstr>
      <vt:lpstr>PowerPoint-presentatie</vt:lpstr>
      <vt:lpstr>PowerPoint-presentatie</vt:lpstr>
      <vt:lpstr>PowerPoint-presentatie</vt:lpstr>
      <vt:lpstr>PowerPoint-presentatie</vt:lpstr>
    </vt:vector>
  </TitlesOfParts>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Jongerenmilieuraad (JMR)/ Youth Environmental Council of the Netherlands</dc:title>
  <dc:creator>Akkerman, P. (Peter) - DGMI</dc:creator>
  <cp:lastModifiedBy>Renske Schouwink Jongerenmilieuraad</cp:lastModifiedBy>
  <cp:revision>5</cp:revision>
  <dcterms:created xsi:type="dcterms:W3CDTF">2023-02-28T13:17:43Z</dcterms:created>
  <dcterms:modified xsi:type="dcterms:W3CDTF">2023-05-09T08:11:57Z</dcterms:modified>
</cp:coreProperties>
</file>