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58" r:id="rId4"/>
    <p:sldId id="261" r:id="rId5"/>
    <p:sldId id="259" r:id="rId6"/>
    <p:sldId id="262"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60" autoAdjust="0"/>
  </p:normalViewPr>
  <p:slideViewPr>
    <p:cSldViewPr snapToGrid="0">
      <p:cViewPr varScale="1">
        <p:scale>
          <a:sx n="57" d="100"/>
          <a:sy n="57" d="100"/>
        </p:scale>
        <p:origin x="9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8B192-B7A2-404C-8754-87482820C528}" type="datetimeFigureOut">
              <a:rPr lang="nl-NL" smtClean="0"/>
              <a:t>30-5-2024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7DB93-8541-4B6B-9ED0-CB44F4F90FD4}" type="slidenum">
              <a:rPr lang="nl-NL" smtClean="0"/>
              <a:t>‹nr.›</a:t>
            </a:fld>
            <a:endParaRPr lang="nl-NL"/>
          </a:p>
        </p:txBody>
      </p:sp>
    </p:spTree>
    <p:extLst>
      <p:ext uri="{BB962C8B-B14F-4D97-AF65-F5344CB8AC3E}">
        <p14:creationId xmlns:p14="http://schemas.microsoft.com/office/powerpoint/2010/main" val="35248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Omdenken! Opgaven worden daar niet makkelijker van, maar de oplossing en het proces daarnaartoe wel beter.</a:t>
            </a:r>
          </a:p>
          <a:p>
            <a:pPr>
              <a:lnSpc>
                <a:spcPct val="107000"/>
              </a:lnSpc>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Overal in Nederland vragen de circulaire en energietransitie om een verandering van het ruimtegebruik. Voor sommige functies is in de toekomst meer ruimte nodig en voor andere juist minder of een ander soort ruimte. Een deel van de ruimtelijke transitieopgaven komt terecht op bedrijventerreinen. </a:t>
            </a:r>
          </a:p>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De gemeente Middenberm ziet de transities en bijbehorende opgaven als een kans om bestaande bedrijventerreinen in de gemeente een nieuwe impuls te geven. De gemeente vindt het zonde om nieuwe bedrijventerreinen aan te leggen terwijl de bestaande terreinen nog veel potentie hebben om meer bij te dragen aan maatschappelijke opgaven dan ze nu doen. Daarom heeft de gemeente besloten om twee bedrijventerreinen te herstructureren: één terrein aan de rand van de stad en één grenzend aan het centrum van de stad. </a:t>
            </a:r>
          </a:p>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Aan jullie de taak om een strategie voor de herstructurering te bedenken. Samen vormen jullie een adviesgroep die bestaat uit mensen met allerlei expertises en vaardigheden. De wethouders van Middenberm zijn wel wat ongeduldig. Ze willen binnen een uur van de vier adviesgroepen een pitch met een strategie voor de herstructurering. </a:t>
            </a:r>
          </a:p>
          <a:p>
            <a:endParaRPr lang="nl-NL" dirty="0"/>
          </a:p>
        </p:txBody>
      </p:sp>
      <p:sp>
        <p:nvSpPr>
          <p:cNvPr id="4" name="Tijdelijke aanduiding voor dianummer 3"/>
          <p:cNvSpPr>
            <a:spLocks noGrp="1"/>
          </p:cNvSpPr>
          <p:nvPr>
            <p:ph type="sldNum" sz="quarter" idx="5"/>
          </p:nvPr>
        </p:nvSpPr>
        <p:spPr/>
        <p:txBody>
          <a:bodyPr/>
          <a:lstStyle/>
          <a:p>
            <a:fld id="{E547DB93-8541-4B6B-9ED0-CB44F4F90FD4}" type="slidenum">
              <a:rPr lang="nl-NL" smtClean="0"/>
              <a:t>2</a:t>
            </a:fld>
            <a:endParaRPr lang="nl-NL"/>
          </a:p>
        </p:txBody>
      </p:sp>
    </p:spTree>
    <p:extLst>
      <p:ext uri="{BB962C8B-B14F-4D97-AF65-F5344CB8AC3E}">
        <p14:creationId xmlns:p14="http://schemas.microsoft.com/office/powerpoint/2010/main" val="5673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1A694-CD7B-63A0-08AD-471BF602E5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CCBD6CD-7D1E-D30B-5495-891D373AC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944BE79-F22A-4F46-FA1F-79F4A8EAA57E}"/>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9ADA16FF-8D8E-92BF-1FF0-252BAE1EBF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FA1971-7431-1F45-BB7E-8C04729223D4}"/>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1622214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5A01D-1645-2064-740D-1C9C1EAE5C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3D7A26-0C63-8ABE-AB7D-D6249E82B98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24F7DA-6010-48EE-D321-41B8559B6428}"/>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1C582B29-E488-3801-D5A6-F5757C880C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52F589-5638-07F7-FBB1-734672E0B01C}"/>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423817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76811E-2C8A-E279-C8E9-1D78CF3417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945CDD8-F285-411F-A006-967DC354934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335E6D-F585-3D39-863C-DB3D407B599E}"/>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04016488-ACC4-51C4-3D27-454138C4F2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6BE2C8-FC3F-DEAA-6214-14A13408F358}"/>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388727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A5FB0-D5C3-BEE2-9A9D-73BAE087C2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45E693-B194-C6F2-CF0E-28F1909CEBA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4968F3-62D8-2C90-7DFD-923AF1411806}"/>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9841B8AB-CD9E-1135-CE1F-DF18B5085B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BDBEE3-D30A-32C4-DE4E-5952DBE12A21}"/>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89385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1BCA2-0961-0917-EFF2-4FA78B0446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306CD60-4566-D870-62D3-39B269C14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8BB4982-25D3-DF36-5A0C-F9BC37690397}"/>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C0DF707B-E465-15BA-616C-5ED87E6B87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B32E2B-C8F5-2067-7A70-7AA8525C7AD8}"/>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326952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AE9FE-49DD-1094-9975-19D018ED79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BEE7F8-D3C3-5BCD-DD5E-D94105481A5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DFBBCD-30D9-B4AB-E4A2-F20E956CCD8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8EB0705-2D09-957E-4904-41622956915A}"/>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FB869687-E318-05C5-2CE0-6AA56AE8F4D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1B65DF-E579-5328-D84D-E7245E6D4F7E}"/>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391522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A27CE-94F6-67B8-2B52-030015AA4DD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C24824-B983-D24F-8ACD-768CA7BE2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A2662BA-CA5D-B0ED-27F8-EF6E168D672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0A89DFD-23CA-B024-DA78-ACC90AF5E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5F6D41A-B1FE-5C15-4357-FA7B4236602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B43C411-C91B-BCDF-A1C7-45DF4572456C}"/>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8" name="Tijdelijke aanduiding voor voettekst 7">
            <a:extLst>
              <a:ext uri="{FF2B5EF4-FFF2-40B4-BE49-F238E27FC236}">
                <a16:creationId xmlns:a16="http://schemas.microsoft.com/office/drawing/2014/main" id="{7F88DE7E-119C-2542-5929-0AEF8145DF0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89EA06D-F3B3-7D85-9471-9A4AAE7A84AE}"/>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191676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54D4C-C9F7-302B-676D-AF13BE870AB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57F815-5DE1-9C76-EE1B-2FA958E11C36}"/>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780DFD8D-63FF-04AD-B202-449DBF9B46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9D85F8D-48C5-1F3D-246D-08EB7D0CA287}"/>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34570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844AAE-64F2-F742-7982-C7F2AFC9577B}"/>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3" name="Tijdelijke aanduiding voor voettekst 2">
            <a:extLst>
              <a:ext uri="{FF2B5EF4-FFF2-40B4-BE49-F238E27FC236}">
                <a16:creationId xmlns:a16="http://schemas.microsoft.com/office/drawing/2014/main" id="{84120D0A-EA9B-5339-6C10-C03E784E188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3FA8DC8-7337-3B34-187E-B7DBADCB4BFE}"/>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285702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C05F4-816C-B70A-1EEC-EBBCB97E2FB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36C0A40-3AC5-7C47-CD6D-B3DAD7E1D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A4026D-93A0-9C33-B135-C94FA4573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9BF969-9D39-070B-0E19-80B7CA8647B9}"/>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4D92893C-B85A-1B7F-89D8-A451897ED9C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7FB21C4-A75A-C107-0723-23EADDE56999}"/>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425279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BD8F9-947D-62EE-61A3-3A6F6FDD57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F4A46B8-C252-EF01-452E-1AA0BF6E5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FECFA-8E63-6C40-B3ED-23061FE3A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780B4E4-4E43-3ED9-1FA9-4AAF7379586D}"/>
              </a:ext>
            </a:extLst>
          </p:cNvPr>
          <p:cNvSpPr>
            <a:spLocks noGrp="1"/>
          </p:cNvSpPr>
          <p:nvPr>
            <p:ph type="dt" sz="half" idx="10"/>
          </p:nvPr>
        </p:nvSpPr>
        <p:spPr/>
        <p:txBody>
          <a:bodyPr/>
          <a:lstStyle/>
          <a:p>
            <a:fld id="{5B78233B-6D07-4133-9E9B-47021772C2A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A2F6E482-C270-93B9-5DFC-613B020E667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DC3C881-5F62-E5B3-495E-FE9D4F9C4A07}"/>
              </a:ext>
            </a:extLst>
          </p:cNvPr>
          <p:cNvSpPr>
            <a:spLocks noGrp="1"/>
          </p:cNvSpPr>
          <p:nvPr>
            <p:ph type="sldNum" sz="quarter" idx="12"/>
          </p:nvPr>
        </p:nvSpPr>
        <p:spPr/>
        <p:txBody>
          <a:bodyPr/>
          <a:lstStyle/>
          <a:p>
            <a:fld id="{4355B044-35F5-438E-92F1-FE4AB039FA2F}" type="slidenum">
              <a:rPr lang="nl-NL" smtClean="0"/>
              <a:t>‹nr.›</a:t>
            </a:fld>
            <a:endParaRPr lang="nl-NL"/>
          </a:p>
        </p:txBody>
      </p:sp>
    </p:spTree>
    <p:extLst>
      <p:ext uri="{BB962C8B-B14F-4D97-AF65-F5344CB8AC3E}">
        <p14:creationId xmlns:p14="http://schemas.microsoft.com/office/powerpoint/2010/main" val="85015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75D83C9-74B7-7BCE-C2D3-6F01AEDC1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D90B41B-D199-3B3C-347F-83A25220D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044A30-4402-D90A-469D-E21BC99FA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8233B-6D07-4133-9E9B-47021772C2A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A3B08445-690D-2564-8860-03AFD1B83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1138D08-A49F-9245-8336-6B53B70FA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5B044-35F5-438E-92F1-FE4AB039FA2F}" type="slidenum">
              <a:rPr lang="nl-NL" smtClean="0"/>
              <a:t>‹nr.›</a:t>
            </a:fld>
            <a:endParaRPr lang="nl-NL"/>
          </a:p>
        </p:txBody>
      </p:sp>
    </p:spTree>
    <p:extLst>
      <p:ext uri="{BB962C8B-B14F-4D97-AF65-F5344CB8AC3E}">
        <p14:creationId xmlns:p14="http://schemas.microsoft.com/office/powerpoint/2010/main" val="136870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7DB5C-68EB-B731-6AB3-EDA732557126}"/>
              </a:ext>
            </a:extLst>
          </p:cNvPr>
          <p:cNvSpPr>
            <a:spLocks noGrp="1"/>
          </p:cNvSpPr>
          <p:nvPr>
            <p:ph type="title"/>
          </p:nvPr>
        </p:nvSpPr>
        <p:spPr>
          <a:xfrm>
            <a:off x="502297" y="3630839"/>
            <a:ext cx="10515600" cy="2736000"/>
          </a:xfrm>
        </p:spPr>
        <p:txBody>
          <a:bodyPr/>
          <a:lstStyle/>
          <a:p>
            <a:r>
              <a:rPr lang="nl-NL" dirty="0">
                <a:solidFill>
                  <a:srgbClr val="FF0000"/>
                </a:solidFill>
                <a:latin typeface="RijksoverheidSansText" panose="020B0503040202060203" pitchFamily="34" charset="0"/>
                <a:ea typeface="RijksoverheidSansWebText Bold" panose="020B0803040202060203" pitchFamily="34" charset="0"/>
              </a:rPr>
              <a:t>Welkom bij de workshop </a:t>
            </a:r>
            <a:br>
              <a:rPr lang="nl-NL" dirty="0">
                <a:solidFill>
                  <a:srgbClr val="FF0000"/>
                </a:solidFill>
                <a:latin typeface="RijksoverheidSansWebText Bold" panose="020B0803040202060203" pitchFamily="34" charset="0"/>
                <a:ea typeface="RijksoverheidSansWebText Bold" panose="020B0803040202060203" pitchFamily="34" charset="0"/>
              </a:rPr>
            </a:br>
            <a:r>
              <a:rPr lang="nl-NL" sz="6000" dirty="0">
                <a:solidFill>
                  <a:srgbClr val="FF0000"/>
                </a:solidFill>
                <a:latin typeface="RijksoverheidSansWebText Bold" panose="020B0803040202060203" pitchFamily="34" charset="0"/>
                <a:ea typeface="RijksoverheidSansWebText Bold" panose="020B0803040202060203" pitchFamily="34" charset="0"/>
              </a:rPr>
              <a:t>Werklandschappen van de Toekomst</a:t>
            </a:r>
            <a:endParaRPr lang="nl-NL" dirty="0">
              <a:solidFill>
                <a:srgbClr val="FF0000"/>
              </a:solidFill>
              <a:latin typeface="RijksoverheidSansWebText Bold" panose="020B0803040202060203" pitchFamily="34" charset="0"/>
              <a:ea typeface="RijksoverheidSansWebText Bold" panose="020B0803040202060203" pitchFamily="34" charset="0"/>
            </a:endParaRPr>
          </a:p>
        </p:txBody>
      </p:sp>
      <p:pic>
        <p:nvPicPr>
          <p:cNvPr id="1026" name="Picture 2" descr="Donderdag 30 mei 2024">
            <a:extLst>
              <a:ext uri="{FF2B5EF4-FFF2-40B4-BE49-F238E27FC236}">
                <a16:creationId xmlns:a16="http://schemas.microsoft.com/office/drawing/2014/main" id="{90C97A3A-C654-46DA-CAF2-7CEA3B384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792" y="228617"/>
            <a:ext cx="2322124" cy="12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1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7DC5B-1DEE-B732-9C5A-A29C4CFE7334}"/>
              </a:ext>
            </a:extLst>
          </p:cNvPr>
          <p:cNvSpPr>
            <a:spLocks noGrp="1"/>
          </p:cNvSpPr>
          <p:nvPr>
            <p:ph type="ctrTitle"/>
          </p:nvPr>
        </p:nvSpPr>
        <p:spPr>
          <a:xfrm>
            <a:off x="441650" y="2314360"/>
            <a:ext cx="9144000" cy="4284000"/>
          </a:xfrm>
        </p:spPr>
        <p:txBody>
          <a:bodyPr>
            <a:normAutofit/>
          </a:bodyPr>
          <a:lstStyle/>
          <a:p>
            <a:pPr algn="l"/>
            <a:r>
              <a:rPr lang="nl-NL" dirty="0">
                <a:solidFill>
                  <a:schemeClr val="bg1"/>
                </a:solidFill>
                <a:latin typeface="RijksoverheidSansWebText Bold" panose="020B0803040202060203" pitchFamily="34" charset="0"/>
                <a:ea typeface="RijksoverheidSansWebText Bold" panose="020B0803040202060203" pitchFamily="34" charset="0"/>
              </a:rPr>
              <a:t>De circulaire en energietransitie bieden een kans om bestaande bedrijventerreinen een nieuwe impuls te geven</a:t>
            </a:r>
          </a:p>
        </p:txBody>
      </p:sp>
    </p:spTree>
    <p:extLst>
      <p:ext uri="{BB962C8B-B14F-4D97-AF65-F5344CB8AC3E}">
        <p14:creationId xmlns:p14="http://schemas.microsoft.com/office/powerpoint/2010/main" val="392206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tekst, vlag, grafische vormgeving, Graphics&#10;&#10;Automatisch gegenereerde beschrijving">
            <a:extLst>
              <a:ext uri="{FF2B5EF4-FFF2-40B4-BE49-F238E27FC236}">
                <a16:creationId xmlns:a16="http://schemas.microsoft.com/office/drawing/2014/main" id="{584FD207-7E9C-A09F-6D4A-E1FD8D6CB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 y="0"/>
            <a:ext cx="12190310" cy="6858000"/>
          </a:xfrm>
          <a:prstGeom prst="rect">
            <a:avLst/>
          </a:prstGeom>
        </p:spPr>
      </p:pic>
      <p:sp>
        <p:nvSpPr>
          <p:cNvPr id="11" name="Tekstvak 10">
            <a:extLst>
              <a:ext uri="{FF2B5EF4-FFF2-40B4-BE49-F238E27FC236}">
                <a16:creationId xmlns:a16="http://schemas.microsoft.com/office/drawing/2014/main" id="{416B4C0D-5A62-D0AA-6869-98BCF19866DB}"/>
              </a:ext>
            </a:extLst>
          </p:cNvPr>
          <p:cNvSpPr txBox="1"/>
          <p:nvPr/>
        </p:nvSpPr>
        <p:spPr>
          <a:xfrm>
            <a:off x="475405" y="5886450"/>
            <a:ext cx="5857875" cy="461665"/>
          </a:xfrm>
          <a:prstGeom prst="rect">
            <a:avLst/>
          </a:prstGeom>
          <a:noFill/>
        </p:spPr>
        <p:txBody>
          <a:bodyPr wrap="square" rtlCol="0">
            <a:spAutoFit/>
          </a:bodyPr>
          <a:lstStyle/>
          <a:p>
            <a:r>
              <a:rPr lang="nl-NL" sz="2400" dirty="0">
                <a:solidFill>
                  <a:srgbClr val="FF0000"/>
                </a:solidFill>
                <a:latin typeface="RijksoverheidSansWebText Bold" panose="020B0803040202060203" pitchFamily="34" charset="0"/>
                <a:ea typeface="RijksoverheidSansWebText Bold" panose="020B0803040202060203" pitchFamily="34" charset="0"/>
              </a:rPr>
              <a:t>Van opgaven naar kansen</a:t>
            </a:r>
          </a:p>
        </p:txBody>
      </p:sp>
      <p:pic>
        <p:nvPicPr>
          <p:cNvPr id="15" name="Afbeelding 14" descr="Afbeelding met tekst, vlag, visitekaartje, grafische vormgeving&#10;&#10;Automatisch gegenereerde beschrijving">
            <a:extLst>
              <a:ext uri="{FF2B5EF4-FFF2-40B4-BE49-F238E27FC236}">
                <a16:creationId xmlns:a16="http://schemas.microsoft.com/office/drawing/2014/main" id="{86C3814C-1017-D0B4-87F0-2AC08FA1C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 y="0"/>
            <a:ext cx="12190310" cy="6858000"/>
          </a:xfrm>
          <a:prstGeom prst="rect">
            <a:avLst/>
          </a:prstGeom>
        </p:spPr>
      </p:pic>
    </p:spTree>
    <p:extLst>
      <p:ext uri="{BB962C8B-B14F-4D97-AF65-F5344CB8AC3E}">
        <p14:creationId xmlns:p14="http://schemas.microsoft.com/office/powerpoint/2010/main" val="1523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1+#ppt_w/2"/>
                                          </p:val>
                                        </p:tav>
                                        <p:tav tm="100000">
                                          <p:val>
                                            <p:strVal val="#ppt_x"/>
                                          </p:val>
                                        </p:tav>
                                      </p:tavLst>
                                    </p:anim>
                                    <p:anim calcmode="lin" valueType="num">
                                      <p:cBhvr additive="base">
                                        <p:cTn id="14"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7455A-49CB-F380-EB36-CEA3E0EA1B74}"/>
              </a:ext>
            </a:extLst>
          </p:cNvPr>
          <p:cNvSpPr>
            <a:spLocks noGrp="1"/>
          </p:cNvSpPr>
          <p:nvPr>
            <p:ph type="title"/>
          </p:nvPr>
        </p:nvSpPr>
        <p:spPr>
          <a:xfrm>
            <a:off x="838200" y="632754"/>
            <a:ext cx="10515600" cy="1325563"/>
          </a:xfrm>
        </p:spPr>
        <p:txBody>
          <a:bodyPr/>
          <a:lstStyle/>
          <a:p>
            <a:r>
              <a:rPr lang="nl-NL" dirty="0">
                <a:solidFill>
                  <a:srgbClr val="FF0000"/>
                </a:solidFill>
                <a:latin typeface="RijksoverheidSansWebText Bold" panose="020B0803040202060203" pitchFamily="34" charset="0"/>
                <a:ea typeface="RijksoverheidSansWebText Bold" panose="020B0803040202060203" pitchFamily="34" charset="0"/>
              </a:rPr>
              <a:t>Waar ligt de uitdaging?</a:t>
            </a:r>
          </a:p>
        </p:txBody>
      </p:sp>
      <p:sp>
        <p:nvSpPr>
          <p:cNvPr id="3" name="Tijdelijke aanduiding voor inhoud 2">
            <a:extLst>
              <a:ext uri="{FF2B5EF4-FFF2-40B4-BE49-F238E27FC236}">
                <a16:creationId xmlns:a16="http://schemas.microsoft.com/office/drawing/2014/main" id="{0D26BD96-9486-DE1B-A18F-B1028678BADB}"/>
              </a:ext>
            </a:extLst>
          </p:cNvPr>
          <p:cNvSpPr>
            <a:spLocks noGrp="1"/>
          </p:cNvSpPr>
          <p:nvPr>
            <p:ph idx="1"/>
          </p:nvPr>
        </p:nvSpPr>
        <p:spPr>
          <a:xfrm>
            <a:off x="838200" y="1686854"/>
            <a:ext cx="10515600" cy="4757738"/>
          </a:xfrm>
        </p:spPr>
        <p:txBody>
          <a:bodyPr numCol="2"/>
          <a:lstStyle/>
          <a:p>
            <a:pPr marL="0" indent="0">
              <a:buNone/>
            </a:pPr>
            <a:r>
              <a:rPr lang="nl-NL" dirty="0">
                <a:latin typeface="RijksoverheidSansText" panose="020B0503040202060203" pitchFamily="34" charset="0"/>
              </a:rPr>
              <a:t>2 verschillende bedrijventerreinen</a:t>
            </a:r>
          </a:p>
          <a:p>
            <a:pPr marL="0" indent="0">
              <a:buNone/>
            </a:pPr>
            <a:endParaRPr lang="nl-NL" dirty="0">
              <a:latin typeface="RijksoverheidSansText" panose="020B0503040202060203" pitchFamily="34" charset="0"/>
            </a:endParaRPr>
          </a:p>
          <a:p>
            <a:pPr marL="0" indent="0">
              <a:buNone/>
            </a:pPr>
            <a:r>
              <a:rPr lang="nl-NL" b="1" dirty="0">
                <a:latin typeface="RijksoverheidSansText" panose="020B0503040202060203" pitchFamily="34" charset="0"/>
              </a:rPr>
              <a:t>Stadsrand</a:t>
            </a:r>
          </a:p>
          <a:p>
            <a:pPr marL="0" indent="0">
              <a:buNone/>
            </a:pPr>
            <a:r>
              <a:rPr lang="nl-NL" dirty="0">
                <a:latin typeface="RijksoverheidSansText" panose="020B0503040202060203" pitchFamily="34" charset="0"/>
              </a:rPr>
              <a:t>- relatief nieuw  </a:t>
            </a:r>
          </a:p>
          <a:p>
            <a:pPr marL="0" indent="0">
              <a:buNone/>
            </a:pPr>
            <a:r>
              <a:rPr lang="nl-NL" dirty="0">
                <a:latin typeface="RijksoverheidSansText" panose="020B0503040202060203" pitchFamily="34" charset="0"/>
              </a:rPr>
              <a:t>- veel MKB + aantal kantoren</a:t>
            </a:r>
          </a:p>
          <a:p>
            <a:pPr marL="0" indent="0">
              <a:buNone/>
            </a:pPr>
            <a:r>
              <a:rPr lang="nl-NL" dirty="0">
                <a:latin typeface="RijksoverheidSansText" panose="020B0503040202060203" pitchFamily="34" charset="0"/>
              </a:rPr>
              <a:t>- gelegen aan snelweg</a:t>
            </a:r>
          </a:p>
          <a:p>
            <a:pPr marL="0" indent="0">
              <a:buNone/>
            </a:pPr>
            <a:r>
              <a:rPr lang="nl-NL" dirty="0">
                <a:latin typeface="RijksoverheidSansText" panose="020B0503040202060203" pitchFamily="34" charset="0"/>
              </a:rPr>
              <a:t>- historische groenstructuur</a:t>
            </a:r>
          </a:p>
          <a:p>
            <a:pPr marL="0" indent="0">
              <a:buNone/>
            </a:pPr>
            <a:endParaRPr lang="nl-NL" dirty="0">
              <a:latin typeface="RijksoverheidSansText" panose="020B0503040202060203" pitchFamily="34" charset="0"/>
            </a:endParaRPr>
          </a:p>
          <a:p>
            <a:pPr marL="0" indent="0">
              <a:buNone/>
            </a:pPr>
            <a:endParaRPr lang="nl-NL" dirty="0">
              <a:latin typeface="RijksoverheidSansText" panose="020B0503040202060203" pitchFamily="34" charset="0"/>
            </a:endParaRPr>
          </a:p>
          <a:p>
            <a:pPr marL="0" indent="0">
              <a:buNone/>
            </a:pPr>
            <a:endParaRPr lang="nl-NL" dirty="0">
              <a:latin typeface="RijksoverheidSansText" panose="020B0503040202060203" pitchFamily="34" charset="0"/>
            </a:endParaRPr>
          </a:p>
          <a:p>
            <a:pPr marL="0" indent="0">
              <a:buNone/>
            </a:pPr>
            <a:endParaRPr lang="nl-NL" dirty="0">
              <a:latin typeface="RijksoverheidSansText" panose="020B0503040202060203" pitchFamily="34" charset="0"/>
            </a:endParaRPr>
          </a:p>
          <a:p>
            <a:pPr marL="0" indent="0">
              <a:buNone/>
            </a:pPr>
            <a:r>
              <a:rPr lang="nl-NL" b="1" dirty="0">
                <a:latin typeface="RijksoverheidSansText" panose="020B0503040202060203" pitchFamily="34" charset="0"/>
              </a:rPr>
              <a:t>Binnenstad</a:t>
            </a:r>
          </a:p>
          <a:p>
            <a:pPr marL="0" indent="0">
              <a:buNone/>
            </a:pPr>
            <a:r>
              <a:rPr lang="nl-NL" dirty="0">
                <a:latin typeface="RijksoverheidSansText" panose="020B0503040202060203" pitchFamily="34" charset="0"/>
              </a:rPr>
              <a:t>- oud terrein, historisch geworteld</a:t>
            </a:r>
          </a:p>
          <a:p>
            <a:pPr marL="0" indent="0">
              <a:buNone/>
            </a:pPr>
            <a:r>
              <a:rPr lang="nl-NL" dirty="0">
                <a:latin typeface="RijksoverheidSansText" panose="020B0503040202060203" pitchFamily="34" charset="0"/>
              </a:rPr>
              <a:t>- mix aan bedrijven, oud en nieuw, klein en groot</a:t>
            </a:r>
          </a:p>
          <a:p>
            <a:pPr marL="0" indent="0">
              <a:buNone/>
            </a:pPr>
            <a:r>
              <a:rPr lang="nl-NL" dirty="0">
                <a:latin typeface="RijksoverheidSansText" panose="020B0503040202060203" pitchFamily="34" charset="0"/>
              </a:rPr>
              <a:t>- omsloten door woningbouw maar geen relatie met omgeving</a:t>
            </a:r>
          </a:p>
        </p:txBody>
      </p:sp>
    </p:spTree>
    <p:extLst>
      <p:ext uri="{BB962C8B-B14F-4D97-AF65-F5344CB8AC3E}">
        <p14:creationId xmlns:p14="http://schemas.microsoft.com/office/powerpoint/2010/main" val="215506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7455A-49CB-F380-EB36-CEA3E0EA1B74}"/>
              </a:ext>
            </a:extLst>
          </p:cNvPr>
          <p:cNvSpPr>
            <a:spLocks noGrp="1"/>
          </p:cNvSpPr>
          <p:nvPr>
            <p:ph type="title"/>
          </p:nvPr>
        </p:nvSpPr>
        <p:spPr>
          <a:xfrm>
            <a:off x="838200" y="822325"/>
            <a:ext cx="10515600" cy="1325563"/>
          </a:xfrm>
        </p:spPr>
        <p:txBody>
          <a:bodyPr/>
          <a:lstStyle/>
          <a:p>
            <a:r>
              <a:rPr lang="nl-NL" dirty="0">
                <a:solidFill>
                  <a:srgbClr val="FF0000"/>
                </a:solidFill>
                <a:latin typeface="RijksoverheidSansWebText Bold" panose="020B0803040202060203" pitchFamily="34" charset="0"/>
                <a:ea typeface="RijksoverheidSansWebText Bold" panose="020B0803040202060203" pitchFamily="34" charset="0"/>
              </a:rPr>
              <a:t>Hoe gaan we het doen?</a:t>
            </a:r>
          </a:p>
        </p:txBody>
      </p:sp>
      <p:sp>
        <p:nvSpPr>
          <p:cNvPr id="3" name="Tijdelijke aanduiding voor inhoud 2">
            <a:extLst>
              <a:ext uri="{FF2B5EF4-FFF2-40B4-BE49-F238E27FC236}">
                <a16:creationId xmlns:a16="http://schemas.microsoft.com/office/drawing/2014/main" id="{0D26BD96-9486-DE1B-A18F-B1028678BADB}"/>
              </a:ext>
            </a:extLst>
          </p:cNvPr>
          <p:cNvSpPr>
            <a:spLocks noGrp="1"/>
          </p:cNvSpPr>
          <p:nvPr>
            <p:ph idx="1"/>
          </p:nvPr>
        </p:nvSpPr>
        <p:spPr>
          <a:xfrm>
            <a:off x="838200" y="2282825"/>
            <a:ext cx="10515600" cy="4351338"/>
          </a:xfrm>
        </p:spPr>
        <p:txBody>
          <a:bodyPr/>
          <a:lstStyle/>
          <a:p>
            <a:r>
              <a:rPr lang="nl-NL" dirty="0">
                <a:latin typeface="RijksoverheidSansText" panose="020B0503040202060203" pitchFamily="34" charset="0"/>
              </a:rPr>
              <a:t>5 minuten met elkaar begrijpen</a:t>
            </a:r>
          </a:p>
          <a:p>
            <a:r>
              <a:rPr lang="nl-NL" dirty="0">
                <a:latin typeface="RijksoverheidSansText" panose="020B0503040202060203" pitchFamily="34" charset="0"/>
              </a:rPr>
              <a:t>25 minuten strategie maken</a:t>
            </a:r>
          </a:p>
          <a:p>
            <a:r>
              <a:rPr lang="nl-NL" dirty="0">
                <a:latin typeface="RijksoverheidSansText" panose="020B0503040202060203" pitchFamily="34" charset="0"/>
              </a:rPr>
              <a:t>10 minuten strategie afronden, opschrijven en pitch voorbereiden</a:t>
            </a:r>
          </a:p>
          <a:p>
            <a:r>
              <a:rPr lang="nl-NL" dirty="0">
                <a:latin typeface="RijksoverheidSansText" panose="020B0503040202060203" pitchFamily="34" charset="0"/>
              </a:rPr>
              <a:t>10 minuten </a:t>
            </a:r>
            <a:r>
              <a:rPr lang="nl-NL" dirty="0" err="1">
                <a:latin typeface="RijksoverheidSansText" panose="020B0503040202060203" pitchFamily="34" charset="0"/>
              </a:rPr>
              <a:t>pitches</a:t>
            </a:r>
            <a:r>
              <a:rPr lang="nl-NL" dirty="0">
                <a:latin typeface="RijksoverheidSansText" panose="020B0503040202060203" pitchFamily="34" charset="0"/>
              </a:rPr>
              <a:t> (1 minuut per groep) en afsluiting</a:t>
            </a:r>
          </a:p>
        </p:txBody>
      </p:sp>
    </p:spTree>
    <p:extLst>
      <p:ext uri="{BB962C8B-B14F-4D97-AF65-F5344CB8AC3E}">
        <p14:creationId xmlns:p14="http://schemas.microsoft.com/office/powerpoint/2010/main" val="106226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4A9FFA-82B6-757C-E005-9F8141221D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15" r="31344"/>
          <a:stretch/>
        </p:blipFill>
        <p:spPr bwMode="auto">
          <a:xfrm rot="505085">
            <a:off x="7292051" y="365125"/>
            <a:ext cx="4479402" cy="667543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64CC3CB4-986F-9CBE-D8A1-7AECB45CE4A2}"/>
              </a:ext>
            </a:extLst>
          </p:cNvPr>
          <p:cNvPicPr>
            <a:picLocks noChangeAspect="1"/>
          </p:cNvPicPr>
          <p:nvPr/>
        </p:nvPicPr>
        <p:blipFill rotWithShape="1">
          <a:blip r:embed="rId3"/>
          <a:srcRect l="34123" t="16170" r="35602" b="7245"/>
          <a:stretch/>
        </p:blipFill>
        <p:spPr>
          <a:xfrm rot="360606">
            <a:off x="3769112" y="628342"/>
            <a:ext cx="3936382" cy="5601316"/>
          </a:xfrm>
          <a:prstGeom prst="rect">
            <a:avLst/>
          </a:prstGeom>
        </p:spPr>
      </p:pic>
      <p:sp>
        <p:nvSpPr>
          <p:cNvPr id="2" name="Titel 1">
            <a:extLst>
              <a:ext uri="{FF2B5EF4-FFF2-40B4-BE49-F238E27FC236}">
                <a16:creationId xmlns:a16="http://schemas.microsoft.com/office/drawing/2014/main" id="{C417455A-49CB-F380-EB36-CEA3E0EA1B74}"/>
              </a:ext>
            </a:extLst>
          </p:cNvPr>
          <p:cNvSpPr>
            <a:spLocks noGrp="1"/>
          </p:cNvSpPr>
          <p:nvPr>
            <p:ph type="title"/>
          </p:nvPr>
        </p:nvSpPr>
        <p:spPr>
          <a:xfrm>
            <a:off x="838200" y="967290"/>
            <a:ext cx="10515600" cy="1325563"/>
          </a:xfrm>
        </p:spPr>
        <p:txBody>
          <a:bodyPr/>
          <a:lstStyle/>
          <a:p>
            <a:r>
              <a:rPr lang="nl-NL" dirty="0">
                <a:solidFill>
                  <a:srgbClr val="FF0000"/>
                </a:solidFill>
                <a:latin typeface="RijksoverheidSansWebText Bold" panose="020B0803040202060203" pitchFamily="34" charset="0"/>
                <a:ea typeface="RijksoverheidSansWebText Bold" panose="020B0803040202060203" pitchFamily="34" charset="0"/>
              </a:rPr>
              <a:t>Meer lezen?</a:t>
            </a:r>
          </a:p>
        </p:txBody>
      </p:sp>
    </p:spTree>
    <p:extLst>
      <p:ext uri="{BB962C8B-B14F-4D97-AF65-F5344CB8AC3E}">
        <p14:creationId xmlns:p14="http://schemas.microsoft.com/office/powerpoint/2010/main" val="384951176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A4D9E7A0DD142A34F377CCFDB5697" ma:contentTypeVersion="19" ma:contentTypeDescription="Een nieuw document maken." ma:contentTypeScope="" ma:versionID="c4552ff0548f887ef64241ebd41b4789">
  <xsd:schema xmlns:xsd="http://www.w3.org/2001/XMLSchema" xmlns:xs="http://www.w3.org/2001/XMLSchema" xmlns:p="http://schemas.microsoft.com/office/2006/metadata/properties" xmlns:ns2="f4199184-f6a8-4963-a37b-b332b42e8a17" xmlns:ns3="acf815d6-fad3-446f-a174-55ca66a237e1" targetNamespace="http://schemas.microsoft.com/office/2006/metadata/properties" ma:root="true" ma:fieldsID="bcaed10c7b0cc48e263e43b1c84a1699" ns2:_="" ns3:_="">
    <xsd:import namespace="f4199184-f6a8-4963-a37b-b332b42e8a17"/>
    <xsd:import namespace="acf815d6-fad3-446f-a174-55ca66a237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_x0030_50722filmpjeslocati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9184-f6a8-4963-a37b-b332b42e8a1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e18e011-db92-4315-9541-a71154334d32}" ma:internalName="TaxCatchAll" ma:showField="CatchAllData" ma:web="f4199184-f6a8-4963-a37b-b332b42e8a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f815d6-fad3-446f-a174-55ca66a237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facc854-a1d2-40ba-8b10-44914ff89a4a" ma:termSetId="09814cd3-568e-fe90-9814-8d621ff8fb84" ma:anchorId="fba54fb3-c3e1-fe81-a776-ca4b69148c4d" ma:open="true" ma:isKeyword="false">
      <xsd:complexType>
        <xsd:sequence>
          <xsd:element ref="pc:Terms" minOccurs="0" maxOccurs="1"/>
        </xsd:sequence>
      </xsd:complexType>
    </xsd:element>
    <xsd:element name="_x0030_50722filmpjeslocatie" ma:index="24" nillable="true" ma:displayName="050722 filmpjes locatie" ma:format="Dropdown" ma:internalName="_x0030_50722filmpjeslocatie">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B8ECB7-9792-490E-8BDB-AB64C1E77456}"/>
</file>

<file path=customXml/itemProps2.xml><?xml version="1.0" encoding="utf-8"?>
<ds:datastoreItem xmlns:ds="http://schemas.openxmlformats.org/officeDocument/2006/customXml" ds:itemID="{8101DB85-0258-4922-8EC8-A5FFE448D619}"/>
</file>

<file path=docProps/app.xml><?xml version="1.0" encoding="utf-8"?>
<Properties xmlns="http://schemas.openxmlformats.org/officeDocument/2006/extended-properties" xmlns:vt="http://schemas.openxmlformats.org/officeDocument/2006/docPropsVTypes">
  <TotalTime>0</TotalTime>
  <Words>328</Words>
  <Application>Microsoft Office PowerPoint</Application>
  <PresentationFormat>Breedbeeld</PresentationFormat>
  <Paragraphs>33</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RijksoverheidSansText</vt:lpstr>
      <vt:lpstr>RijksoverheidSansWebText Bold</vt:lpstr>
      <vt:lpstr>Kantoorthema</vt:lpstr>
      <vt:lpstr>Welkom bij de workshop  Werklandschappen van de Toekomst</vt:lpstr>
      <vt:lpstr>De circulaire en energietransitie bieden een kans om bestaande bedrijventerreinen een nieuwe impuls te geven</vt:lpstr>
      <vt:lpstr>PowerPoint-presentatie</vt:lpstr>
      <vt:lpstr>Waar ligt de uitdaging?</vt:lpstr>
      <vt:lpstr>Hoe gaan we het doen?</vt:lpstr>
      <vt:lpstr>Meer lezen?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de workshop  Werklandschappen van de Toekomst</dc:title>
  <dc:creator>Mollema, Heleen</dc:creator>
  <cp:lastModifiedBy>Mollema, Heleen</cp:lastModifiedBy>
  <cp:revision>8</cp:revision>
  <dcterms:created xsi:type="dcterms:W3CDTF">2024-05-28T08:10:23Z</dcterms:created>
  <dcterms:modified xsi:type="dcterms:W3CDTF">2024-05-30T08:28:16Z</dcterms:modified>
</cp:coreProperties>
</file>