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7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8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9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1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11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12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  <p:sldMasterId id="2147483893" r:id="rId2"/>
    <p:sldMasterId id="2147483930" r:id="rId3"/>
    <p:sldMasterId id="2147484004" r:id="rId4"/>
    <p:sldMasterId id="2147484041" r:id="rId5"/>
    <p:sldMasterId id="2147484078" r:id="rId6"/>
    <p:sldMasterId id="2147484152" r:id="rId7"/>
    <p:sldMasterId id="2147484189" r:id="rId8"/>
    <p:sldMasterId id="2147484226" r:id="rId9"/>
    <p:sldMasterId id="2147484300" r:id="rId10"/>
    <p:sldMasterId id="2147484337" r:id="rId11"/>
    <p:sldMasterId id="2147484374" r:id="rId12"/>
    <p:sldMasterId id="2147484523" r:id="rId13"/>
  </p:sldMasterIdLst>
  <p:notesMasterIdLst>
    <p:notesMasterId r:id="rId45"/>
  </p:notesMasterIdLst>
  <p:handoutMasterIdLst>
    <p:handoutMasterId r:id="rId46"/>
  </p:handoutMasterIdLst>
  <p:sldIdLst>
    <p:sldId id="100741" r:id="rId14"/>
    <p:sldId id="567" r:id="rId15"/>
    <p:sldId id="100714" r:id="rId16"/>
    <p:sldId id="100719" r:id="rId17"/>
    <p:sldId id="100731" r:id="rId18"/>
    <p:sldId id="100733" r:id="rId19"/>
    <p:sldId id="100735" r:id="rId20"/>
    <p:sldId id="100736" r:id="rId21"/>
    <p:sldId id="100746" r:id="rId22"/>
    <p:sldId id="100749" r:id="rId23"/>
    <p:sldId id="666" r:id="rId24"/>
    <p:sldId id="100748" r:id="rId25"/>
    <p:sldId id="685" r:id="rId26"/>
    <p:sldId id="3028" r:id="rId27"/>
    <p:sldId id="3029" r:id="rId28"/>
    <p:sldId id="100743" r:id="rId29"/>
    <p:sldId id="100750" r:id="rId30"/>
    <p:sldId id="100707" r:id="rId31"/>
    <p:sldId id="100738" r:id="rId32"/>
    <p:sldId id="100739" r:id="rId33"/>
    <p:sldId id="100740" r:id="rId34"/>
    <p:sldId id="291" r:id="rId35"/>
    <p:sldId id="599" r:id="rId36"/>
    <p:sldId id="592" r:id="rId37"/>
    <p:sldId id="290" r:id="rId38"/>
    <p:sldId id="600" r:id="rId39"/>
    <p:sldId id="596" r:id="rId40"/>
    <p:sldId id="292" r:id="rId41"/>
    <p:sldId id="601" r:id="rId42"/>
    <p:sldId id="347" r:id="rId43"/>
    <p:sldId id="100747" r:id="rId4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58F"/>
    <a:srgbClr val="FBEAD9"/>
    <a:srgbClr val="D6F1E9"/>
    <a:srgbClr val="D2EADB"/>
    <a:srgbClr val="265736"/>
    <a:srgbClr val="38870D"/>
    <a:srgbClr val="E17000"/>
    <a:srgbClr val="FFFFFF"/>
    <a:srgbClr val="E5F3EA"/>
    <a:srgbClr val="D52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6" autoAdjust="0"/>
    <p:restoredTop sz="86134" autoAdjust="0"/>
  </p:normalViewPr>
  <p:slideViewPr>
    <p:cSldViewPr snapToGrid="0">
      <p:cViewPr varScale="1">
        <p:scale>
          <a:sx n="64" d="100"/>
          <a:sy n="64" d="100"/>
        </p:scale>
        <p:origin x="564" y="36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964C4-FE61-4192-903C-2D70F438FAB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20AAFC90-FDAC-45B1-B9D6-B0956ACBBBB2}">
      <dgm:prSet phldrT="[Tekst]"/>
      <dgm:spPr>
        <a:xfrm rot="10800000">
          <a:off x="1564234" y="3134"/>
          <a:ext cx="5290589" cy="926567"/>
        </a:xfrm>
        <a:prstGeom prst="homePlate">
          <a:avLst/>
        </a:prstGeom>
        <a:solidFill>
          <a:srgbClr val="265736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l-NL" dirty="0">
              <a:solidFill>
                <a:srgbClr val="FFFFFF"/>
              </a:solidFill>
              <a:latin typeface="+mj-lt"/>
              <a:ea typeface="+mn-ea"/>
              <a:cs typeface="+mn-cs"/>
            </a:rPr>
            <a:t>We bouwen voort op de huidige NOVI. De Kamerbrief Ruimtelijke Ordening en het provinciaal startpakket vormen het inhoudelijk startpunt  </a:t>
          </a:r>
        </a:p>
      </dgm:t>
    </dgm:pt>
    <dgm:pt modelId="{0A2D8761-D162-4A53-8414-F7D70BBBA2D4}" type="parTrans" cxnId="{BE19082A-C06E-44B5-BACA-EA43133261A4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EBB7B8E3-9736-4626-89B9-287763AA2D92}" type="sibTrans" cxnId="{BE19082A-C06E-44B5-BACA-EA43133261A4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E7F48A99-22DB-44A8-ADDC-9F96057094CC}">
      <dgm:prSet phldrT="[Tekst]"/>
      <dgm:spPr>
        <a:xfrm rot="10800000">
          <a:off x="1564234" y="1206290"/>
          <a:ext cx="5290589" cy="926567"/>
        </a:xfrm>
        <a:prstGeom prst="homePlate">
          <a:avLst/>
        </a:prstGeom>
        <a:solidFill>
          <a:srgbClr val="E17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l-NL" dirty="0">
              <a:solidFill>
                <a:srgbClr val="FFFFFF"/>
              </a:solidFill>
              <a:latin typeface="+mj-lt"/>
              <a:ea typeface="+mn-ea"/>
              <a:cs typeface="+mn-cs"/>
            </a:rPr>
            <a:t>We gaan uit van keuzes uit de alle (26) nationale programma’s met </a:t>
          </a:r>
          <a:r>
            <a:rPr lang="nl-NL" b="1" dirty="0">
              <a:solidFill>
                <a:srgbClr val="FFFFFF"/>
              </a:solidFill>
              <a:latin typeface="+mj-lt"/>
              <a:ea typeface="+mn-ea"/>
              <a:cs typeface="+mn-cs"/>
            </a:rPr>
            <a:t>ruimtelijke</a:t>
          </a:r>
          <a:r>
            <a:rPr lang="nl-NL" dirty="0">
              <a:solidFill>
                <a:srgbClr val="FFFFFF"/>
              </a:solidFill>
              <a:latin typeface="+mj-lt"/>
              <a:ea typeface="+mn-ea"/>
              <a:cs typeface="+mn-cs"/>
            </a:rPr>
            <a:t> aspecten. </a:t>
          </a:r>
        </a:p>
      </dgm:t>
    </dgm:pt>
    <dgm:pt modelId="{74DAB888-0A80-404A-A582-8DDA38BD3EB9}" type="parTrans" cxnId="{CBCCCA97-A22C-4769-8C4B-DD7559CF3965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CFD75867-38CC-4BA1-9DBC-CC6A4FEDFE0C}" type="sibTrans" cxnId="{CBCCCA97-A22C-4769-8C4B-DD7559CF3965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FAC4BD21-FD3B-425D-9AB2-E2F315DDA085}">
      <dgm:prSet phldrT="[Tekst]"/>
      <dgm:spPr>
        <a:xfrm rot="10800000">
          <a:off x="1564234" y="2409445"/>
          <a:ext cx="5290589" cy="926567"/>
        </a:xfrm>
        <a:prstGeom prst="homePlate">
          <a:avLst/>
        </a:prstGeom>
        <a:solidFill>
          <a:srgbClr val="265736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l-NL" dirty="0">
              <a:solidFill>
                <a:srgbClr val="FFFFFF"/>
              </a:solidFill>
              <a:latin typeface="+mj-lt"/>
              <a:ea typeface="+mn-ea"/>
              <a:cs typeface="+mn-cs"/>
            </a:rPr>
            <a:t>Rechtvaardige verdeling van de ruimte, met ruimtelijke kwaliteit</a:t>
          </a:r>
        </a:p>
      </dgm:t>
    </dgm:pt>
    <dgm:pt modelId="{BA652CEB-324F-4CC2-93E9-C64F06D3242B}" type="parTrans" cxnId="{B3482CB4-9BD1-4DCB-8283-97A4A71C1126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A67EB6B6-FF93-4B4E-B188-EE1DA33F4F8A}" type="sibTrans" cxnId="{B3482CB4-9BD1-4DCB-8283-97A4A71C1126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DEFEDA39-74DD-4246-BBCE-0D45526F9A9F}">
      <dgm:prSet/>
      <dgm:spPr>
        <a:xfrm rot="10800000">
          <a:off x="1564234" y="3612601"/>
          <a:ext cx="5290589" cy="926567"/>
        </a:xfrm>
        <a:prstGeom prst="homePlate">
          <a:avLst/>
        </a:prstGeom>
        <a:solidFill>
          <a:srgbClr val="E17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dirty="0">
              <a:solidFill>
                <a:srgbClr val="FFFFFF"/>
              </a:solidFill>
              <a:latin typeface="+mj-lt"/>
              <a:ea typeface="+mn-ea"/>
              <a:cs typeface="+mn-cs"/>
            </a:rPr>
            <a:t>Provincies komen met ruimtelijke voorstellen en die leiden tot arrangementen. Dus hoge mate van interbestuurlijke samenwerking en afstemming.</a:t>
          </a:r>
        </a:p>
      </dgm:t>
    </dgm:pt>
    <dgm:pt modelId="{4FADA4B4-BB62-4972-BCF7-6E92F14AC136}" type="parTrans" cxnId="{6E84FE98-DCFA-4024-A78D-D321E9F93860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AF12A58C-D3A4-4FA5-9DF5-2481A205A910}" type="sibTrans" cxnId="{6E84FE98-DCFA-4024-A78D-D321E9F93860}">
      <dgm:prSet/>
      <dgm:spPr/>
      <dgm:t>
        <a:bodyPr/>
        <a:lstStyle/>
        <a:p>
          <a:endParaRPr lang="nl-NL">
            <a:latin typeface="+mj-lt"/>
          </a:endParaRPr>
        </a:p>
      </dgm:t>
    </dgm:pt>
    <dgm:pt modelId="{A77D5E1E-E003-4A18-BDE2-91F09879B25A}">
      <dgm:prSet/>
      <dgm:spPr>
        <a:solidFill>
          <a:srgbClr val="265736"/>
        </a:solidFill>
      </dgm:spPr>
      <dgm:t>
        <a:bodyPr/>
        <a:lstStyle/>
        <a:p>
          <a:r>
            <a:rPr lang="nl-NL" dirty="0">
              <a:solidFill>
                <a:srgbClr val="FFFFFF"/>
              </a:solidFill>
              <a:latin typeface="+mj-lt"/>
              <a:ea typeface="+mn-ea"/>
              <a:cs typeface="+mn-cs"/>
            </a:rPr>
            <a:t>Dit alles leggen we samenhangend vast in de nieuwe Nota Ruimte</a:t>
          </a:r>
          <a:endParaRPr lang="nl-NL" dirty="0"/>
        </a:p>
      </dgm:t>
    </dgm:pt>
    <dgm:pt modelId="{FF7D17AE-C728-4B4D-82D2-0167BA6DE6B4}" type="parTrans" cxnId="{CDD26B35-28AB-4633-B3D5-170580E98932}">
      <dgm:prSet/>
      <dgm:spPr/>
      <dgm:t>
        <a:bodyPr/>
        <a:lstStyle/>
        <a:p>
          <a:endParaRPr lang="nl-NL"/>
        </a:p>
      </dgm:t>
    </dgm:pt>
    <dgm:pt modelId="{0F750A0F-836A-497B-9526-36B30B6712E8}" type="sibTrans" cxnId="{CDD26B35-28AB-4633-B3D5-170580E98932}">
      <dgm:prSet/>
      <dgm:spPr/>
      <dgm:t>
        <a:bodyPr/>
        <a:lstStyle/>
        <a:p>
          <a:endParaRPr lang="nl-NL"/>
        </a:p>
      </dgm:t>
    </dgm:pt>
    <dgm:pt modelId="{646F9376-E541-4354-860E-29F7F7ADA73F}" type="pres">
      <dgm:prSet presAssocID="{A63964C4-FE61-4192-903C-2D70F438FAB7}" presName="linearFlow" presStyleCnt="0">
        <dgm:presLayoutVars>
          <dgm:dir/>
          <dgm:resizeHandles val="exact"/>
        </dgm:presLayoutVars>
      </dgm:prSet>
      <dgm:spPr/>
    </dgm:pt>
    <dgm:pt modelId="{E1D4DC0C-B2FE-4CB1-90B2-9F64A6B58ACA}" type="pres">
      <dgm:prSet presAssocID="{20AAFC90-FDAC-45B1-B9D6-B0956ACBBBB2}" presName="composite" presStyleCnt="0"/>
      <dgm:spPr/>
    </dgm:pt>
    <dgm:pt modelId="{83C9F206-4745-41C6-9AA4-BE6303421A82}" type="pres">
      <dgm:prSet presAssocID="{20AAFC90-FDAC-45B1-B9D6-B0956ACBBBB2}" presName="imgShp" presStyleLbl="fgImgPlace1" presStyleIdx="0" presStyleCnt="5"/>
      <dgm:spPr>
        <a:xfrm>
          <a:off x="1100950" y="3134"/>
          <a:ext cx="926567" cy="9265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Architectuur met effen opvulling"/>
        </a:ext>
      </dgm:extLst>
    </dgm:pt>
    <dgm:pt modelId="{FA8E8574-36E0-4290-870A-D7CFC06A67F1}" type="pres">
      <dgm:prSet presAssocID="{20AAFC90-FDAC-45B1-B9D6-B0956ACBBBB2}" presName="txShp" presStyleLbl="node1" presStyleIdx="0" presStyleCnt="5">
        <dgm:presLayoutVars>
          <dgm:bulletEnabled val="1"/>
        </dgm:presLayoutVars>
      </dgm:prSet>
      <dgm:spPr/>
    </dgm:pt>
    <dgm:pt modelId="{1CFA33FD-DDC6-46F2-98D2-44AC8F36A5F7}" type="pres">
      <dgm:prSet presAssocID="{EBB7B8E3-9736-4626-89B9-287763AA2D92}" presName="spacing" presStyleCnt="0"/>
      <dgm:spPr/>
    </dgm:pt>
    <dgm:pt modelId="{A9AFBC47-0634-4975-8C6B-B99FBE9EFBB4}" type="pres">
      <dgm:prSet presAssocID="{E7F48A99-22DB-44A8-ADDC-9F96057094CC}" presName="composite" presStyleCnt="0"/>
      <dgm:spPr/>
    </dgm:pt>
    <dgm:pt modelId="{9A21B46A-62C6-4191-97C8-F732D8AD8932}" type="pres">
      <dgm:prSet presAssocID="{E7F48A99-22DB-44A8-ADDC-9F96057094CC}" presName="imgShp" presStyleLbl="fgImgPlace1" presStyleIdx="1" presStyleCnt="5"/>
      <dgm:spPr>
        <a:xfrm>
          <a:off x="1100950" y="1206290"/>
          <a:ext cx="926567" cy="9265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Netwerk met effen opvulling"/>
        </a:ext>
      </dgm:extLst>
    </dgm:pt>
    <dgm:pt modelId="{57BF62AA-4966-483A-ACE6-A8612A1CC8F7}" type="pres">
      <dgm:prSet presAssocID="{E7F48A99-22DB-44A8-ADDC-9F96057094CC}" presName="txShp" presStyleLbl="node1" presStyleIdx="1" presStyleCnt="5">
        <dgm:presLayoutVars>
          <dgm:bulletEnabled val="1"/>
        </dgm:presLayoutVars>
      </dgm:prSet>
      <dgm:spPr/>
    </dgm:pt>
    <dgm:pt modelId="{1EDEDD01-2D68-4494-9701-EA371D940778}" type="pres">
      <dgm:prSet presAssocID="{CFD75867-38CC-4BA1-9DBC-CC6A4FEDFE0C}" presName="spacing" presStyleCnt="0"/>
      <dgm:spPr/>
    </dgm:pt>
    <dgm:pt modelId="{8B5770F0-EE56-4132-9385-755241FB5745}" type="pres">
      <dgm:prSet presAssocID="{FAC4BD21-FD3B-425D-9AB2-E2F315DDA085}" presName="composite" presStyleCnt="0"/>
      <dgm:spPr/>
    </dgm:pt>
    <dgm:pt modelId="{1B083BA9-064F-41EC-BC33-AFA84AB1552A}" type="pres">
      <dgm:prSet presAssocID="{FAC4BD21-FD3B-425D-9AB2-E2F315DDA085}" presName="imgShp" presStyleLbl="fgImgPlace1" presStyleIdx="2" presStyleCnt="5"/>
      <dgm:spPr>
        <a:xfrm>
          <a:off x="1100950" y="2409445"/>
          <a:ext cx="926567" cy="92656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Proost met effen opvulling"/>
        </a:ext>
      </dgm:extLst>
    </dgm:pt>
    <dgm:pt modelId="{9C6382A3-AD50-40A3-8ADC-081B3640CC05}" type="pres">
      <dgm:prSet presAssocID="{FAC4BD21-FD3B-425D-9AB2-E2F315DDA085}" presName="txShp" presStyleLbl="node1" presStyleIdx="2" presStyleCnt="5" custLinFactNeighborY="3480">
        <dgm:presLayoutVars>
          <dgm:bulletEnabled val="1"/>
        </dgm:presLayoutVars>
      </dgm:prSet>
      <dgm:spPr/>
    </dgm:pt>
    <dgm:pt modelId="{D67DE0C2-D74F-4F44-8688-115936997796}" type="pres">
      <dgm:prSet presAssocID="{A67EB6B6-FF93-4B4E-B188-EE1DA33F4F8A}" presName="spacing" presStyleCnt="0"/>
      <dgm:spPr/>
    </dgm:pt>
    <dgm:pt modelId="{52910262-7D8E-4A88-B62A-1E059861AFC0}" type="pres">
      <dgm:prSet presAssocID="{DEFEDA39-74DD-4246-BBCE-0D45526F9A9F}" presName="composite" presStyleCnt="0"/>
      <dgm:spPr/>
    </dgm:pt>
    <dgm:pt modelId="{375F4814-8CEC-49E0-9E90-FA742AE1C8B8}" type="pres">
      <dgm:prSet presAssocID="{DEFEDA39-74DD-4246-BBCE-0D45526F9A9F}" presName="imgShp" presStyleLbl="fgImgPlace1" presStyleIdx="3" presStyleCnt="5"/>
      <dgm:spPr>
        <a:xfrm>
          <a:off x="1100950" y="3612601"/>
          <a:ext cx="926567" cy="92656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Aspiratie met effen opvulling"/>
        </a:ext>
      </dgm:extLst>
    </dgm:pt>
    <dgm:pt modelId="{D2DE03F6-258D-469E-BCE9-C1B8EAE2515C}" type="pres">
      <dgm:prSet presAssocID="{DEFEDA39-74DD-4246-BBCE-0D45526F9A9F}" presName="txShp" presStyleLbl="node1" presStyleIdx="3" presStyleCnt="5">
        <dgm:presLayoutVars>
          <dgm:bulletEnabled val="1"/>
        </dgm:presLayoutVars>
      </dgm:prSet>
      <dgm:spPr/>
    </dgm:pt>
    <dgm:pt modelId="{3A00F4FC-1987-4901-9146-7777A6506B22}" type="pres">
      <dgm:prSet presAssocID="{AF12A58C-D3A4-4FA5-9DF5-2481A205A910}" presName="spacing" presStyleCnt="0"/>
      <dgm:spPr/>
    </dgm:pt>
    <dgm:pt modelId="{3374F02E-980C-457C-A09A-7C0B7BDF1FD9}" type="pres">
      <dgm:prSet presAssocID="{A77D5E1E-E003-4A18-BDE2-91F09879B25A}" presName="composite" presStyleCnt="0"/>
      <dgm:spPr/>
    </dgm:pt>
    <dgm:pt modelId="{EE5FA13B-B282-4510-9539-554061EDEA16}" type="pres">
      <dgm:prSet presAssocID="{A77D5E1E-E003-4A18-BDE2-91F09879B25A}" presName="imgShp" presStyleLbl="fgImgPlace1" presStyleIdx="4" presStyleCnt="5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EBA37ADE-59B8-4827-91BE-25E8BAE4A385}" type="pres">
      <dgm:prSet presAssocID="{A77D5E1E-E003-4A18-BDE2-91F09879B25A}" presName="txShp" presStyleLbl="node1" presStyleIdx="4" presStyleCnt="5">
        <dgm:presLayoutVars>
          <dgm:bulletEnabled val="1"/>
        </dgm:presLayoutVars>
      </dgm:prSet>
      <dgm:spPr/>
    </dgm:pt>
  </dgm:ptLst>
  <dgm:cxnLst>
    <dgm:cxn modelId="{E0D8CE1F-1CA6-429A-A8D7-85142B301640}" type="presOf" srcId="{FAC4BD21-FD3B-425D-9AB2-E2F315DDA085}" destId="{9C6382A3-AD50-40A3-8ADC-081B3640CC05}" srcOrd="0" destOrd="0" presId="urn:microsoft.com/office/officeart/2005/8/layout/vList3"/>
    <dgm:cxn modelId="{BE19082A-C06E-44B5-BACA-EA43133261A4}" srcId="{A63964C4-FE61-4192-903C-2D70F438FAB7}" destId="{20AAFC90-FDAC-45B1-B9D6-B0956ACBBBB2}" srcOrd="0" destOrd="0" parTransId="{0A2D8761-D162-4A53-8414-F7D70BBBA2D4}" sibTransId="{EBB7B8E3-9736-4626-89B9-287763AA2D92}"/>
    <dgm:cxn modelId="{4372D62D-72C4-474D-B5B2-EB3AD4EFE6E7}" type="presOf" srcId="{20AAFC90-FDAC-45B1-B9D6-B0956ACBBBB2}" destId="{FA8E8574-36E0-4290-870A-D7CFC06A67F1}" srcOrd="0" destOrd="0" presId="urn:microsoft.com/office/officeart/2005/8/layout/vList3"/>
    <dgm:cxn modelId="{48DA322E-0237-4410-82D1-CFF38ECB432C}" type="presOf" srcId="{DEFEDA39-74DD-4246-BBCE-0D45526F9A9F}" destId="{D2DE03F6-258D-469E-BCE9-C1B8EAE2515C}" srcOrd="0" destOrd="0" presId="urn:microsoft.com/office/officeart/2005/8/layout/vList3"/>
    <dgm:cxn modelId="{CDD26B35-28AB-4633-B3D5-170580E98932}" srcId="{A63964C4-FE61-4192-903C-2D70F438FAB7}" destId="{A77D5E1E-E003-4A18-BDE2-91F09879B25A}" srcOrd="4" destOrd="0" parTransId="{FF7D17AE-C728-4B4D-82D2-0167BA6DE6B4}" sibTransId="{0F750A0F-836A-497B-9526-36B30B6712E8}"/>
    <dgm:cxn modelId="{BE89DE70-659C-4974-978F-E5973700ADB8}" type="presOf" srcId="{E7F48A99-22DB-44A8-ADDC-9F96057094CC}" destId="{57BF62AA-4966-483A-ACE6-A8612A1CC8F7}" srcOrd="0" destOrd="0" presId="urn:microsoft.com/office/officeart/2005/8/layout/vList3"/>
    <dgm:cxn modelId="{CCB7CE74-FD47-4252-A067-B48B2EF7AB93}" type="presOf" srcId="{A77D5E1E-E003-4A18-BDE2-91F09879B25A}" destId="{EBA37ADE-59B8-4827-91BE-25E8BAE4A385}" srcOrd="0" destOrd="0" presId="urn:microsoft.com/office/officeart/2005/8/layout/vList3"/>
    <dgm:cxn modelId="{CBCCCA97-A22C-4769-8C4B-DD7559CF3965}" srcId="{A63964C4-FE61-4192-903C-2D70F438FAB7}" destId="{E7F48A99-22DB-44A8-ADDC-9F96057094CC}" srcOrd="1" destOrd="0" parTransId="{74DAB888-0A80-404A-A582-8DDA38BD3EB9}" sibTransId="{CFD75867-38CC-4BA1-9DBC-CC6A4FEDFE0C}"/>
    <dgm:cxn modelId="{6E84FE98-DCFA-4024-A78D-D321E9F93860}" srcId="{A63964C4-FE61-4192-903C-2D70F438FAB7}" destId="{DEFEDA39-74DD-4246-BBCE-0D45526F9A9F}" srcOrd="3" destOrd="0" parTransId="{4FADA4B4-BB62-4972-BCF7-6E92F14AC136}" sibTransId="{AF12A58C-D3A4-4FA5-9DF5-2481A205A910}"/>
    <dgm:cxn modelId="{B3482CB4-9BD1-4DCB-8283-97A4A71C1126}" srcId="{A63964C4-FE61-4192-903C-2D70F438FAB7}" destId="{FAC4BD21-FD3B-425D-9AB2-E2F315DDA085}" srcOrd="2" destOrd="0" parTransId="{BA652CEB-324F-4CC2-93E9-C64F06D3242B}" sibTransId="{A67EB6B6-FF93-4B4E-B188-EE1DA33F4F8A}"/>
    <dgm:cxn modelId="{7001FAF0-9E4F-4094-967C-5F1069F77DE4}" type="presOf" srcId="{A63964C4-FE61-4192-903C-2D70F438FAB7}" destId="{646F9376-E541-4354-860E-29F7F7ADA73F}" srcOrd="0" destOrd="0" presId="urn:microsoft.com/office/officeart/2005/8/layout/vList3"/>
    <dgm:cxn modelId="{645F0D11-906F-4C85-BE1D-CA06AA770FB9}" type="presParOf" srcId="{646F9376-E541-4354-860E-29F7F7ADA73F}" destId="{E1D4DC0C-B2FE-4CB1-90B2-9F64A6B58ACA}" srcOrd="0" destOrd="0" presId="urn:microsoft.com/office/officeart/2005/8/layout/vList3"/>
    <dgm:cxn modelId="{E461521D-321D-4C2C-BBA4-7069DFFDCEB7}" type="presParOf" srcId="{E1D4DC0C-B2FE-4CB1-90B2-9F64A6B58ACA}" destId="{83C9F206-4745-41C6-9AA4-BE6303421A82}" srcOrd="0" destOrd="0" presId="urn:microsoft.com/office/officeart/2005/8/layout/vList3"/>
    <dgm:cxn modelId="{1E10ED49-4EC8-44C8-A548-DEACDF36A2C8}" type="presParOf" srcId="{E1D4DC0C-B2FE-4CB1-90B2-9F64A6B58ACA}" destId="{FA8E8574-36E0-4290-870A-D7CFC06A67F1}" srcOrd="1" destOrd="0" presId="urn:microsoft.com/office/officeart/2005/8/layout/vList3"/>
    <dgm:cxn modelId="{1DC2FB8B-8CF3-4254-A0DC-77239EF585DA}" type="presParOf" srcId="{646F9376-E541-4354-860E-29F7F7ADA73F}" destId="{1CFA33FD-DDC6-46F2-98D2-44AC8F36A5F7}" srcOrd="1" destOrd="0" presId="urn:microsoft.com/office/officeart/2005/8/layout/vList3"/>
    <dgm:cxn modelId="{38FFF53E-07AD-4B8A-9DF0-916E8244EE46}" type="presParOf" srcId="{646F9376-E541-4354-860E-29F7F7ADA73F}" destId="{A9AFBC47-0634-4975-8C6B-B99FBE9EFBB4}" srcOrd="2" destOrd="0" presId="urn:microsoft.com/office/officeart/2005/8/layout/vList3"/>
    <dgm:cxn modelId="{36347333-3D8D-4111-9C92-D32F7FEF699A}" type="presParOf" srcId="{A9AFBC47-0634-4975-8C6B-B99FBE9EFBB4}" destId="{9A21B46A-62C6-4191-97C8-F732D8AD8932}" srcOrd="0" destOrd="0" presId="urn:microsoft.com/office/officeart/2005/8/layout/vList3"/>
    <dgm:cxn modelId="{EB9B1AC5-694F-4868-B792-8F76C8342086}" type="presParOf" srcId="{A9AFBC47-0634-4975-8C6B-B99FBE9EFBB4}" destId="{57BF62AA-4966-483A-ACE6-A8612A1CC8F7}" srcOrd="1" destOrd="0" presId="urn:microsoft.com/office/officeart/2005/8/layout/vList3"/>
    <dgm:cxn modelId="{CAE1F56D-211A-4687-A35B-74B40E532CD7}" type="presParOf" srcId="{646F9376-E541-4354-860E-29F7F7ADA73F}" destId="{1EDEDD01-2D68-4494-9701-EA371D940778}" srcOrd="3" destOrd="0" presId="urn:microsoft.com/office/officeart/2005/8/layout/vList3"/>
    <dgm:cxn modelId="{FBD9556F-AE36-4C44-8191-2C6CAD6E9848}" type="presParOf" srcId="{646F9376-E541-4354-860E-29F7F7ADA73F}" destId="{8B5770F0-EE56-4132-9385-755241FB5745}" srcOrd="4" destOrd="0" presId="urn:microsoft.com/office/officeart/2005/8/layout/vList3"/>
    <dgm:cxn modelId="{2CEA7E93-DA5E-46FE-88DB-AAEBADC4CECF}" type="presParOf" srcId="{8B5770F0-EE56-4132-9385-755241FB5745}" destId="{1B083BA9-064F-41EC-BC33-AFA84AB1552A}" srcOrd="0" destOrd="0" presId="urn:microsoft.com/office/officeart/2005/8/layout/vList3"/>
    <dgm:cxn modelId="{0DB9B9CD-3B63-411D-9FA4-0149FFAB0340}" type="presParOf" srcId="{8B5770F0-EE56-4132-9385-755241FB5745}" destId="{9C6382A3-AD50-40A3-8ADC-081B3640CC05}" srcOrd="1" destOrd="0" presId="urn:microsoft.com/office/officeart/2005/8/layout/vList3"/>
    <dgm:cxn modelId="{394402F6-EEC4-4591-9070-7C06264333FF}" type="presParOf" srcId="{646F9376-E541-4354-860E-29F7F7ADA73F}" destId="{D67DE0C2-D74F-4F44-8688-115936997796}" srcOrd="5" destOrd="0" presId="urn:microsoft.com/office/officeart/2005/8/layout/vList3"/>
    <dgm:cxn modelId="{C5B0DB44-6E7E-4FBC-AF1D-9B4663CD5084}" type="presParOf" srcId="{646F9376-E541-4354-860E-29F7F7ADA73F}" destId="{52910262-7D8E-4A88-B62A-1E059861AFC0}" srcOrd="6" destOrd="0" presId="urn:microsoft.com/office/officeart/2005/8/layout/vList3"/>
    <dgm:cxn modelId="{BE880237-0FBC-4DA6-80C0-CCEB302DA30F}" type="presParOf" srcId="{52910262-7D8E-4A88-B62A-1E059861AFC0}" destId="{375F4814-8CEC-49E0-9E90-FA742AE1C8B8}" srcOrd="0" destOrd="0" presId="urn:microsoft.com/office/officeart/2005/8/layout/vList3"/>
    <dgm:cxn modelId="{57371109-424F-48EA-9AF4-CB06DE900F0D}" type="presParOf" srcId="{52910262-7D8E-4A88-B62A-1E059861AFC0}" destId="{D2DE03F6-258D-469E-BCE9-C1B8EAE2515C}" srcOrd="1" destOrd="0" presId="urn:microsoft.com/office/officeart/2005/8/layout/vList3"/>
    <dgm:cxn modelId="{F8F1050C-BA00-4078-8209-9BC87DCDB803}" type="presParOf" srcId="{646F9376-E541-4354-860E-29F7F7ADA73F}" destId="{3A00F4FC-1987-4901-9146-7777A6506B22}" srcOrd="7" destOrd="0" presId="urn:microsoft.com/office/officeart/2005/8/layout/vList3"/>
    <dgm:cxn modelId="{606E7E89-CB74-4A5E-B776-3AA21B11D77C}" type="presParOf" srcId="{646F9376-E541-4354-860E-29F7F7ADA73F}" destId="{3374F02E-980C-457C-A09A-7C0B7BDF1FD9}" srcOrd="8" destOrd="0" presId="urn:microsoft.com/office/officeart/2005/8/layout/vList3"/>
    <dgm:cxn modelId="{D3A351E4-E8A2-46FC-9209-789E312B331B}" type="presParOf" srcId="{3374F02E-980C-457C-A09A-7C0B7BDF1FD9}" destId="{EE5FA13B-B282-4510-9539-554061EDEA16}" srcOrd="0" destOrd="0" presId="urn:microsoft.com/office/officeart/2005/8/layout/vList3"/>
    <dgm:cxn modelId="{6B12921D-A661-4086-A21B-548174945EAA}" type="presParOf" srcId="{3374F02E-980C-457C-A09A-7C0B7BDF1FD9}" destId="{EBA37ADE-59B8-4827-91BE-25E8BAE4A3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E8574-36E0-4290-870A-D7CFC06A67F1}">
      <dsp:nvSpPr>
        <dsp:cNvPr id="0" name=""/>
        <dsp:cNvSpPr/>
      </dsp:nvSpPr>
      <dsp:spPr>
        <a:xfrm rot="10800000">
          <a:off x="1243997" y="1729"/>
          <a:ext cx="4301414" cy="642233"/>
        </a:xfrm>
        <a:prstGeom prst="homePlate">
          <a:avLst/>
        </a:prstGeom>
        <a:solidFill>
          <a:srgbClr val="265736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207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We bouwen voort op de huidige NOVI. De Kamerbrief Ruimtelijke Ordening en het provinciaal startpakket vormen het inhoudelijk startpunt  </a:t>
          </a:r>
        </a:p>
      </dsp:txBody>
      <dsp:txXfrm rot="10800000">
        <a:off x="1404555" y="1729"/>
        <a:ext cx="4140856" cy="642233"/>
      </dsp:txXfrm>
    </dsp:sp>
    <dsp:sp modelId="{83C9F206-4745-41C6-9AA4-BE6303421A82}">
      <dsp:nvSpPr>
        <dsp:cNvPr id="0" name=""/>
        <dsp:cNvSpPr/>
      </dsp:nvSpPr>
      <dsp:spPr>
        <a:xfrm>
          <a:off x="922880" y="1729"/>
          <a:ext cx="642233" cy="6422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F62AA-4966-483A-ACE6-A8612A1CC8F7}">
      <dsp:nvSpPr>
        <dsp:cNvPr id="0" name=""/>
        <dsp:cNvSpPr/>
      </dsp:nvSpPr>
      <dsp:spPr>
        <a:xfrm rot="10800000">
          <a:off x="1243997" y="835675"/>
          <a:ext cx="4301414" cy="642233"/>
        </a:xfrm>
        <a:prstGeom prst="homePlate">
          <a:avLst/>
        </a:prstGeom>
        <a:solidFill>
          <a:srgbClr val="E17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207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We gaan uit van keuzes uit de alle (26) nationale programma’s met </a:t>
          </a:r>
          <a:r>
            <a:rPr lang="nl-NL" sz="1100" b="1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ruimtelijke</a:t>
          </a:r>
          <a:r>
            <a:rPr lang="nl-NL" sz="11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 aspecten. </a:t>
          </a:r>
        </a:p>
      </dsp:txBody>
      <dsp:txXfrm rot="10800000">
        <a:off x="1404555" y="835675"/>
        <a:ext cx="4140856" cy="642233"/>
      </dsp:txXfrm>
    </dsp:sp>
    <dsp:sp modelId="{9A21B46A-62C6-4191-97C8-F732D8AD8932}">
      <dsp:nvSpPr>
        <dsp:cNvPr id="0" name=""/>
        <dsp:cNvSpPr/>
      </dsp:nvSpPr>
      <dsp:spPr>
        <a:xfrm>
          <a:off x="922880" y="835675"/>
          <a:ext cx="642233" cy="6422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6382A3-AD50-40A3-8ADC-081B3640CC05}">
      <dsp:nvSpPr>
        <dsp:cNvPr id="0" name=""/>
        <dsp:cNvSpPr/>
      </dsp:nvSpPr>
      <dsp:spPr>
        <a:xfrm rot="10800000">
          <a:off x="1243997" y="1691970"/>
          <a:ext cx="4301414" cy="642233"/>
        </a:xfrm>
        <a:prstGeom prst="homePlate">
          <a:avLst/>
        </a:prstGeom>
        <a:solidFill>
          <a:srgbClr val="265736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207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Rechtvaardige verdeling van de ruimte, met ruimtelijke kwaliteit</a:t>
          </a:r>
        </a:p>
      </dsp:txBody>
      <dsp:txXfrm rot="10800000">
        <a:off x="1404555" y="1691970"/>
        <a:ext cx="4140856" cy="642233"/>
      </dsp:txXfrm>
    </dsp:sp>
    <dsp:sp modelId="{1B083BA9-064F-41EC-BC33-AFA84AB1552A}">
      <dsp:nvSpPr>
        <dsp:cNvPr id="0" name=""/>
        <dsp:cNvSpPr/>
      </dsp:nvSpPr>
      <dsp:spPr>
        <a:xfrm>
          <a:off x="922880" y="1669620"/>
          <a:ext cx="642233" cy="64223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E03F6-258D-469E-BCE9-C1B8EAE2515C}">
      <dsp:nvSpPr>
        <dsp:cNvPr id="0" name=""/>
        <dsp:cNvSpPr/>
      </dsp:nvSpPr>
      <dsp:spPr>
        <a:xfrm rot="10800000">
          <a:off x="1243997" y="2503566"/>
          <a:ext cx="4301414" cy="642233"/>
        </a:xfrm>
        <a:prstGeom prst="homePlate">
          <a:avLst/>
        </a:prstGeom>
        <a:solidFill>
          <a:srgbClr val="E17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207" tIns="41910" rIns="78232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11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Provincies komen met ruimtelijke voorstellen en die leiden tot arrangementen. Dus hoge mate van interbestuurlijke samenwerking en afstemming.</a:t>
          </a:r>
        </a:p>
      </dsp:txBody>
      <dsp:txXfrm rot="10800000">
        <a:off x="1404555" y="2503566"/>
        <a:ext cx="4140856" cy="642233"/>
      </dsp:txXfrm>
    </dsp:sp>
    <dsp:sp modelId="{375F4814-8CEC-49E0-9E90-FA742AE1C8B8}">
      <dsp:nvSpPr>
        <dsp:cNvPr id="0" name=""/>
        <dsp:cNvSpPr/>
      </dsp:nvSpPr>
      <dsp:spPr>
        <a:xfrm>
          <a:off x="922880" y="2503566"/>
          <a:ext cx="642233" cy="64223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37ADE-59B8-4827-91BE-25E8BAE4A385}">
      <dsp:nvSpPr>
        <dsp:cNvPr id="0" name=""/>
        <dsp:cNvSpPr/>
      </dsp:nvSpPr>
      <dsp:spPr>
        <a:xfrm rot="10800000">
          <a:off x="1243997" y="3337511"/>
          <a:ext cx="4301414" cy="642233"/>
        </a:xfrm>
        <a:prstGeom prst="homePlate">
          <a:avLst/>
        </a:prstGeom>
        <a:solidFill>
          <a:srgbClr val="2657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207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Dit alles leggen we samenhangend vast in de nieuwe Nota Ruimte</a:t>
          </a:r>
          <a:endParaRPr lang="nl-NL" sz="1100" kern="1200" dirty="0"/>
        </a:p>
      </dsp:txBody>
      <dsp:txXfrm rot="10800000">
        <a:off x="1404555" y="3337511"/>
        <a:ext cx="4140856" cy="642233"/>
      </dsp:txXfrm>
    </dsp:sp>
    <dsp:sp modelId="{EE5FA13B-B282-4510-9539-554061EDEA16}">
      <dsp:nvSpPr>
        <dsp:cNvPr id="0" name=""/>
        <dsp:cNvSpPr/>
      </dsp:nvSpPr>
      <dsp:spPr>
        <a:xfrm>
          <a:off x="922880" y="3337511"/>
          <a:ext cx="642233" cy="6422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pPr/>
              <a:t>30-5-2024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pPr/>
              <a:t>30-5-2024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Effen groene achtergrond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6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33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54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pic>
        <p:nvPicPr>
          <p:cNvPr id="6" name="Afbeelding 5" descr="RO_BZK_Logo_2_RGB_diap_n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7D34612-DF11-4FD6-9B67-AF4303590F80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rgbClr val="D52A1C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e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ECE85CF-19E5-4525-8D6E-7AD4439B65C3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58134B6-6043-4083-AC6F-A57D6D2A9B0B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7 september 2023 | 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7B13911A-25E6-48B6-939C-9C6596F325E0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e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644B285-0C69-4675-9536-8EF0DCE2E6E4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e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rgbClr val="D52A1C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7" name="Afbeelding 6" descr="RO_BZK_Logo_2_RGB_diap_f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f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f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f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A6A312-8330-45FA-8478-BE231086A333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of beeld toe te voegen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rgbClr val="D52A1C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d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d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6" name="Afbeelding 5" descr="RO_BZK_Logo_2_RGB_diap_n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5" name="Afbeelding 4" descr="RO_BZK_Logo_2_RGB_diap_d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7 september 2023 | 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rgbClr val="D52A1C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lgemee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8918821-97C9-2E35-E6E7-68AA6C78D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2580931"/>
            <a:ext cx="6099275" cy="4286201"/>
          </a:xfrm>
          <a:prstGeom prst="rect">
            <a:avLst/>
          </a:prstGeom>
          <a:solidFill>
            <a:schemeClr val="accent1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-448" y="6004867"/>
            <a:ext cx="5044887" cy="853133"/>
          </a:xfrm>
          <a:prstGeom prst="rect">
            <a:avLst/>
          </a:prstGeom>
          <a:solidFill>
            <a:schemeClr val="accent2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4571553" y="6004867"/>
            <a:ext cx="1535411" cy="853133"/>
          </a:xfrm>
          <a:prstGeom prst="rect">
            <a:avLst/>
          </a:prstGeom>
          <a:solidFill>
            <a:schemeClr val="accent3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781" y="1870529"/>
            <a:ext cx="2180925" cy="42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3153069"/>
            <a:ext cx="5040000" cy="553998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80889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200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200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5200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A73BEF5-563C-69AA-2A6A-C91E1C7F7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0"/>
            <a:ext cx="6099474" cy="6858000"/>
          </a:xfrm>
          <a:custGeom>
            <a:avLst/>
            <a:gdLst>
              <a:gd name="connsiteX0" fmla="*/ 282819 w 6099473"/>
              <a:gd name="connsiteY0" fmla="*/ 0 h 6858000"/>
              <a:gd name="connsiteX1" fmla="*/ 6099473 w 6099473"/>
              <a:gd name="connsiteY1" fmla="*/ 0 h 6858000"/>
              <a:gd name="connsiteX2" fmla="*/ 6099473 w 6099473"/>
              <a:gd name="connsiteY2" fmla="*/ 6858000 h 6858000"/>
              <a:gd name="connsiteX3" fmla="*/ 0 w 6099473"/>
              <a:gd name="connsiteY3" fmla="*/ 6858000 h 6858000"/>
              <a:gd name="connsiteX4" fmla="*/ 0 w 6099473"/>
              <a:gd name="connsiteY4" fmla="*/ 857134 h 6858000"/>
              <a:gd name="connsiteX5" fmla="*/ 282819 w 6099473"/>
              <a:gd name="connsiteY5" fmla="*/ 8571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3" h="6858000">
                <a:moveTo>
                  <a:pt x="282819" y="0"/>
                </a:moveTo>
                <a:lnTo>
                  <a:pt x="6099473" y="0"/>
                </a:lnTo>
                <a:lnTo>
                  <a:pt x="6099473" y="6858000"/>
                </a:lnTo>
                <a:lnTo>
                  <a:pt x="0" y="6858000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8287653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eden en regio’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2580931"/>
            <a:ext cx="6099275" cy="4286201"/>
          </a:xfrm>
          <a:prstGeom prst="rect">
            <a:avLst/>
          </a:prstGeom>
          <a:solidFill>
            <a:srgbClr val="CFC0BC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-448" y="6004867"/>
            <a:ext cx="5044887" cy="853133"/>
          </a:xfrm>
          <a:prstGeom prst="rect">
            <a:avLst/>
          </a:prstGeom>
          <a:solidFill>
            <a:srgbClr val="777B00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4571553" y="6004867"/>
            <a:ext cx="1535411" cy="853133"/>
          </a:xfrm>
          <a:prstGeom prst="rect">
            <a:avLst/>
          </a:prstGeom>
          <a:solidFill>
            <a:srgbClr val="D32B1E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1870529"/>
            <a:ext cx="2180925" cy="42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3153069"/>
            <a:ext cx="5040000" cy="553998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80889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200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CFC0BC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200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rgbClr val="CFC0BC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5200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A73BEF5-563C-69AA-2A6A-C91E1C7F7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0"/>
            <a:ext cx="6099474" cy="6858000"/>
          </a:xfrm>
          <a:custGeom>
            <a:avLst/>
            <a:gdLst>
              <a:gd name="connsiteX0" fmla="*/ 282819 w 6099473"/>
              <a:gd name="connsiteY0" fmla="*/ 0 h 6858000"/>
              <a:gd name="connsiteX1" fmla="*/ 6099473 w 6099473"/>
              <a:gd name="connsiteY1" fmla="*/ 0 h 6858000"/>
              <a:gd name="connsiteX2" fmla="*/ 6099473 w 6099473"/>
              <a:gd name="connsiteY2" fmla="*/ 6858000 h 6858000"/>
              <a:gd name="connsiteX3" fmla="*/ 0 w 6099473"/>
              <a:gd name="connsiteY3" fmla="*/ 6858000 h 6858000"/>
              <a:gd name="connsiteX4" fmla="*/ 0 w 6099473"/>
              <a:gd name="connsiteY4" fmla="*/ 857134 h 6858000"/>
              <a:gd name="connsiteX5" fmla="*/ 282819 w 6099473"/>
              <a:gd name="connsiteY5" fmla="*/ 8571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3" h="6858000">
                <a:moveTo>
                  <a:pt x="282819" y="0"/>
                </a:moveTo>
                <a:lnTo>
                  <a:pt x="6099473" y="0"/>
                </a:lnTo>
                <a:lnTo>
                  <a:pt x="6099473" y="6858000"/>
                </a:lnTo>
                <a:lnTo>
                  <a:pt x="0" y="6858000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F569001-9FC7-7A46-B16B-AE078D1AB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8228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ndbouw en natuu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2580931"/>
            <a:ext cx="6099275" cy="4286201"/>
          </a:xfrm>
          <a:prstGeom prst="rect">
            <a:avLst/>
          </a:prstGeom>
          <a:solidFill>
            <a:srgbClr val="E8F6F2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-448" y="6004867"/>
            <a:ext cx="5044887" cy="853133"/>
          </a:xfrm>
          <a:prstGeom prst="rect">
            <a:avLst/>
          </a:prstGeom>
          <a:solidFill>
            <a:srgbClr val="F9E11E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4571553" y="6004867"/>
            <a:ext cx="1535411" cy="853133"/>
          </a:xfrm>
          <a:prstGeom prst="rect">
            <a:avLst/>
          </a:prstGeom>
          <a:solidFill>
            <a:srgbClr val="275937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1870529"/>
            <a:ext cx="2180925" cy="42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3153069"/>
            <a:ext cx="5040000" cy="553998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3600">
                <a:solidFill>
                  <a:srgbClr val="275937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80889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200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275937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200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rgbClr val="275937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5200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A73BEF5-563C-69AA-2A6A-C91E1C7F7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0"/>
            <a:ext cx="6099474" cy="6858000"/>
          </a:xfrm>
          <a:custGeom>
            <a:avLst/>
            <a:gdLst>
              <a:gd name="connsiteX0" fmla="*/ 282819 w 6099473"/>
              <a:gd name="connsiteY0" fmla="*/ 0 h 6858000"/>
              <a:gd name="connsiteX1" fmla="*/ 6099473 w 6099473"/>
              <a:gd name="connsiteY1" fmla="*/ 0 h 6858000"/>
              <a:gd name="connsiteX2" fmla="*/ 6099473 w 6099473"/>
              <a:gd name="connsiteY2" fmla="*/ 6858000 h 6858000"/>
              <a:gd name="connsiteX3" fmla="*/ 0 w 6099473"/>
              <a:gd name="connsiteY3" fmla="*/ 6858000 h 6858000"/>
              <a:gd name="connsiteX4" fmla="*/ 0 w 6099473"/>
              <a:gd name="connsiteY4" fmla="*/ 857134 h 6858000"/>
              <a:gd name="connsiteX5" fmla="*/ 282819 w 6099473"/>
              <a:gd name="connsiteY5" fmla="*/ 8571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3" h="6858000">
                <a:moveTo>
                  <a:pt x="282819" y="0"/>
                </a:moveTo>
                <a:lnTo>
                  <a:pt x="6099473" y="0"/>
                </a:lnTo>
                <a:lnTo>
                  <a:pt x="6099473" y="6858000"/>
                </a:lnTo>
                <a:lnTo>
                  <a:pt x="0" y="6858000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B723E-DA9A-380B-33A8-DDD54C75E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221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nergie en economi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2580931"/>
            <a:ext cx="6099275" cy="4286201"/>
          </a:xfrm>
          <a:prstGeom prst="rect">
            <a:avLst/>
          </a:prstGeom>
          <a:solidFill>
            <a:srgbClr val="42145F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-448" y="6004867"/>
            <a:ext cx="5044887" cy="853133"/>
          </a:xfrm>
          <a:prstGeom prst="rect">
            <a:avLst/>
          </a:prstGeom>
          <a:solidFill>
            <a:srgbClr val="76D2B6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4571553" y="6004867"/>
            <a:ext cx="1535411" cy="853133"/>
          </a:xfrm>
          <a:prstGeom prst="rect">
            <a:avLst/>
          </a:prstGeom>
          <a:solidFill>
            <a:srgbClr val="01689B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1870529"/>
            <a:ext cx="2180925" cy="42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3153069"/>
            <a:ext cx="5040000" cy="553998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3600">
                <a:solidFill>
                  <a:srgbClr val="76D2B6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80889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rgbClr val="76D2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200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200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5200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rgbClr val="76D2B6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A73BEF5-563C-69AA-2A6A-C91E1C7F7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0"/>
            <a:ext cx="6099474" cy="6858000"/>
          </a:xfrm>
          <a:custGeom>
            <a:avLst/>
            <a:gdLst>
              <a:gd name="connsiteX0" fmla="*/ 282819 w 6099473"/>
              <a:gd name="connsiteY0" fmla="*/ 0 h 6858000"/>
              <a:gd name="connsiteX1" fmla="*/ 6099473 w 6099473"/>
              <a:gd name="connsiteY1" fmla="*/ 0 h 6858000"/>
              <a:gd name="connsiteX2" fmla="*/ 6099473 w 6099473"/>
              <a:gd name="connsiteY2" fmla="*/ 6858000 h 6858000"/>
              <a:gd name="connsiteX3" fmla="*/ 0 w 6099473"/>
              <a:gd name="connsiteY3" fmla="*/ 6858000 h 6858000"/>
              <a:gd name="connsiteX4" fmla="*/ 0 w 6099473"/>
              <a:gd name="connsiteY4" fmla="*/ 857134 h 6858000"/>
              <a:gd name="connsiteX5" fmla="*/ 282819 w 6099473"/>
              <a:gd name="connsiteY5" fmla="*/ 8571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3" h="6858000">
                <a:moveTo>
                  <a:pt x="282819" y="0"/>
                </a:moveTo>
                <a:lnTo>
                  <a:pt x="6099473" y="0"/>
                </a:lnTo>
                <a:lnTo>
                  <a:pt x="6099473" y="6858000"/>
                </a:lnTo>
                <a:lnTo>
                  <a:pt x="0" y="6858000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03EF47-57C9-F828-0160-CD69A5B89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8485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lgemeen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1"/>
            <a:ext cx="6099275" cy="6004868"/>
          </a:xfrm>
          <a:prstGeom prst="rect">
            <a:avLst/>
          </a:prstGeom>
          <a:solidFill>
            <a:schemeClr val="accent1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6084588" y="5879939"/>
            <a:ext cx="5044887" cy="978061"/>
          </a:xfrm>
          <a:prstGeom prst="rect">
            <a:avLst/>
          </a:prstGeom>
          <a:solidFill>
            <a:schemeClr val="accent2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10656589" y="5879939"/>
            <a:ext cx="1535411" cy="978061"/>
          </a:xfrm>
          <a:prstGeom prst="rect">
            <a:avLst/>
          </a:prstGeom>
          <a:solidFill>
            <a:schemeClr val="accent3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6261514"/>
            <a:ext cx="1714915" cy="33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2827949"/>
            <a:ext cx="5040000" cy="738664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41265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6C840A4C-D7B7-F339-AAEA-093DABBF31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1"/>
            <a:ext cx="6099474" cy="6004867"/>
          </a:xfrm>
          <a:custGeom>
            <a:avLst/>
            <a:gdLst>
              <a:gd name="connsiteX0" fmla="*/ 282819 w 6099474"/>
              <a:gd name="connsiteY0" fmla="*/ 0 h 6004867"/>
              <a:gd name="connsiteX1" fmla="*/ 6099474 w 6099474"/>
              <a:gd name="connsiteY1" fmla="*/ 0 h 6004867"/>
              <a:gd name="connsiteX2" fmla="*/ 6099474 w 6099474"/>
              <a:gd name="connsiteY2" fmla="*/ 6004867 h 6004867"/>
              <a:gd name="connsiteX3" fmla="*/ 0 w 6099474"/>
              <a:gd name="connsiteY3" fmla="*/ 6004867 h 6004867"/>
              <a:gd name="connsiteX4" fmla="*/ 0 w 6099474"/>
              <a:gd name="connsiteY4" fmla="*/ 857134 h 6004867"/>
              <a:gd name="connsiteX5" fmla="*/ 282819 w 6099474"/>
              <a:gd name="connsiteY5" fmla="*/ 857134 h 600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4" h="6004867">
                <a:moveTo>
                  <a:pt x="282819" y="0"/>
                </a:moveTo>
                <a:lnTo>
                  <a:pt x="6099474" y="0"/>
                </a:lnTo>
                <a:lnTo>
                  <a:pt x="6099474" y="6004867"/>
                </a:lnTo>
                <a:lnTo>
                  <a:pt x="0" y="6004867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5236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5236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236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00A4E54-342D-88BA-C501-6A9FD3F70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8784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eden en regio’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1"/>
            <a:ext cx="6099275" cy="6004868"/>
          </a:xfrm>
          <a:prstGeom prst="rect">
            <a:avLst/>
          </a:prstGeom>
          <a:solidFill>
            <a:srgbClr val="CFC0BC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6084588" y="5879939"/>
            <a:ext cx="5044887" cy="978061"/>
          </a:xfrm>
          <a:prstGeom prst="rect">
            <a:avLst/>
          </a:prstGeom>
          <a:solidFill>
            <a:srgbClr val="D32B1E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10656589" y="5879939"/>
            <a:ext cx="1535411" cy="978061"/>
          </a:xfrm>
          <a:prstGeom prst="rect">
            <a:avLst/>
          </a:prstGeom>
          <a:solidFill>
            <a:srgbClr val="777B00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6261514"/>
            <a:ext cx="1714915" cy="33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2827949"/>
            <a:ext cx="5040000" cy="738664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41265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6C840A4C-D7B7-F339-AAEA-093DABBF31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1"/>
            <a:ext cx="6099474" cy="6004867"/>
          </a:xfrm>
          <a:custGeom>
            <a:avLst/>
            <a:gdLst>
              <a:gd name="connsiteX0" fmla="*/ 282819 w 6099474"/>
              <a:gd name="connsiteY0" fmla="*/ 0 h 6004867"/>
              <a:gd name="connsiteX1" fmla="*/ 6099474 w 6099474"/>
              <a:gd name="connsiteY1" fmla="*/ 0 h 6004867"/>
              <a:gd name="connsiteX2" fmla="*/ 6099474 w 6099474"/>
              <a:gd name="connsiteY2" fmla="*/ 6004867 h 6004867"/>
              <a:gd name="connsiteX3" fmla="*/ 0 w 6099474"/>
              <a:gd name="connsiteY3" fmla="*/ 6004867 h 6004867"/>
              <a:gd name="connsiteX4" fmla="*/ 0 w 6099474"/>
              <a:gd name="connsiteY4" fmla="*/ 857134 h 6004867"/>
              <a:gd name="connsiteX5" fmla="*/ 282819 w 6099474"/>
              <a:gd name="connsiteY5" fmla="*/ 857134 h 600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4" h="6004867">
                <a:moveTo>
                  <a:pt x="282819" y="0"/>
                </a:moveTo>
                <a:lnTo>
                  <a:pt x="6099474" y="0"/>
                </a:lnTo>
                <a:lnTo>
                  <a:pt x="6099474" y="6004867"/>
                </a:lnTo>
                <a:lnTo>
                  <a:pt x="0" y="6004867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5236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5236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236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rgbClr val="CFC0BC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9F0D471-D414-3F1E-689B-5F750E693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297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ndbouw en natuu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1"/>
            <a:ext cx="6099275" cy="6004868"/>
          </a:xfrm>
          <a:prstGeom prst="rect">
            <a:avLst/>
          </a:prstGeom>
          <a:solidFill>
            <a:srgbClr val="E8F6F2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6084588" y="5879939"/>
            <a:ext cx="5044887" cy="978061"/>
          </a:xfrm>
          <a:prstGeom prst="rect">
            <a:avLst/>
          </a:prstGeom>
          <a:solidFill>
            <a:srgbClr val="275937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10656589" y="5879939"/>
            <a:ext cx="1535411" cy="978061"/>
          </a:xfrm>
          <a:prstGeom prst="rect">
            <a:avLst/>
          </a:prstGeom>
          <a:solidFill>
            <a:srgbClr val="F9E11E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6261514"/>
            <a:ext cx="1714915" cy="33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2827949"/>
            <a:ext cx="5040000" cy="738664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4800">
                <a:solidFill>
                  <a:srgbClr val="275937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41265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6C840A4C-D7B7-F339-AAEA-093DABBF31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1"/>
            <a:ext cx="6099474" cy="6004867"/>
          </a:xfrm>
          <a:custGeom>
            <a:avLst/>
            <a:gdLst>
              <a:gd name="connsiteX0" fmla="*/ 282819 w 6099474"/>
              <a:gd name="connsiteY0" fmla="*/ 0 h 6004867"/>
              <a:gd name="connsiteX1" fmla="*/ 6099474 w 6099474"/>
              <a:gd name="connsiteY1" fmla="*/ 0 h 6004867"/>
              <a:gd name="connsiteX2" fmla="*/ 6099474 w 6099474"/>
              <a:gd name="connsiteY2" fmla="*/ 6004867 h 6004867"/>
              <a:gd name="connsiteX3" fmla="*/ 0 w 6099474"/>
              <a:gd name="connsiteY3" fmla="*/ 6004867 h 6004867"/>
              <a:gd name="connsiteX4" fmla="*/ 0 w 6099474"/>
              <a:gd name="connsiteY4" fmla="*/ 857134 h 6004867"/>
              <a:gd name="connsiteX5" fmla="*/ 282819 w 6099474"/>
              <a:gd name="connsiteY5" fmla="*/ 857134 h 600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4" h="6004867">
                <a:moveTo>
                  <a:pt x="282819" y="0"/>
                </a:moveTo>
                <a:lnTo>
                  <a:pt x="6099474" y="0"/>
                </a:lnTo>
                <a:lnTo>
                  <a:pt x="6099474" y="6004867"/>
                </a:lnTo>
                <a:lnTo>
                  <a:pt x="0" y="6004867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5236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5236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236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rgbClr val="275937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A43B444-C6A6-D252-37C2-355ECBD6D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6754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nergie en economi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30BABF39-6FF5-3E25-8D69-070C813963D7}"/>
              </a:ext>
            </a:extLst>
          </p:cNvPr>
          <p:cNvSpPr/>
          <p:nvPr userDrawn="1"/>
        </p:nvSpPr>
        <p:spPr>
          <a:xfrm>
            <a:off x="-447" y="1"/>
            <a:ext cx="6099275" cy="6004868"/>
          </a:xfrm>
          <a:prstGeom prst="rect">
            <a:avLst/>
          </a:prstGeom>
          <a:solidFill>
            <a:srgbClr val="42145F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D3658EC-6A6A-2B2D-6543-E7822BB2FDB8}"/>
              </a:ext>
            </a:extLst>
          </p:cNvPr>
          <p:cNvSpPr/>
          <p:nvPr userDrawn="1"/>
        </p:nvSpPr>
        <p:spPr>
          <a:xfrm>
            <a:off x="6084588" y="5879939"/>
            <a:ext cx="5044887" cy="978061"/>
          </a:xfrm>
          <a:prstGeom prst="rect">
            <a:avLst/>
          </a:prstGeom>
          <a:solidFill>
            <a:srgbClr val="76D2B6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6436C79D-59CB-79BB-13F2-B7A06C8C2140}"/>
              </a:ext>
            </a:extLst>
          </p:cNvPr>
          <p:cNvSpPr/>
          <p:nvPr userDrawn="1"/>
        </p:nvSpPr>
        <p:spPr>
          <a:xfrm>
            <a:off x="10656589" y="5879939"/>
            <a:ext cx="1535411" cy="978061"/>
          </a:xfrm>
          <a:prstGeom prst="rect">
            <a:avLst/>
          </a:prstGeom>
          <a:solidFill>
            <a:srgbClr val="01689B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318ED05-6FDF-377B-A691-E32C6AA33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1" y="6261514"/>
            <a:ext cx="1714915" cy="33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284" y="2827949"/>
            <a:ext cx="5040000" cy="738664"/>
          </a:xfrm>
        </p:spPr>
        <p:txBody>
          <a:bodyPr vert="horz" anchor="t" anchorCtr="0"/>
          <a:lstStyle>
            <a:lvl1pPr algn="l">
              <a:lnSpc>
                <a:spcPct val="100000"/>
              </a:lnSpc>
              <a:defRPr sz="4800">
                <a:solidFill>
                  <a:srgbClr val="76D2B6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67BB6-39E9-6F38-410C-99FD5F034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200" y="2412652"/>
            <a:ext cx="5040000" cy="246221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 cap="all" baseline="0">
                <a:solidFill>
                  <a:srgbClr val="76D2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subtitel</a:t>
            </a:r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6C840A4C-D7B7-F339-AAEA-093DABBF31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526" y="1"/>
            <a:ext cx="6099474" cy="6004867"/>
          </a:xfrm>
          <a:custGeom>
            <a:avLst/>
            <a:gdLst>
              <a:gd name="connsiteX0" fmla="*/ 282819 w 6099474"/>
              <a:gd name="connsiteY0" fmla="*/ 0 h 6004867"/>
              <a:gd name="connsiteX1" fmla="*/ 6099474 w 6099474"/>
              <a:gd name="connsiteY1" fmla="*/ 0 h 6004867"/>
              <a:gd name="connsiteX2" fmla="*/ 6099474 w 6099474"/>
              <a:gd name="connsiteY2" fmla="*/ 6004867 h 6004867"/>
              <a:gd name="connsiteX3" fmla="*/ 0 w 6099474"/>
              <a:gd name="connsiteY3" fmla="*/ 6004867 h 6004867"/>
              <a:gd name="connsiteX4" fmla="*/ 0 w 6099474"/>
              <a:gd name="connsiteY4" fmla="*/ 857134 h 6004867"/>
              <a:gd name="connsiteX5" fmla="*/ 282819 w 6099474"/>
              <a:gd name="connsiteY5" fmla="*/ 857134 h 600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474" h="6004867">
                <a:moveTo>
                  <a:pt x="282819" y="0"/>
                </a:moveTo>
                <a:lnTo>
                  <a:pt x="6099474" y="0"/>
                </a:lnTo>
                <a:lnTo>
                  <a:pt x="6099474" y="6004867"/>
                </a:lnTo>
                <a:lnTo>
                  <a:pt x="0" y="6004867"/>
                </a:lnTo>
                <a:lnTo>
                  <a:pt x="0" y="857134"/>
                </a:lnTo>
                <a:lnTo>
                  <a:pt x="282819" y="8571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FBA9A84B-93C2-CB63-4B2E-CA74F5D6B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5236" y="6217553"/>
            <a:ext cx="3960000" cy="228781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DBBDBEEC-6651-AE85-3942-E9D140484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5236" y="6425833"/>
            <a:ext cx="3960000" cy="228781"/>
          </a:xfrm>
        </p:spPr>
        <p:txBody>
          <a:bodyPr>
            <a:sp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B2408FBF-BC66-2CAF-9EF5-F15C9D153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236" y="6326773"/>
            <a:ext cx="900000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b="0">
                <a:solidFill>
                  <a:srgbClr val="76D2B6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Datum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09E8260-A7B1-4654-4C11-0E205101F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40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516BAAB4-37BE-8581-82C7-BCA06D83D9D5}"/>
              </a:ext>
            </a:extLst>
          </p:cNvPr>
          <p:cNvSpPr/>
          <p:nvPr userDrawn="1"/>
        </p:nvSpPr>
        <p:spPr>
          <a:xfrm>
            <a:off x="10675540" y="-2782"/>
            <a:ext cx="1521719" cy="3434730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32F047C-A118-0F0B-2949-24745FB4D651}"/>
              </a:ext>
            </a:extLst>
          </p:cNvPr>
          <p:cNvSpPr/>
          <p:nvPr userDrawn="1"/>
        </p:nvSpPr>
        <p:spPr>
          <a:xfrm>
            <a:off x="10675540" y="3426631"/>
            <a:ext cx="1521719" cy="3434730"/>
          </a:xfrm>
          <a:prstGeom prst="rect">
            <a:avLst/>
          </a:prstGeom>
          <a:solidFill>
            <a:schemeClr val="accent3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693064-A7DA-094D-DC6D-586F90562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4174261"/>
            <a:ext cx="6480000" cy="1010341"/>
          </a:xfrm>
        </p:spPr>
        <p:txBody>
          <a:bodyPr anchor="t" anchorCtr="0">
            <a:spAutoFit/>
          </a:bodyPr>
          <a:lstStyle>
            <a:lvl1pPr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47FB6E-44A1-D109-D6D5-AEA33EF94F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0700" y="3901461"/>
            <a:ext cx="6480000" cy="246221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Sectie</a:t>
            </a:r>
          </a:p>
        </p:txBody>
      </p:sp>
    </p:spTree>
    <p:extLst>
      <p:ext uri="{BB962C8B-B14F-4D97-AF65-F5344CB8AC3E}">
        <p14:creationId xmlns:p14="http://schemas.microsoft.com/office/powerpoint/2010/main" val="319654108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 Steden en regio’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516BAAB4-37BE-8581-82C7-BCA06D83D9D5}"/>
              </a:ext>
            </a:extLst>
          </p:cNvPr>
          <p:cNvSpPr/>
          <p:nvPr userDrawn="1"/>
        </p:nvSpPr>
        <p:spPr>
          <a:xfrm>
            <a:off x="10675540" y="-2782"/>
            <a:ext cx="1521719" cy="3434730"/>
          </a:xfrm>
          <a:prstGeom prst="rect">
            <a:avLst/>
          </a:prstGeom>
          <a:solidFill>
            <a:srgbClr val="777B00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32F047C-A118-0F0B-2949-24745FB4D651}"/>
              </a:ext>
            </a:extLst>
          </p:cNvPr>
          <p:cNvSpPr/>
          <p:nvPr userDrawn="1"/>
        </p:nvSpPr>
        <p:spPr>
          <a:xfrm>
            <a:off x="10675540" y="3426631"/>
            <a:ext cx="1521719" cy="3434730"/>
          </a:xfrm>
          <a:prstGeom prst="rect">
            <a:avLst/>
          </a:prstGeom>
          <a:solidFill>
            <a:srgbClr val="D32B1E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693064-A7DA-094D-DC6D-586F90562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4174261"/>
            <a:ext cx="6480000" cy="1010341"/>
          </a:xfrm>
        </p:spPr>
        <p:txBody>
          <a:bodyPr anchor="t" anchorCtr="0">
            <a:sp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47FB6E-44A1-D109-D6D5-AEA33EF94F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0700" y="3901461"/>
            <a:ext cx="6480000" cy="246221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Sectie</a:t>
            </a:r>
          </a:p>
        </p:txBody>
      </p:sp>
    </p:spTree>
    <p:extLst>
      <p:ext uri="{BB962C8B-B14F-4D97-AF65-F5344CB8AC3E}">
        <p14:creationId xmlns:p14="http://schemas.microsoft.com/office/powerpoint/2010/main" val="45025435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 Landbouw en nat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516BAAB4-37BE-8581-82C7-BCA06D83D9D5}"/>
              </a:ext>
            </a:extLst>
          </p:cNvPr>
          <p:cNvSpPr/>
          <p:nvPr userDrawn="1"/>
        </p:nvSpPr>
        <p:spPr>
          <a:xfrm>
            <a:off x="10670281" y="-2782"/>
            <a:ext cx="1521719" cy="6860782"/>
          </a:xfrm>
          <a:prstGeom prst="rect">
            <a:avLst/>
          </a:prstGeom>
          <a:solidFill>
            <a:srgbClr val="F9E11E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693064-A7DA-094D-DC6D-586F90562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4174261"/>
            <a:ext cx="6480000" cy="1010341"/>
          </a:xfrm>
        </p:spPr>
        <p:txBody>
          <a:bodyPr anchor="t" anchorCtr="0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47FB6E-44A1-D109-D6D5-AEA33EF94F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0700" y="3901461"/>
            <a:ext cx="6480000" cy="246221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Sectie</a:t>
            </a:r>
          </a:p>
        </p:txBody>
      </p:sp>
    </p:spTree>
    <p:extLst>
      <p:ext uri="{BB962C8B-B14F-4D97-AF65-F5344CB8AC3E}">
        <p14:creationId xmlns:p14="http://schemas.microsoft.com/office/powerpoint/2010/main" val="34955578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 Energie en econo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516BAAB4-37BE-8581-82C7-BCA06D83D9D5}"/>
              </a:ext>
            </a:extLst>
          </p:cNvPr>
          <p:cNvSpPr/>
          <p:nvPr userDrawn="1"/>
        </p:nvSpPr>
        <p:spPr>
          <a:xfrm>
            <a:off x="10670281" y="-2782"/>
            <a:ext cx="1521719" cy="6860782"/>
          </a:xfrm>
          <a:prstGeom prst="rect">
            <a:avLst/>
          </a:prstGeom>
          <a:solidFill>
            <a:srgbClr val="76D2B6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693064-A7DA-094D-DC6D-586F90562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4174261"/>
            <a:ext cx="6480000" cy="1010341"/>
          </a:xfrm>
        </p:spPr>
        <p:txBody>
          <a:bodyPr anchor="t" anchorCtr="0">
            <a:spAutoFit/>
          </a:bodyPr>
          <a:lstStyle>
            <a:lvl1pPr>
              <a:defRPr sz="7200">
                <a:solidFill>
                  <a:srgbClr val="76D2B6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47FB6E-44A1-D109-D6D5-AEA33EF94F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0700" y="3901461"/>
            <a:ext cx="6480000" cy="246221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6D2B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Sectie</a:t>
            </a:r>
          </a:p>
        </p:txBody>
      </p:sp>
    </p:spTree>
    <p:extLst>
      <p:ext uri="{BB962C8B-B14F-4D97-AF65-F5344CB8AC3E}">
        <p14:creationId xmlns:p14="http://schemas.microsoft.com/office/powerpoint/2010/main" val="269251532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76CA1BA-DAC6-043D-C171-5719B3FF06C3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693064-A7DA-094D-DC6D-586F90562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899" y="3096618"/>
            <a:ext cx="9000000" cy="673518"/>
          </a:xfrm>
        </p:spPr>
        <p:txBody>
          <a:bodyPr wrap="square" anchor="ctr" anchorCtr="0">
            <a:sp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Quote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C7AED4-10A7-866B-A634-8AB9EE7FE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97799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teden en regio’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4617DC58-748E-A092-F503-AC086BA83073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rgbClr val="777B00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0C6AD32-9CF5-15BC-6EC0-E4541CA29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899" y="3096618"/>
            <a:ext cx="9000000" cy="673518"/>
          </a:xfrm>
        </p:spPr>
        <p:txBody>
          <a:bodyPr wrap="square" anchor="ctr" anchorCtr="0">
            <a:sp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Quote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3FF06-7FF0-E673-EEF0-B23B1ED4A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65607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ndbouw en nat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09D54C6-0E91-70A0-E2A9-59D4467E357F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rgbClr val="8FCAE7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B2E79FC-6AEE-0770-6454-5ACB81EE9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899" y="3096618"/>
            <a:ext cx="9000000" cy="673518"/>
          </a:xfrm>
        </p:spPr>
        <p:txBody>
          <a:bodyPr wrap="square" anchor="ctr" anchorCtr="0">
            <a:spAutoFit/>
          </a:bodyPr>
          <a:lstStyle>
            <a:lvl1pPr>
              <a:defRPr sz="4800">
                <a:solidFill>
                  <a:srgbClr val="8FCAE7"/>
                </a:solidFill>
              </a:defRPr>
            </a:lvl1pPr>
          </a:lstStyle>
          <a:p>
            <a:r>
              <a:rPr lang="nl-NL"/>
              <a:t>Quote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B831DB-A363-20AF-B28B-C5EFD6070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275937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34143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Energie en econo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AC9B8B2-0127-EB3B-9A23-488DDF1EB7E8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rgbClr val="76D2B6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BBF1E39-B048-B0FA-BC72-5DF8C228F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899" y="3096618"/>
            <a:ext cx="9000000" cy="673518"/>
          </a:xfrm>
        </p:spPr>
        <p:txBody>
          <a:bodyPr wrap="square" anchor="ctr" anchorCtr="0">
            <a:spAutoFit/>
          </a:bodyPr>
          <a:lstStyle>
            <a:lvl1pPr>
              <a:defRPr sz="4800">
                <a:solidFill>
                  <a:srgbClr val="76D2B6"/>
                </a:solidFill>
              </a:defRPr>
            </a:lvl1pPr>
          </a:lstStyle>
          <a:p>
            <a:r>
              <a:rPr lang="nl-NL"/>
              <a:t>Quote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8FD54E-B5DB-A987-0B5C-30A725E91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40047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BB3BF38-02A2-5894-2016-5A072C6C84C0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08FA74-DDE4-6E4D-C246-88060A9C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84" y="3176431"/>
            <a:ext cx="7200000" cy="505138"/>
          </a:xfrm>
        </p:spPr>
        <p:txBody>
          <a:bodyPr anchor="ctr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060495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di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BB3BF38-02A2-5894-2016-5A072C6C84C0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chemeClr val="bg1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08FA74-DDE4-6E4D-C246-88060A9C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84" y="3176431"/>
            <a:ext cx="7200000" cy="505138"/>
          </a:xfrm>
        </p:spPr>
        <p:txBody>
          <a:bodyPr anchor="ctr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586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BB3BF38-02A2-5894-2016-5A072C6C84C0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FAA08E9-6F98-5B9C-FCB9-EA6F2903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84" y="3204483"/>
            <a:ext cx="5760000" cy="449034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BE0F41D1-21A2-0EAA-CC15-FA76434B9C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23383" y="819000"/>
            <a:ext cx="5220000" cy="5220000"/>
          </a:xfr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één van de soorten inhoud in, zoals een grafiek of tabel, door op het corresponderende pictogram te klikken, of typ je tekst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885465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Object - di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BB3BF38-02A2-5894-2016-5A072C6C84C0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chemeClr val="bg1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08FA74-DDE4-6E4D-C246-88060A9C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84" y="3204483"/>
            <a:ext cx="5760000" cy="449034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08BD8E7E-1A47-81C3-0EFB-8E4EF134542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23383" y="819000"/>
            <a:ext cx="5220000" cy="5220000"/>
          </a:xfr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één van de soorten inhoud in, zoals een grafiek of tabel, door op het corresponderende pictogram te klikken, of typ je tekst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8648928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BB3BF38-02A2-5894-2016-5A072C6C84C0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08FA74-DDE4-6E4D-C246-88060A9C5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684" y="3092241"/>
            <a:ext cx="4140000" cy="673518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01A64DB-75C3-31D6-3426-7196AADF5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2597" y="2217258"/>
            <a:ext cx="5580000" cy="2423484"/>
          </a:xfrm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541338" indent="-266700">
              <a:defRPr/>
            </a:lvl2pPr>
            <a:lvl3pPr marL="808038" indent="-274638">
              <a:defRPr/>
            </a:lvl3pPr>
            <a:lvl4pPr marL="1074738" indent="-266700">
              <a:defRPr/>
            </a:lvl4pPr>
            <a:lvl5pPr marL="1341438" indent="-2667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4328719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- di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BB3BF38-02A2-5894-2016-5A072C6C84C0}"/>
              </a:ext>
            </a:extLst>
          </p:cNvPr>
          <p:cNvSpPr/>
          <p:nvPr userDrawn="1"/>
        </p:nvSpPr>
        <p:spPr>
          <a:xfrm>
            <a:off x="-1" y="6011614"/>
            <a:ext cx="4565701" cy="846386"/>
          </a:xfrm>
          <a:prstGeom prst="rect">
            <a:avLst/>
          </a:prstGeom>
          <a:solidFill>
            <a:schemeClr val="bg1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345FDBB-5684-318B-7171-BD6DDB72F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684" y="3092241"/>
            <a:ext cx="4140000" cy="673518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AC73588C-5106-C9EC-ACCF-A130D2292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2597" y="2217258"/>
            <a:ext cx="5580000" cy="2423484"/>
          </a:xfrm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541338" indent="-266700">
              <a:defRPr/>
            </a:lvl2pPr>
            <a:lvl3pPr marL="808038" indent="-274638">
              <a:defRPr/>
            </a:lvl3pPr>
            <a:lvl4pPr marL="1074738" indent="-266700">
              <a:defRPr/>
            </a:lvl4pPr>
            <a:lvl5pPr marL="1341438" indent="-2667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5545751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3/4 afbeelding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47F3BC83-AF72-D9CC-30AF-50FD4B550CEE}"/>
              </a:ext>
            </a:extLst>
          </p:cNvPr>
          <p:cNvSpPr/>
          <p:nvPr userDrawn="1"/>
        </p:nvSpPr>
        <p:spPr>
          <a:xfrm>
            <a:off x="3048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3E3D4A-8678-183F-56EC-B6BED0504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84" y="1719000"/>
            <a:ext cx="2268000" cy="3420000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B1B5131-7D2F-E925-55EB-F8F34BAC7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0"/>
            <a:ext cx="9144000" cy="6858000"/>
          </a:xfrm>
          <a:custGeom>
            <a:avLst/>
            <a:gdLst>
              <a:gd name="connsiteX0" fmla="*/ 0 w 6099474"/>
              <a:gd name="connsiteY0" fmla="*/ 0 h 4529636"/>
              <a:gd name="connsiteX1" fmla="*/ 6099474 w 6099474"/>
              <a:gd name="connsiteY1" fmla="*/ 0 h 4529636"/>
              <a:gd name="connsiteX2" fmla="*/ 6099474 w 6099474"/>
              <a:gd name="connsiteY2" fmla="*/ 4529636 h 4529636"/>
              <a:gd name="connsiteX3" fmla="*/ 0 w 6099474"/>
              <a:gd name="connsiteY3" fmla="*/ 4529636 h 452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74" h="4529636">
                <a:moveTo>
                  <a:pt x="0" y="0"/>
                </a:moveTo>
                <a:lnTo>
                  <a:pt x="6099474" y="0"/>
                </a:lnTo>
                <a:lnTo>
                  <a:pt x="6099474" y="4529636"/>
                </a:lnTo>
                <a:lnTo>
                  <a:pt x="0" y="4529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51073734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3/4 afbeelding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47F3BC83-AF72-D9CC-30AF-50FD4B550CEE}"/>
              </a:ext>
            </a:extLst>
          </p:cNvPr>
          <p:cNvSpPr/>
          <p:nvPr userDrawn="1"/>
        </p:nvSpPr>
        <p:spPr>
          <a:xfrm>
            <a:off x="3048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3E3D4A-8678-183F-56EC-B6BED0504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84" y="1719000"/>
            <a:ext cx="2268000" cy="3420000"/>
          </a:xfrm>
        </p:spPr>
        <p:txBody>
          <a:bodyPr anchor="ctr" anchorCtr="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B1B5131-7D2F-E925-55EB-F8F34BAC7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0"/>
            <a:ext cx="9144000" cy="6858000"/>
          </a:xfrm>
          <a:custGeom>
            <a:avLst/>
            <a:gdLst>
              <a:gd name="connsiteX0" fmla="*/ 0 w 6099474"/>
              <a:gd name="connsiteY0" fmla="*/ 0 h 4529636"/>
              <a:gd name="connsiteX1" fmla="*/ 6099474 w 6099474"/>
              <a:gd name="connsiteY1" fmla="*/ 0 h 4529636"/>
              <a:gd name="connsiteX2" fmla="*/ 6099474 w 6099474"/>
              <a:gd name="connsiteY2" fmla="*/ 4529636 h 4529636"/>
              <a:gd name="connsiteX3" fmla="*/ 0 w 6099474"/>
              <a:gd name="connsiteY3" fmla="*/ 4529636 h 452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74" h="4529636">
                <a:moveTo>
                  <a:pt x="0" y="0"/>
                </a:moveTo>
                <a:lnTo>
                  <a:pt x="6099474" y="0"/>
                </a:lnTo>
                <a:lnTo>
                  <a:pt x="6099474" y="4529636"/>
                </a:lnTo>
                <a:lnTo>
                  <a:pt x="0" y="4529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4499742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3/4 afbeelding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B1B5131-7D2F-E925-55EB-F8F34BAC7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0"/>
            <a:ext cx="9144000" cy="6858000"/>
          </a:xfrm>
          <a:custGeom>
            <a:avLst/>
            <a:gdLst>
              <a:gd name="connsiteX0" fmla="*/ 0 w 6099474"/>
              <a:gd name="connsiteY0" fmla="*/ 0 h 4529636"/>
              <a:gd name="connsiteX1" fmla="*/ 6099474 w 6099474"/>
              <a:gd name="connsiteY1" fmla="*/ 0 h 4529636"/>
              <a:gd name="connsiteX2" fmla="*/ 6099474 w 6099474"/>
              <a:gd name="connsiteY2" fmla="*/ 4529636 h 4529636"/>
              <a:gd name="connsiteX3" fmla="*/ 0 w 6099474"/>
              <a:gd name="connsiteY3" fmla="*/ 4529636 h 452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74" h="4529636">
                <a:moveTo>
                  <a:pt x="0" y="0"/>
                </a:moveTo>
                <a:lnTo>
                  <a:pt x="6099474" y="0"/>
                </a:lnTo>
                <a:lnTo>
                  <a:pt x="6099474" y="4529636"/>
                </a:lnTo>
                <a:lnTo>
                  <a:pt x="0" y="4529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3E3D4A-8678-183F-56EC-B6BED0504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84" y="1719000"/>
            <a:ext cx="2268000" cy="3420000"/>
          </a:xfr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53659040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/3 afbeelding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47F3BC83-AF72-D9CC-30AF-50FD4B550CEE}"/>
              </a:ext>
            </a:extLst>
          </p:cNvPr>
          <p:cNvSpPr/>
          <p:nvPr userDrawn="1"/>
        </p:nvSpPr>
        <p:spPr>
          <a:xfrm>
            <a:off x="4560000" y="0"/>
            <a:ext cx="763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3E3D4A-8678-183F-56EC-B6BED0504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84" y="1719000"/>
            <a:ext cx="3672000" cy="3420000"/>
          </a:xfrm>
        </p:spPr>
        <p:txBody>
          <a:bodyPr anchor="ctr" anchorCtr="0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B1B5131-7D2F-E925-55EB-F8F34BAC7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0000" y="0"/>
            <a:ext cx="7632000" cy="6858000"/>
          </a:xfrm>
          <a:custGeom>
            <a:avLst/>
            <a:gdLst>
              <a:gd name="connsiteX0" fmla="*/ 0 w 6099474"/>
              <a:gd name="connsiteY0" fmla="*/ 0 h 4529636"/>
              <a:gd name="connsiteX1" fmla="*/ 6099474 w 6099474"/>
              <a:gd name="connsiteY1" fmla="*/ 0 h 4529636"/>
              <a:gd name="connsiteX2" fmla="*/ 6099474 w 6099474"/>
              <a:gd name="connsiteY2" fmla="*/ 4529636 h 4529636"/>
              <a:gd name="connsiteX3" fmla="*/ 0 w 6099474"/>
              <a:gd name="connsiteY3" fmla="*/ 4529636 h 452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74" h="4529636">
                <a:moveTo>
                  <a:pt x="0" y="0"/>
                </a:moveTo>
                <a:lnTo>
                  <a:pt x="6099474" y="0"/>
                </a:lnTo>
                <a:lnTo>
                  <a:pt x="6099474" y="4529636"/>
                </a:lnTo>
                <a:lnTo>
                  <a:pt x="0" y="4529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4131393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/3 afbeelding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A860C32-6247-0798-97FE-BA63C17536E6}"/>
              </a:ext>
            </a:extLst>
          </p:cNvPr>
          <p:cNvSpPr/>
          <p:nvPr userDrawn="1"/>
        </p:nvSpPr>
        <p:spPr>
          <a:xfrm>
            <a:off x="4560000" y="0"/>
            <a:ext cx="763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F8AD53D9-39A1-66E1-2470-C20CCAF16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84" y="1719000"/>
            <a:ext cx="3672000" cy="34200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36ACA02-C7C2-4568-3DAD-E5C5A27F80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0000" y="0"/>
            <a:ext cx="7632000" cy="6858000"/>
          </a:xfrm>
          <a:custGeom>
            <a:avLst/>
            <a:gdLst>
              <a:gd name="connsiteX0" fmla="*/ 0 w 6099474"/>
              <a:gd name="connsiteY0" fmla="*/ 0 h 4529636"/>
              <a:gd name="connsiteX1" fmla="*/ 6099474 w 6099474"/>
              <a:gd name="connsiteY1" fmla="*/ 0 h 4529636"/>
              <a:gd name="connsiteX2" fmla="*/ 6099474 w 6099474"/>
              <a:gd name="connsiteY2" fmla="*/ 4529636 h 4529636"/>
              <a:gd name="connsiteX3" fmla="*/ 0 w 6099474"/>
              <a:gd name="connsiteY3" fmla="*/ 4529636 h 452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74" h="4529636">
                <a:moveTo>
                  <a:pt x="0" y="0"/>
                </a:moveTo>
                <a:lnTo>
                  <a:pt x="6099474" y="0"/>
                </a:lnTo>
                <a:lnTo>
                  <a:pt x="6099474" y="4529636"/>
                </a:lnTo>
                <a:lnTo>
                  <a:pt x="0" y="4529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13351201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/3 afbeelding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48BD593-E98D-C96D-F53C-E442064F1F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84" y="1719000"/>
            <a:ext cx="3672000" cy="3420000"/>
          </a:xfrm>
        </p:spPr>
        <p:txBody>
          <a:bodyPr anchor="ctr" anchorCtr="0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4556FA5-8574-ACF0-281B-A6CC2477CB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0000" y="0"/>
            <a:ext cx="7632000" cy="6858000"/>
          </a:xfrm>
          <a:custGeom>
            <a:avLst/>
            <a:gdLst>
              <a:gd name="connsiteX0" fmla="*/ 0 w 6099474"/>
              <a:gd name="connsiteY0" fmla="*/ 0 h 4529636"/>
              <a:gd name="connsiteX1" fmla="*/ 6099474 w 6099474"/>
              <a:gd name="connsiteY1" fmla="*/ 0 h 4529636"/>
              <a:gd name="connsiteX2" fmla="*/ 6099474 w 6099474"/>
              <a:gd name="connsiteY2" fmla="*/ 4529636 h 4529636"/>
              <a:gd name="connsiteX3" fmla="*/ 0 w 6099474"/>
              <a:gd name="connsiteY3" fmla="*/ 4529636 h 452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74" h="4529636">
                <a:moveTo>
                  <a:pt x="0" y="0"/>
                </a:moveTo>
                <a:lnTo>
                  <a:pt x="6099474" y="0"/>
                </a:lnTo>
                <a:lnTo>
                  <a:pt x="6099474" y="4529636"/>
                </a:lnTo>
                <a:lnTo>
                  <a:pt x="0" y="4529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182108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af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AC29CA8A-9013-B00D-DD5E-496A42F95E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558000"/>
              <a:gd name="connsiteY0" fmla="*/ 0 h 1116011"/>
              <a:gd name="connsiteX1" fmla="*/ 558000 w 558000"/>
              <a:gd name="connsiteY1" fmla="*/ 0 h 1116011"/>
              <a:gd name="connsiteX2" fmla="*/ 558000 w 558000"/>
              <a:gd name="connsiteY2" fmla="*/ 1116012 h 1116011"/>
              <a:gd name="connsiteX3" fmla="*/ 0 w 558000"/>
              <a:gd name="connsiteY3" fmla="*/ 1116012 h 111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000" h="1116011">
                <a:moveTo>
                  <a:pt x="0" y="0"/>
                </a:moveTo>
                <a:lnTo>
                  <a:pt x="558000" y="0"/>
                </a:lnTo>
                <a:lnTo>
                  <a:pt x="558000" y="1116012"/>
                </a:lnTo>
                <a:lnTo>
                  <a:pt x="0" y="1116012"/>
                </a:lnTo>
                <a:close/>
              </a:path>
            </a:pathLst>
          </a:custGeom>
          <a:solidFill>
            <a:srgbClr val="154273"/>
          </a:solidFill>
          <a:ln w="11049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D475E-E933-E775-3D2C-F46FD7F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CCF6E2-6297-3849-7DEC-6F9D07A38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50" b="18770"/>
          <a:stretch/>
        </p:blipFill>
        <p:spPr>
          <a:xfrm>
            <a:off x="547742" y="0"/>
            <a:ext cx="558000" cy="874395"/>
          </a:xfrm>
          <a:prstGeom prst="rect">
            <a:avLst/>
          </a:prstGeo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0EE3EB2-53B4-4858-F91A-A081722D6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47742 w 12192000"/>
              <a:gd name="connsiteY0" fmla="*/ 1 h 6858000"/>
              <a:gd name="connsiteX1" fmla="*/ 547742 w 12192000"/>
              <a:gd name="connsiteY1" fmla="*/ 853441 h 6858000"/>
              <a:gd name="connsiteX2" fmla="*/ 1105742 w 12192000"/>
              <a:gd name="connsiteY2" fmla="*/ 853441 h 6858000"/>
              <a:gd name="connsiteX3" fmla="*/ 1105742 w 12192000"/>
              <a:gd name="connsiteY3" fmla="*/ 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47742" y="1"/>
                </a:moveTo>
                <a:lnTo>
                  <a:pt x="547742" y="853441"/>
                </a:lnTo>
                <a:lnTo>
                  <a:pt x="1105742" y="853441"/>
                </a:lnTo>
                <a:lnTo>
                  <a:pt x="1105742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ctr" anchorCtr="0">
            <a:noAutofit/>
          </a:bodyPr>
          <a:lstStyle>
            <a:lvl1pPr algn="ctr">
              <a:defRPr sz="1200" cap="all" baseline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2600098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853BC3-9534-7DD9-091D-A63A6730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6011-8F25-499F-BD5A-3D3F2E3D39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08195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8918821-97C9-2E35-E6E7-68AA6C78D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6000" y="2664799"/>
            <a:ext cx="7560000" cy="1236300"/>
          </a:xfrm>
        </p:spPr>
        <p:txBody>
          <a:bodyPr vert="horz" anchor="ctr" anchorCtr="0"/>
          <a:lstStyle>
            <a:lvl1pPr algn="ctr">
              <a:lnSpc>
                <a:spcPct val="8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nl-NL"/>
              <a:t>Afsluiting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0F76123A-92DE-E9C0-2778-6A6F868A46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16000" y="4754628"/>
            <a:ext cx="7560000" cy="294119"/>
          </a:xfrm>
        </p:spPr>
        <p:txBody>
          <a:bodyPr anchor="b" anchorCtr="0">
            <a:spAutoFit/>
          </a:bodyPr>
          <a:lstStyle>
            <a:lvl1pPr marL="0" indent="0" algn="ctr">
              <a:buNone/>
              <a:defRPr sz="18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1639053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ge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8918821-97C9-2E35-E6E7-68AA6C78D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50" b="18770"/>
          <a:stretch/>
        </p:blipFill>
        <p:spPr>
          <a:xfrm>
            <a:off x="5816655" y="0"/>
            <a:ext cx="558000" cy="8743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3647AE-8679-85B2-0D7B-E61E2E2E1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6000" y="2875002"/>
            <a:ext cx="7560000" cy="1107996"/>
          </a:xfrm>
        </p:spPr>
        <p:txBody>
          <a:bodyPr vert="horz" anchor="t" anchorCtr="0"/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4870782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38467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70C39E7E-B30A-4BEB-8CB8-A2DF389F666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strike="noStrik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BC202EE1-32A0-4EA9-A629-9F30F6C31AA8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7" name="Afbeelding 6" descr="RO_BZK_Logo_2_RGB_diap_n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rgbClr val="D52A1C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7 september 2023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mei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BA5E0FA-9490-48F2-980B-B1A0CFFB9C0F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rgbClr val="D52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CA06F1-BCC8-460B-97C9-DC7CFF7F4338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D52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rgbClr val="D52A1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45.xml"/><Relationship Id="rId34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slideLayout" Target="../slideLayouts/slideLayout349.xml"/><Relationship Id="rId33" Type="http://schemas.openxmlformats.org/officeDocument/2006/relationships/slideLayout" Target="../slideLayouts/slideLayout35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344.xml"/><Relationship Id="rId29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32" Type="http://schemas.openxmlformats.org/officeDocument/2006/relationships/slideLayout" Target="../slideLayouts/slideLayout356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slideLayout" Target="../slideLayouts/slideLayout352.xml"/><Relationship Id="rId36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31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slideLayout" Target="../slideLayouts/slideLayout351.xml"/><Relationship Id="rId30" Type="http://schemas.openxmlformats.org/officeDocument/2006/relationships/slideLayout" Target="../slideLayouts/slideLayout354.xml"/><Relationship Id="rId35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3.xml"/><Relationship Id="rId18" Type="http://schemas.openxmlformats.org/officeDocument/2006/relationships/slideLayout" Target="../slideLayouts/slideLayout378.xml"/><Relationship Id="rId26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81.xml"/><Relationship Id="rId34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5" Type="http://schemas.openxmlformats.org/officeDocument/2006/relationships/slideLayout" Target="../slideLayouts/slideLayout385.xml"/><Relationship Id="rId33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376.xml"/><Relationship Id="rId20" Type="http://schemas.openxmlformats.org/officeDocument/2006/relationships/slideLayout" Target="../slideLayouts/slideLayout380.xml"/><Relationship Id="rId29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24" Type="http://schemas.openxmlformats.org/officeDocument/2006/relationships/slideLayout" Target="../slideLayouts/slideLayout384.xml"/><Relationship Id="rId32" Type="http://schemas.openxmlformats.org/officeDocument/2006/relationships/slideLayout" Target="../slideLayouts/slideLayout39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365.xml"/><Relationship Id="rId15" Type="http://schemas.openxmlformats.org/officeDocument/2006/relationships/slideLayout" Target="../slideLayouts/slideLayout375.xml"/><Relationship Id="rId23" Type="http://schemas.openxmlformats.org/officeDocument/2006/relationships/slideLayout" Target="../slideLayouts/slideLayout383.xml"/><Relationship Id="rId28" Type="http://schemas.openxmlformats.org/officeDocument/2006/relationships/slideLayout" Target="../slideLayouts/slideLayout388.xml"/><Relationship Id="rId36" Type="http://schemas.openxmlformats.org/officeDocument/2006/relationships/theme" Target="../theme/theme11.xml"/><Relationship Id="rId10" Type="http://schemas.openxmlformats.org/officeDocument/2006/relationships/slideLayout" Target="../slideLayouts/slideLayout370.xml"/><Relationship Id="rId19" Type="http://schemas.openxmlformats.org/officeDocument/2006/relationships/slideLayout" Target="../slideLayouts/slideLayout379.xml"/><Relationship Id="rId31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Relationship Id="rId22" Type="http://schemas.openxmlformats.org/officeDocument/2006/relationships/slideLayout" Target="../slideLayouts/slideLayout382.xml"/><Relationship Id="rId27" Type="http://schemas.openxmlformats.org/officeDocument/2006/relationships/slideLayout" Target="../slideLayouts/slideLayout387.xml"/><Relationship Id="rId30" Type="http://schemas.openxmlformats.org/officeDocument/2006/relationships/slideLayout" Target="../slideLayouts/slideLayout390.xml"/><Relationship Id="rId35" Type="http://schemas.openxmlformats.org/officeDocument/2006/relationships/slideLayout" Target="../slideLayouts/slideLayout395.xml"/><Relationship Id="rId8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63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8.xml"/><Relationship Id="rId18" Type="http://schemas.openxmlformats.org/officeDocument/2006/relationships/slideLayout" Target="../slideLayouts/slideLayout413.xml"/><Relationship Id="rId26" Type="http://schemas.openxmlformats.org/officeDocument/2006/relationships/slideLayout" Target="../slideLayouts/slideLayout421.xml"/><Relationship Id="rId21" Type="http://schemas.openxmlformats.org/officeDocument/2006/relationships/slideLayout" Target="../slideLayouts/slideLayout416.xml"/><Relationship Id="rId34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17" Type="http://schemas.openxmlformats.org/officeDocument/2006/relationships/slideLayout" Target="../slideLayouts/slideLayout412.xml"/><Relationship Id="rId25" Type="http://schemas.openxmlformats.org/officeDocument/2006/relationships/slideLayout" Target="../slideLayouts/slideLayout420.xml"/><Relationship Id="rId33" Type="http://schemas.openxmlformats.org/officeDocument/2006/relationships/slideLayout" Target="../slideLayouts/slideLayout428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97.xml"/><Relationship Id="rId16" Type="http://schemas.openxmlformats.org/officeDocument/2006/relationships/slideLayout" Target="../slideLayouts/slideLayout411.xml"/><Relationship Id="rId20" Type="http://schemas.openxmlformats.org/officeDocument/2006/relationships/slideLayout" Target="../slideLayouts/slideLayout415.xml"/><Relationship Id="rId29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24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27.xml"/><Relationship Id="rId37" Type="http://schemas.openxmlformats.org/officeDocument/2006/relationships/theme" Target="../theme/theme12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23" Type="http://schemas.openxmlformats.org/officeDocument/2006/relationships/slideLayout" Target="../slideLayouts/slideLayout418.xml"/><Relationship Id="rId28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05.xml"/><Relationship Id="rId19" Type="http://schemas.openxmlformats.org/officeDocument/2006/relationships/slideLayout" Target="../slideLayouts/slideLayout414.xml"/><Relationship Id="rId31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Relationship Id="rId22" Type="http://schemas.openxmlformats.org/officeDocument/2006/relationships/slideLayout" Target="../slideLayouts/slideLayout417.xml"/><Relationship Id="rId27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25.xml"/><Relationship Id="rId35" Type="http://schemas.openxmlformats.org/officeDocument/2006/relationships/slideLayout" Target="../slideLayouts/slideLayout430.xml"/><Relationship Id="rId8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398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4.xml"/><Relationship Id="rId18" Type="http://schemas.openxmlformats.org/officeDocument/2006/relationships/slideLayout" Target="../slideLayouts/slideLayout449.xml"/><Relationship Id="rId26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34.xml"/><Relationship Id="rId21" Type="http://schemas.openxmlformats.org/officeDocument/2006/relationships/slideLayout" Target="../slideLayouts/slideLayout452.xml"/><Relationship Id="rId34" Type="http://schemas.openxmlformats.org/officeDocument/2006/relationships/theme" Target="../theme/theme13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17" Type="http://schemas.openxmlformats.org/officeDocument/2006/relationships/slideLayout" Target="../slideLayouts/slideLayout448.xml"/><Relationship Id="rId25" Type="http://schemas.openxmlformats.org/officeDocument/2006/relationships/slideLayout" Target="../slideLayouts/slideLayout456.xml"/><Relationship Id="rId33" Type="http://schemas.openxmlformats.org/officeDocument/2006/relationships/slideLayout" Target="../slideLayouts/slideLayout464.xml"/><Relationship Id="rId2" Type="http://schemas.openxmlformats.org/officeDocument/2006/relationships/slideLayout" Target="../slideLayouts/slideLayout433.xml"/><Relationship Id="rId16" Type="http://schemas.openxmlformats.org/officeDocument/2006/relationships/slideLayout" Target="../slideLayouts/slideLayout447.xml"/><Relationship Id="rId20" Type="http://schemas.openxmlformats.org/officeDocument/2006/relationships/slideLayout" Target="../slideLayouts/slideLayout451.xml"/><Relationship Id="rId29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24" Type="http://schemas.openxmlformats.org/officeDocument/2006/relationships/slideLayout" Target="../slideLayouts/slideLayout455.xml"/><Relationship Id="rId32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36.xml"/><Relationship Id="rId15" Type="http://schemas.openxmlformats.org/officeDocument/2006/relationships/slideLayout" Target="../slideLayouts/slideLayout446.xml"/><Relationship Id="rId23" Type="http://schemas.openxmlformats.org/officeDocument/2006/relationships/slideLayout" Target="../slideLayouts/slideLayout454.xml"/><Relationship Id="rId28" Type="http://schemas.openxmlformats.org/officeDocument/2006/relationships/slideLayout" Target="../slideLayouts/slideLayout459.xml"/><Relationship Id="rId36" Type="http://schemas.openxmlformats.org/officeDocument/2006/relationships/image" Target="../media/image15.svg"/><Relationship Id="rId10" Type="http://schemas.openxmlformats.org/officeDocument/2006/relationships/slideLayout" Target="../slideLayouts/slideLayout441.xml"/><Relationship Id="rId19" Type="http://schemas.openxmlformats.org/officeDocument/2006/relationships/slideLayout" Target="../slideLayouts/slideLayout450.xml"/><Relationship Id="rId31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Relationship Id="rId14" Type="http://schemas.openxmlformats.org/officeDocument/2006/relationships/slideLayout" Target="../slideLayouts/slideLayout445.xml"/><Relationship Id="rId22" Type="http://schemas.openxmlformats.org/officeDocument/2006/relationships/slideLayout" Target="../slideLayouts/slideLayout453.xml"/><Relationship Id="rId27" Type="http://schemas.openxmlformats.org/officeDocument/2006/relationships/slideLayout" Target="../slideLayouts/slideLayout458.xml"/><Relationship Id="rId30" Type="http://schemas.openxmlformats.org/officeDocument/2006/relationships/slideLayout" Target="../slideLayouts/slideLayout461.xml"/><Relationship Id="rId35" Type="http://schemas.openxmlformats.org/officeDocument/2006/relationships/image" Target="../media/image14.png"/><Relationship Id="rId8" Type="http://schemas.openxmlformats.org/officeDocument/2006/relationships/slideLayout" Target="../slideLayouts/slideLayout4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65.xml"/><Relationship Id="rId34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slideLayout" Target="../slideLayouts/slideLayout17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76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36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35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01.xml"/><Relationship Id="rId34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37.xml"/><Relationship Id="rId34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41.xml"/><Relationship Id="rId33" Type="http://schemas.openxmlformats.org/officeDocument/2006/relationships/slideLayout" Target="../slideLayouts/slideLayout24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248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slideLayout" Target="../slideLayouts/slideLayout244.xml"/><Relationship Id="rId36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31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Relationship Id="rId30" Type="http://schemas.openxmlformats.org/officeDocument/2006/relationships/slideLayout" Target="../slideLayouts/slideLayout246.xml"/><Relationship Id="rId35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73.xml"/><Relationship Id="rId34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slideLayout" Target="../slideLayouts/slideLayout277.xml"/><Relationship Id="rId33" Type="http://schemas.openxmlformats.org/officeDocument/2006/relationships/slideLayout" Target="../slideLayouts/slideLayout28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29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slideLayout" Target="../slideLayouts/slideLayout276.xml"/><Relationship Id="rId32" Type="http://schemas.openxmlformats.org/officeDocument/2006/relationships/slideLayout" Target="../slideLayouts/slideLayout284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9.xml"/><Relationship Id="rId30" Type="http://schemas.openxmlformats.org/officeDocument/2006/relationships/slideLayout" Target="../slideLayouts/slideLayout282.xml"/><Relationship Id="rId35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26" Type="http://schemas.openxmlformats.org/officeDocument/2006/relationships/slideLayout" Target="../slideLayouts/slideLayout314.xml"/><Relationship Id="rId21" Type="http://schemas.openxmlformats.org/officeDocument/2006/relationships/slideLayout" Target="../slideLayouts/slideLayout309.xml"/><Relationship Id="rId34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5" Type="http://schemas.openxmlformats.org/officeDocument/2006/relationships/slideLayout" Target="../slideLayouts/slideLayout313.xml"/><Relationship Id="rId33" Type="http://schemas.openxmlformats.org/officeDocument/2006/relationships/slideLayout" Target="../slideLayouts/slideLayout32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slideLayout" Target="../slideLayouts/slideLayout308.xml"/><Relationship Id="rId29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24" Type="http://schemas.openxmlformats.org/officeDocument/2006/relationships/slideLayout" Target="../slideLayouts/slideLayout312.xml"/><Relationship Id="rId32" Type="http://schemas.openxmlformats.org/officeDocument/2006/relationships/slideLayout" Target="../slideLayouts/slideLayout320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23" Type="http://schemas.openxmlformats.org/officeDocument/2006/relationships/slideLayout" Target="../slideLayouts/slideLayout311.xml"/><Relationship Id="rId28" Type="http://schemas.openxmlformats.org/officeDocument/2006/relationships/slideLayout" Target="../slideLayouts/slideLayout316.xml"/><Relationship Id="rId36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31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310.xml"/><Relationship Id="rId27" Type="http://schemas.openxmlformats.org/officeDocument/2006/relationships/slideLayout" Target="../slideLayouts/slideLayout315.xml"/><Relationship Id="rId30" Type="http://schemas.openxmlformats.org/officeDocument/2006/relationships/slideLayout" Target="../slideLayouts/slideLayout318.xml"/><Relationship Id="rId35" Type="http://schemas.openxmlformats.org/officeDocument/2006/relationships/slideLayout" Target="../slideLayouts/slideLayout323.xml"/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8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4448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  <p:sldLayoutId id="2147483890" r:id="rId34"/>
    <p:sldLayoutId id="2147483891" r:id="rId35"/>
    <p:sldLayoutId id="2147483892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017BC6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457" r:id="rId10"/>
    <p:sldLayoutId id="2147484311" r:id="rId11"/>
    <p:sldLayoutId id="2147484312" r:id="rId12"/>
    <p:sldLayoutId id="2147484313" r:id="rId13"/>
    <p:sldLayoutId id="2147484314" r:id="rId14"/>
    <p:sldLayoutId id="2147484315" r:id="rId15"/>
    <p:sldLayoutId id="2147484316" r:id="rId16"/>
    <p:sldLayoutId id="2147484317" r:id="rId17"/>
    <p:sldLayoutId id="2147484318" r:id="rId18"/>
    <p:sldLayoutId id="2147484319" r:id="rId19"/>
    <p:sldLayoutId id="2147484320" r:id="rId20"/>
    <p:sldLayoutId id="2147484321" r:id="rId21"/>
    <p:sldLayoutId id="2147484322" r:id="rId22"/>
    <p:sldLayoutId id="2147484323" r:id="rId23"/>
    <p:sldLayoutId id="2147484324" r:id="rId24"/>
    <p:sldLayoutId id="2147484325" r:id="rId25"/>
    <p:sldLayoutId id="2147484326" r:id="rId26"/>
    <p:sldLayoutId id="2147484327" r:id="rId27"/>
    <p:sldLayoutId id="2147484328" r:id="rId28"/>
    <p:sldLayoutId id="2147484329" r:id="rId29"/>
    <p:sldLayoutId id="2147484330" r:id="rId30"/>
    <p:sldLayoutId id="2147484331" r:id="rId31"/>
    <p:sldLayoutId id="2147484332" r:id="rId32"/>
    <p:sldLayoutId id="2147484333" r:id="rId33"/>
    <p:sldLayoutId id="2147484334" r:id="rId34"/>
    <p:sldLayoutId id="2147484335" r:id="rId35"/>
    <p:sldLayoutId id="2147484336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017BC6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40" r:id="rId2"/>
    <p:sldLayoutId id="2147484341" r:id="rId3"/>
    <p:sldLayoutId id="2147484342" r:id="rId4"/>
    <p:sldLayoutId id="2147484344" r:id="rId5"/>
    <p:sldLayoutId id="2147484345" r:id="rId6"/>
    <p:sldLayoutId id="2147484346" r:id="rId7"/>
    <p:sldLayoutId id="2147484347" r:id="rId8"/>
    <p:sldLayoutId id="2147484458" r:id="rId9"/>
    <p:sldLayoutId id="2147484348" r:id="rId10"/>
    <p:sldLayoutId id="2147484349" r:id="rId11"/>
    <p:sldLayoutId id="2147484350" r:id="rId12"/>
    <p:sldLayoutId id="2147484351" r:id="rId13"/>
    <p:sldLayoutId id="2147484352" r:id="rId14"/>
    <p:sldLayoutId id="2147484353" r:id="rId15"/>
    <p:sldLayoutId id="2147484354" r:id="rId16"/>
    <p:sldLayoutId id="2147484355" r:id="rId17"/>
    <p:sldLayoutId id="2147484356" r:id="rId18"/>
    <p:sldLayoutId id="2147484357" r:id="rId19"/>
    <p:sldLayoutId id="2147484358" r:id="rId20"/>
    <p:sldLayoutId id="2147484359" r:id="rId21"/>
    <p:sldLayoutId id="2147484360" r:id="rId22"/>
    <p:sldLayoutId id="2147484361" r:id="rId23"/>
    <p:sldLayoutId id="2147484362" r:id="rId24"/>
    <p:sldLayoutId id="2147484363" r:id="rId25"/>
    <p:sldLayoutId id="2147484364" r:id="rId26"/>
    <p:sldLayoutId id="2147484365" r:id="rId27"/>
    <p:sldLayoutId id="2147484366" r:id="rId28"/>
    <p:sldLayoutId id="2147484367" r:id="rId29"/>
    <p:sldLayoutId id="2147484368" r:id="rId30"/>
    <p:sldLayoutId id="2147484369" r:id="rId31"/>
    <p:sldLayoutId id="2147484370" r:id="rId32"/>
    <p:sldLayoutId id="2147484371" r:id="rId33"/>
    <p:sldLayoutId id="2147484372" r:id="rId34"/>
    <p:sldLayoutId id="2147484373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459" r:id="rId10"/>
    <p:sldLayoutId id="2147484385" r:id="rId11"/>
    <p:sldLayoutId id="2147484386" r:id="rId12"/>
    <p:sldLayoutId id="2147484387" r:id="rId13"/>
    <p:sldLayoutId id="2147484388" r:id="rId14"/>
    <p:sldLayoutId id="2147484389" r:id="rId15"/>
    <p:sldLayoutId id="2147484390" r:id="rId16"/>
    <p:sldLayoutId id="2147484391" r:id="rId17"/>
    <p:sldLayoutId id="2147484392" r:id="rId18"/>
    <p:sldLayoutId id="2147484393" r:id="rId19"/>
    <p:sldLayoutId id="2147484394" r:id="rId20"/>
    <p:sldLayoutId id="2147484395" r:id="rId21"/>
    <p:sldLayoutId id="2147484396" r:id="rId22"/>
    <p:sldLayoutId id="2147484397" r:id="rId23"/>
    <p:sldLayoutId id="2147484398" r:id="rId24"/>
    <p:sldLayoutId id="2147484399" r:id="rId25"/>
    <p:sldLayoutId id="2147484400" r:id="rId26"/>
    <p:sldLayoutId id="2147484401" r:id="rId27"/>
    <p:sldLayoutId id="2147484402" r:id="rId28"/>
    <p:sldLayoutId id="2147484403" r:id="rId29"/>
    <p:sldLayoutId id="2147484404" r:id="rId30"/>
    <p:sldLayoutId id="2147484405" r:id="rId31"/>
    <p:sldLayoutId id="2147484406" r:id="rId32"/>
    <p:sldLayoutId id="2147484407" r:id="rId33"/>
    <p:sldLayoutId id="2147484408" r:id="rId34"/>
    <p:sldLayoutId id="2147484409" r:id="rId35"/>
    <p:sldLayoutId id="2147484410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rgbClr val="D52A1C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rgbClr val="D52A1C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rgbClr val="D52A1C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rgbClr val="D52A1C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Verdana" panose="020B0604030504040204" pitchFamily="34" charset="0"/>
        <a:buChar char="–"/>
        <a:defRPr sz="1600" kern="1200" baseline="0">
          <a:solidFill>
            <a:srgbClr val="D52A1C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rgbClr val="D52A1C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EFC931C-93F2-5D28-8212-7C2C6326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84" y="1123344"/>
            <a:ext cx="10515600" cy="5051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04483C-A14B-6DC8-74B6-AAABA4F1B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84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C86886-C3FA-D089-8C10-23E3F9870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684" y="6476999"/>
            <a:ext cx="218008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BD006011-8F25-499F-BD5A-3D3F2E3D3976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B727F8B-97AA-D689-0A23-934DD0A58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8550" b="18770"/>
          <a:stretch/>
        </p:blipFill>
        <p:spPr>
          <a:xfrm>
            <a:off x="547742" y="0"/>
            <a:ext cx="558000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  <p:sldLayoutId id="2147484535" r:id="rId12"/>
    <p:sldLayoutId id="2147484536" r:id="rId13"/>
    <p:sldLayoutId id="2147484537" r:id="rId14"/>
    <p:sldLayoutId id="2147484538" r:id="rId15"/>
    <p:sldLayoutId id="2147484539" r:id="rId16"/>
    <p:sldLayoutId id="2147484540" r:id="rId17"/>
    <p:sldLayoutId id="2147484541" r:id="rId18"/>
    <p:sldLayoutId id="2147484542" r:id="rId19"/>
    <p:sldLayoutId id="2147484543" r:id="rId20"/>
    <p:sldLayoutId id="2147484544" r:id="rId21"/>
    <p:sldLayoutId id="2147484545" r:id="rId22"/>
    <p:sldLayoutId id="2147484546" r:id="rId23"/>
    <p:sldLayoutId id="2147484547" r:id="rId24"/>
    <p:sldLayoutId id="2147484548" r:id="rId25"/>
    <p:sldLayoutId id="2147484549" r:id="rId26"/>
    <p:sldLayoutId id="2147484550" r:id="rId27"/>
    <p:sldLayoutId id="2147484551" r:id="rId28"/>
    <p:sldLayoutId id="2147484552" r:id="rId29"/>
    <p:sldLayoutId id="2147484553" r:id="rId30"/>
    <p:sldLayoutId id="2147484554" r:id="rId31"/>
    <p:sldLayoutId id="2147484555" r:id="rId32"/>
    <p:sldLayoutId id="2147484556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4449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445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  <p:sldLayoutId id="2147483958" r:id="rId28"/>
    <p:sldLayoutId id="2147483959" r:id="rId29"/>
    <p:sldLayoutId id="2147483960" r:id="rId30"/>
    <p:sldLayoutId id="2147483961" r:id="rId31"/>
    <p:sldLayoutId id="2147483962" r:id="rId32"/>
    <p:sldLayoutId id="2147483963" r:id="rId33"/>
    <p:sldLayoutId id="2147483964" r:id="rId34"/>
    <p:sldLayoutId id="2147483965" r:id="rId35"/>
    <p:sldLayoutId id="2147483966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rgbClr val="D52A1C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rgbClr val="D52A1C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rgbClr val="D52A1C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rgbClr val="D52A1C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Verdana" panose="020B0604030504040204" pitchFamily="34" charset="0"/>
        <a:buChar char="–"/>
        <a:defRPr sz="1600" kern="1200" baseline="0">
          <a:solidFill>
            <a:srgbClr val="D52A1C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rgbClr val="D52A1C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451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  <p:sldLayoutId id="2147484027" r:id="rId23"/>
    <p:sldLayoutId id="2147484028" r:id="rId24"/>
    <p:sldLayoutId id="2147484029" r:id="rId25"/>
    <p:sldLayoutId id="2147484030" r:id="rId26"/>
    <p:sldLayoutId id="2147484031" r:id="rId27"/>
    <p:sldLayoutId id="2147484032" r:id="rId28"/>
    <p:sldLayoutId id="2147484033" r:id="rId29"/>
    <p:sldLayoutId id="2147484034" r:id="rId30"/>
    <p:sldLayoutId id="2147484035" r:id="rId31"/>
    <p:sldLayoutId id="2147484036" r:id="rId32"/>
    <p:sldLayoutId id="2147484037" r:id="rId33"/>
    <p:sldLayoutId id="2147484038" r:id="rId34"/>
    <p:sldLayoutId id="2147484039" r:id="rId35"/>
    <p:sldLayoutId id="2147484040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017BC6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452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453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  <p:sldLayoutId id="2147484098" r:id="rId20"/>
    <p:sldLayoutId id="2147484099" r:id="rId21"/>
    <p:sldLayoutId id="2147484100" r:id="rId22"/>
    <p:sldLayoutId id="2147484101" r:id="rId23"/>
    <p:sldLayoutId id="2147484102" r:id="rId24"/>
    <p:sldLayoutId id="2147484103" r:id="rId25"/>
    <p:sldLayoutId id="2147484104" r:id="rId26"/>
    <p:sldLayoutId id="2147484105" r:id="rId27"/>
    <p:sldLayoutId id="2147484106" r:id="rId28"/>
    <p:sldLayoutId id="2147484107" r:id="rId29"/>
    <p:sldLayoutId id="2147484108" r:id="rId30"/>
    <p:sldLayoutId id="2147484109" r:id="rId31"/>
    <p:sldLayoutId id="2147484110" r:id="rId32"/>
    <p:sldLayoutId id="2147484111" r:id="rId33"/>
    <p:sldLayoutId id="2147484112" r:id="rId34"/>
    <p:sldLayoutId id="2147484113" r:id="rId35"/>
    <p:sldLayoutId id="2147484114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rgbClr val="D52A1C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rgbClr val="D52A1C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rgbClr val="D52A1C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rgbClr val="D52A1C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Verdana" panose="020B0604030504040204" pitchFamily="34" charset="0"/>
        <a:buChar char="–"/>
        <a:defRPr sz="1600" kern="1200" baseline="0">
          <a:solidFill>
            <a:srgbClr val="D52A1C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rgbClr val="D52A1C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454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  <p:sldLayoutId id="2147484173" r:id="rId21"/>
    <p:sldLayoutId id="2147484174" r:id="rId22"/>
    <p:sldLayoutId id="2147484175" r:id="rId23"/>
    <p:sldLayoutId id="2147484176" r:id="rId24"/>
    <p:sldLayoutId id="2147484177" r:id="rId25"/>
    <p:sldLayoutId id="2147484178" r:id="rId26"/>
    <p:sldLayoutId id="2147484179" r:id="rId27"/>
    <p:sldLayoutId id="2147484180" r:id="rId28"/>
    <p:sldLayoutId id="2147484181" r:id="rId29"/>
    <p:sldLayoutId id="2147484182" r:id="rId30"/>
    <p:sldLayoutId id="2147484183" r:id="rId31"/>
    <p:sldLayoutId id="2147484184" r:id="rId32"/>
    <p:sldLayoutId id="2147484185" r:id="rId33"/>
    <p:sldLayoutId id="2147484186" r:id="rId34"/>
    <p:sldLayoutId id="2147484187" r:id="rId35"/>
    <p:sldLayoutId id="2147484188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017BC6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455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  <p:sldLayoutId id="2147484206" r:id="rId17"/>
    <p:sldLayoutId id="2147484207" r:id="rId18"/>
    <p:sldLayoutId id="2147484208" r:id="rId19"/>
    <p:sldLayoutId id="2147484209" r:id="rId20"/>
    <p:sldLayoutId id="2147484210" r:id="rId21"/>
    <p:sldLayoutId id="2147484211" r:id="rId22"/>
    <p:sldLayoutId id="2147484212" r:id="rId23"/>
    <p:sldLayoutId id="2147484213" r:id="rId24"/>
    <p:sldLayoutId id="2147484214" r:id="rId25"/>
    <p:sldLayoutId id="2147484215" r:id="rId26"/>
    <p:sldLayoutId id="2147484216" r:id="rId27"/>
    <p:sldLayoutId id="2147484217" r:id="rId28"/>
    <p:sldLayoutId id="2147484218" r:id="rId29"/>
    <p:sldLayoutId id="2147484219" r:id="rId30"/>
    <p:sldLayoutId id="2147484220" r:id="rId31"/>
    <p:sldLayoutId id="2147484221" r:id="rId32"/>
    <p:sldLayoutId id="2147484222" r:id="rId33"/>
    <p:sldLayoutId id="2147484223" r:id="rId34"/>
    <p:sldLayoutId id="2147484224" r:id="rId35"/>
    <p:sldLayoutId id="2147484225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30 mei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45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  <p:sldLayoutId id="2147484244" r:id="rId18"/>
    <p:sldLayoutId id="2147484245" r:id="rId19"/>
    <p:sldLayoutId id="2147484246" r:id="rId20"/>
    <p:sldLayoutId id="2147484247" r:id="rId21"/>
    <p:sldLayoutId id="2147484248" r:id="rId22"/>
    <p:sldLayoutId id="2147484249" r:id="rId23"/>
    <p:sldLayoutId id="2147484250" r:id="rId24"/>
    <p:sldLayoutId id="2147484251" r:id="rId25"/>
    <p:sldLayoutId id="2147484252" r:id="rId26"/>
    <p:sldLayoutId id="2147484253" r:id="rId27"/>
    <p:sldLayoutId id="2147484254" r:id="rId28"/>
    <p:sldLayoutId id="2147484255" r:id="rId29"/>
    <p:sldLayoutId id="2147484256" r:id="rId30"/>
    <p:sldLayoutId id="2147484257" r:id="rId31"/>
    <p:sldLayoutId id="2147484258" r:id="rId32"/>
    <p:sldLayoutId id="2147484259" r:id="rId33"/>
    <p:sldLayoutId id="2147484260" r:id="rId34"/>
    <p:sldLayoutId id="2147484261" r:id="rId35"/>
    <p:sldLayoutId id="2147484262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rgbClr val="D52A1C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rgbClr val="D52A1C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rgbClr val="D52A1C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rgbClr val="D52A1C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D52A1C"/>
        </a:buClr>
        <a:buFont typeface="Verdana" panose="020B0604030504040204" pitchFamily="34" charset="0"/>
        <a:buChar char="–"/>
        <a:defRPr sz="1600" kern="1200" baseline="0">
          <a:solidFill>
            <a:srgbClr val="D52A1C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rgbClr val="D52A1C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50BBEF0F-AED2-6C2E-C37D-7D1A270A4F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08787" y="2904"/>
            <a:ext cx="10864358" cy="3842656"/>
          </a:xfrm>
          <a:prstGeom prst="rect">
            <a:avLst/>
          </a:prstGeom>
        </p:spPr>
      </p:pic>
      <p:pic>
        <p:nvPicPr>
          <p:cNvPr id="17" name="Afbeelding 1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964CD95A-9B48-271F-48A7-F27EA3384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57926" r="8814" b="30000"/>
          <a:stretch/>
        </p:blipFill>
        <p:spPr>
          <a:xfrm>
            <a:off x="2334446" y="3639820"/>
            <a:ext cx="7813040" cy="828040"/>
          </a:xfrm>
          <a:prstGeom prst="rect">
            <a:avLst/>
          </a:prstGeom>
        </p:spPr>
      </p:pic>
      <p:pic>
        <p:nvPicPr>
          <p:cNvPr id="19" name="Afbeelding 18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407A671F-478C-6210-576A-5D887239E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2" t="74222" r="2736"/>
          <a:stretch/>
        </p:blipFill>
        <p:spPr>
          <a:xfrm>
            <a:off x="8707120" y="5090160"/>
            <a:ext cx="3393440" cy="176784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63A9D149-D4D8-A56C-75B7-27A2D6039D8A}"/>
              </a:ext>
            </a:extLst>
          </p:cNvPr>
          <p:cNvSpPr txBox="1"/>
          <p:nvPr/>
        </p:nvSpPr>
        <p:spPr>
          <a:xfrm>
            <a:off x="533400" y="5866004"/>
            <a:ext cx="694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Dag van de Ruimtelijke Ordening, 30 mei 2024</a:t>
            </a:r>
          </a:p>
        </p:txBody>
      </p:sp>
    </p:spTree>
    <p:extLst>
      <p:ext uri="{BB962C8B-B14F-4D97-AF65-F5344CB8AC3E}">
        <p14:creationId xmlns:p14="http://schemas.microsoft.com/office/powerpoint/2010/main" val="184636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C168A5-BBAA-77F9-DBA3-AA78B69B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6" name="Afbeelding 5" descr="Afbeelding met tekst, schermopname, diagram&#10;&#10;Automatisch gegenereerde beschrijving">
            <a:extLst>
              <a:ext uri="{FF2B5EF4-FFF2-40B4-BE49-F238E27FC236}">
                <a16:creationId xmlns:a16="http://schemas.microsoft.com/office/drawing/2014/main" id="{9382D303-2D8D-5ACB-EC91-631CEB89F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" y="-556118"/>
            <a:ext cx="10924155" cy="7602962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79B5B1E-4B0F-0AD1-3111-EAF842092EE8}"/>
              </a:ext>
            </a:extLst>
          </p:cNvPr>
          <p:cNvCxnSpPr>
            <a:cxnSpLocks/>
          </p:cNvCxnSpPr>
          <p:nvPr/>
        </p:nvCxnSpPr>
        <p:spPr>
          <a:xfrm>
            <a:off x="0" y="3724230"/>
            <a:ext cx="70567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57FCB2A-54D7-1CFB-28AE-5DDF9DBA5410}"/>
              </a:ext>
            </a:extLst>
          </p:cNvPr>
          <p:cNvCxnSpPr>
            <a:cxnSpLocks/>
          </p:cNvCxnSpPr>
          <p:nvPr/>
        </p:nvCxnSpPr>
        <p:spPr>
          <a:xfrm>
            <a:off x="11629833" y="3724230"/>
            <a:ext cx="56216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978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AFE4B6D-B253-4F45-9DCB-4E9DBE35A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323" y="1795041"/>
            <a:ext cx="6517094" cy="4220853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1800" dirty="0"/>
              <a:t>Ieder eigen </a:t>
            </a:r>
            <a:r>
              <a:rPr lang="nl-NL" sz="1800" dirty="0" err="1"/>
              <a:t>governance</a:t>
            </a:r>
            <a:r>
              <a:rPr lang="nl-NL" sz="1800" dirty="0"/>
              <a:t> Rijk – Regio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Ieder eigen tempo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Ieder eigen opgave, focus op een aantal opgaven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Leveren 16 ontwikkelperspectieven op en daarna 16 uitvoeringsagenda’s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Ontwikkelperspectieven zijn onderdeel van het ruimtelijk voorstel</a:t>
            </a:r>
          </a:p>
          <a:p>
            <a:endParaRPr lang="nl-NL" sz="1500" dirty="0"/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B6E40B-BED7-477C-8BA8-BB9DE167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46" y="1115498"/>
            <a:ext cx="7156061" cy="948047"/>
          </a:xfrm>
        </p:spPr>
        <p:txBody>
          <a:bodyPr>
            <a:normAutofit/>
          </a:bodyPr>
          <a:lstStyle/>
          <a:p>
            <a:r>
              <a:rPr lang="nl-NL" sz="3000" dirty="0"/>
              <a:t> 16 NOVEX-gebieden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0139BB-0D08-44EB-98C7-A8C0B65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692D92-6855-48FD-975B-E76992B9A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" t="1388" r="1595"/>
          <a:stretch/>
        </p:blipFill>
        <p:spPr>
          <a:xfrm>
            <a:off x="7454349" y="385735"/>
            <a:ext cx="4507513" cy="60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C168A5-BBAA-77F9-DBA3-AA78B69B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6" name="Afbeelding 5" descr="Afbeelding met tekst, schermopname, diagram&#10;&#10;Automatisch gegenereerde beschrijving">
            <a:extLst>
              <a:ext uri="{FF2B5EF4-FFF2-40B4-BE49-F238E27FC236}">
                <a16:creationId xmlns:a16="http://schemas.microsoft.com/office/drawing/2014/main" id="{9382D303-2D8D-5ACB-EC91-631CEB89F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" y="-556118"/>
            <a:ext cx="10924155" cy="7602962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79B5B1E-4B0F-0AD1-3111-EAF842092EE8}"/>
              </a:ext>
            </a:extLst>
          </p:cNvPr>
          <p:cNvCxnSpPr>
            <a:cxnSpLocks/>
          </p:cNvCxnSpPr>
          <p:nvPr/>
        </p:nvCxnSpPr>
        <p:spPr>
          <a:xfrm>
            <a:off x="0" y="3724230"/>
            <a:ext cx="70567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57FCB2A-54D7-1CFB-28AE-5DDF9DBA5410}"/>
              </a:ext>
            </a:extLst>
          </p:cNvPr>
          <p:cNvCxnSpPr>
            <a:cxnSpLocks/>
          </p:cNvCxnSpPr>
          <p:nvPr/>
        </p:nvCxnSpPr>
        <p:spPr>
          <a:xfrm>
            <a:off x="11629833" y="3724230"/>
            <a:ext cx="56216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14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75DE0E1-3F0A-D5E9-67BE-B5FA8319F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952092"/>
            <a:ext cx="11152809" cy="3415038"/>
          </a:xfrm>
        </p:spPr>
        <p:txBody>
          <a:bodyPr numCol="1">
            <a:normAutofit/>
          </a:bodyPr>
          <a:lstStyle/>
          <a:p>
            <a:pPr lvl="1"/>
            <a:r>
              <a:rPr lang="nl-NL" sz="1800" dirty="0"/>
              <a:t>Waterveiligheid</a:t>
            </a:r>
          </a:p>
          <a:p>
            <a:pPr lvl="1"/>
            <a:r>
              <a:rPr lang="nl-NL" sz="1800" dirty="0"/>
              <a:t>Zoetwaterbeschikbaarheid</a:t>
            </a:r>
          </a:p>
          <a:p>
            <a:pPr lvl="1"/>
            <a:r>
              <a:rPr lang="nl-NL" sz="1800" dirty="0"/>
              <a:t>Herstel natuurlijke systemen</a:t>
            </a:r>
          </a:p>
          <a:p>
            <a:pPr lvl="1"/>
            <a:r>
              <a:rPr lang="nl-NL" sz="1800" dirty="0"/>
              <a:t>Circulaire en </a:t>
            </a:r>
            <a:r>
              <a:rPr lang="nl-NL" sz="1800" dirty="0" err="1"/>
              <a:t>klimaatneutrale</a:t>
            </a:r>
            <a:r>
              <a:rPr lang="nl-NL" sz="1800" dirty="0"/>
              <a:t> economie</a:t>
            </a:r>
          </a:p>
          <a:p>
            <a:pPr lvl="1"/>
            <a:r>
              <a:rPr lang="nl-NL" sz="1800" dirty="0"/>
              <a:t>Leefbaarheid en gezondheid</a:t>
            </a:r>
          </a:p>
          <a:p>
            <a:pPr lvl="1"/>
            <a:r>
              <a:rPr lang="nl-NL" sz="1800" dirty="0"/>
              <a:t>Transnationale verbanden en ruimtelijke structuren</a:t>
            </a:r>
          </a:p>
          <a:p>
            <a:pPr lvl="1"/>
            <a:r>
              <a:rPr lang="nl-NL" sz="1800" dirty="0"/>
              <a:t>Nederland op de tekentafel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7BB3F1A-9AA2-56BC-02D2-F4368500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155992"/>
            <a:ext cx="10923588" cy="948047"/>
          </a:xfrm>
        </p:spPr>
        <p:txBody>
          <a:bodyPr>
            <a:normAutofit fontScale="90000"/>
          </a:bodyPr>
          <a:lstStyle/>
          <a:p>
            <a:r>
              <a:rPr lang="nl-NL" sz="3300" dirty="0"/>
              <a:t>Thema’s ruimtelijke voorstellen 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689AE7-723D-DC6E-9053-745C193A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895DF70-7415-7C8C-5991-1E36954630E4}"/>
              </a:ext>
            </a:extLst>
          </p:cNvPr>
          <p:cNvSpPr txBox="1"/>
          <p:nvPr/>
        </p:nvSpPr>
        <p:spPr>
          <a:xfrm>
            <a:off x="7066722" y="5929025"/>
            <a:ext cx="485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/>
              <a:t>Uit: Reflectie op de Provinciale Voorstellen NOVEX – College van Rijksadviseurs</a:t>
            </a:r>
          </a:p>
        </p:txBody>
      </p:sp>
    </p:spTree>
    <p:extLst>
      <p:ext uri="{BB962C8B-B14F-4D97-AF65-F5344CB8AC3E}">
        <p14:creationId xmlns:p14="http://schemas.microsoft.com/office/powerpoint/2010/main" val="269653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8F207D6-AB81-57AD-737E-5E45283D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6" y="1625706"/>
            <a:ext cx="10923588" cy="4975940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400" b="1" dirty="0"/>
              <a:t>Integraal Rijksverhaal en/of RHS in Nota Ruimte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Verankering goede omgevingskwaliteit en versterking landschappelijke waarden in P’s en projecten op alle niveaus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Omgevingskwaliteit (piekbelasting, cumulatie), landschap/erfgoed wat nationaal echt behouden moet blijven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Voldoende menskracht voor de uitvoering dan wel prioritering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400" b="1" dirty="0"/>
              <a:t>Water en bodem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Zoetwaterverdeling, méér zoet water, peilopzet IJsselmeer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Visie Rivierengebied voorbij 2050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400" b="1" dirty="0"/>
              <a:t>Landbouw en natuur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Nationaal perspectief op landbouw en voedsel, ketenafspraken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Aanscherping generiek beleid voor stikstof en voor bestrijdingsmiddelen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400" b="1" dirty="0"/>
              <a:t>Ordenende netwerken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Ruimtelijk-economische visie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Waar wel/geen duurzame opwekking (na 2030)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/>
              <a:t>Duidelijkheid over gevolgen beleid circulaire economie voor winning primaire grondstoffen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400" b="1" dirty="0"/>
              <a:t>Leefbare steden en regio’s</a:t>
            </a:r>
          </a:p>
          <a:p>
            <a:pPr marL="316800" lvl="1">
              <a:lnSpc>
                <a:spcPct val="10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1400" dirty="0"/>
              <a:t>Welke regio’s internationaal aansluiten?</a:t>
            </a:r>
          </a:p>
          <a:p>
            <a:pPr marL="316800" lvl="1">
              <a:lnSpc>
                <a:spcPct val="10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1400" dirty="0"/>
              <a:t>Met verstedelijking mee-investeren in infrastructuur/OV </a:t>
            </a:r>
          </a:p>
          <a:p>
            <a:pPr marL="316800" lvl="1">
              <a:lnSpc>
                <a:spcPct val="10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1400" dirty="0"/>
              <a:t>Uitwerking EU Bodemstrategie</a:t>
            </a:r>
            <a:endParaRPr lang="nl-NL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1400" b="1" dirty="0"/>
              <a:t>Concrete maatregelen</a:t>
            </a:r>
          </a:p>
          <a:p>
            <a:pPr marL="316800" lvl="1">
              <a:lnSpc>
                <a:spcPct val="10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1400" dirty="0"/>
              <a:t>Oplossen netcongestie (in brede ruimtelijke context)</a:t>
            </a:r>
          </a:p>
          <a:p>
            <a:pPr marL="316800" lvl="1">
              <a:lnSpc>
                <a:spcPct val="10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1400" dirty="0"/>
              <a:t>Waterstof backbone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/>
              <a:t>Gezamenlijk onderzoek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/>
              <a:t>Actieve participatie van Rijk in regionale projecten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1400" b="1" dirty="0"/>
              <a:t>Inzet Rijk in grensoverschrijdend overleg</a:t>
            </a:r>
            <a:endParaRPr lang="nl-NL" sz="1400" dirty="0"/>
          </a:p>
          <a:p>
            <a:pPr>
              <a:lnSpc>
                <a:spcPct val="120000"/>
              </a:lnSpc>
            </a:pPr>
            <a:endParaRPr lang="nl-NL" sz="1400" dirty="0"/>
          </a:p>
          <a:p>
            <a:pPr>
              <a:lnSpc>
                <a:spcPct val="120000"/>
              </a:lnSpc>
            </a:pPr>
            <a:endParaRPr lang="en-US" sz="1400" dirty="0"/>
          </a:p>
          <a:p>
            <a:endParaRPr lang="nl-NL" sz="1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828860A-15DE-3CCB-B9C7-D6BA4A29A2B5}"/>
              </a:ext>
            </a:extLst>
          </p:cNvPr>
          <p:cNvSpPr txBox="1"/>
          <p:nvPr/>
        </p:nvSpPr>
        <p:spPr>
          <a:xfrm>
            <a:off x="634206" y="1071708"/>
            <a:ext cx="101199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Door provincies expliciet gevraagd aan Rijk - </a:t>
            </a:r>
            <a:r>
              <a:rPr lang="nl-NL" sz="26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8A2BC9-F897-4326-FE92-088CBD0F75A7}"/>
              </a:ext>
            </a:extLst>
          </p:cNvPr>
          <p:cNvSpPr txBox="1"/>
          <p:nvPr/>
        </p:nvSpPr>
        <p:spPr>
          <a:xfrm>
            <a:off x="5963478" y="6044232"/>
            <a:ext cx="575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i="1" dirty="0">
                <a:latin typeface="Calibri" panose="020F0502020204030204" pitchFamily="34" charset="0"/>
                <a:cs typeface="Calibri" panose="020F0502020204030204" pitchFamily="34" charset="0"/>
              </a:rPr>
              <a:t>Op basis van: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Provinciale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voorstellen voor omgevingsbeleid in nationale samenhang, Reflectie vanuit het PBL</a:t>
            </a:r>
            <a:endParaRPr lang="nl-NL" sz="1500" i="1" dirty="0"/>
          </a:p>
        </p:txBody>
      </p:sp>
    </p:spTree>
    <p:extLst>
      <p:ext uri="{BB962C8B-B14F-4D97-AF65-F5344CB8AC3E}">
        <p14:creationId xmlns:p14="http://schemas.microsoft.com/office/powerpoint/2010/main" val="358130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2A0E6DC-FEF8-0BC0-7491-AC776E8C4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NL" sz="2500" b="1" dirty="0"/>
              <a:t>Gebiedsgerichte inzet van sectorale financiering 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gebiedsfondsen, interbestuurlijk omgevingsprogramma</a:t>
            </a:r>
          </a:p>
          <a:p>
            <a:pPr marL="0" indent="0">
              <a:buNone/>
            </a:pPr>
            <a:r>
              <a:rPr lang="nl-NL" sz="2500" b="1" dirty="0"/>
              <a:t>Nieuwe instituties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Grondbanken, pachtbeleid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Transitie- en verplaatsingsfonds verouderde bedrijventerreinen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Gemeenschappelijk beheer van gezamenlijke capaciteit</a:t>
            </a:r>
          </a:p>
          <a:p>
            <a:pPr marL="0" indent="0">
              <a:buNone/>
            </a:pPr>
            <a:r>
              <a:rPr lang="nl-NL" sz="2500" b="1" dirty="0"/>
              <a:t>Financiering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Met verstedelijking mee-investeren in aanpak netcongestie, drinkwatervoorziening, groen om de stad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Herstructurering bestaand bebouwd gebied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Afwaardering landbouwgrond overgangszones en </a:t>
            </a:r>
            <a:r>
              <a:rPr lang="nl-NL" sz="2500" dirty="0" err="1"/>
              <a:t>groen-blauwe</a:t>
            </a:r>
            <a:r>
              <a:rPr lang="nl-NL" sz="2500" dirty="0"/>
              <a:t> </a:t>
            </a:r>
            <a:r>
              <a:rPr lang="nl-NL" sz="2500" dirty="0" err="1"/>
              <a:t>dooradering</a:t>
            </a:r>
            <a:endParaRPr lang="nl-NL" sz="2500" dirty="0"/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Waardering ecosysteemdiensten</a:t>
            </a:r>
          </a:p>
          <a:p>
            <a:pPr marL="0" indent="0">
              <a:buNone/>
            </a:pPr>
            <a:r>
              <a:rPr lang="nl-NL" sz="2500" b="1" dirty="0"/>
              <a:t>Borging nationale belangen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Meer gedifferentieerde veiligheidsnormen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Klimaatadaptatie, “water en bodem sturend’ en circulair verankeren in regelgeving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Juridische bescherming en handhaving goede landbouwgronden, natuurgebieden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Aanscherpen generiek milieubeleid landbouw (mest, bestrijdingsmiddelen)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Mogelijk maken van doelsturing in de landbouw (</a:t>
            </a:r>
            <a:r>
              <a:rPr lang="nl-NL" sz="2500" dirty="0" err="1"/>
              <a:t>KPI’s</a:t>
            </a:r>
            <a:r>
              <a:rPr lang="nl-NL" sz="2500" dirty="0"/>
              <a:t>)</a:t>
            </a:r>
          </a:p>
          <a:p>
            <a:pPr marL="0" indent="0">
              <a:buNone/>
            </a:pPr>
            <a:r>
              <a:rPr lang="nl-NL" sz="2500" b="1" dirty="0"/>
              <a:t>Fiscale instrumenten en gedragsbeïnvloeding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sz="2500" dirty="0"/>
              <a:t>Prijsbeleid automobiliteit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6F6283-A34F-DBA3-701B-8E4751E2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43337DA-C8E2-2B20-7E19-B934E232B85D}"/>
              </a:ext>
            </a:extLst>
          </p:cNvPr>
          <p:cNvSpPr txBox="1"/>
          <p:nvPr/>
        </p:nvSpPr>
        <p:spPr>
          <a:xfrm>
            <a:off x="635000" y="1098118"/>
            <a:ext cx="10119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Door provincies expliciet gevraagd aan Rijk – </a:t>
            </a:r>
            <a:r>
              <a:rPr lang="nl-NL" sz="26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Instrumenten voor de uitvoering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15292E3-BE54-4F3C-E05B-85DD2ADED706}"/>
              </a:ext>
            </a:extLst>
          </p:cNvPr>
          <p:cNvSpPr txBox="1"/>
          <p:nvPr/>
        </p:nvSpPr>
        <p:spPr>
          <a:xfrm>
            <a:off x="5963478" y="6044232"/>
            <a:ext cx="575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i="1" dirty="0">
                <a:latin typeface="Calibri" panose="020F0502020204030204" pitchFamily="34" charset="0"/>
                <a:cs typeface="Calibri" panose="020F0502020204030204" pitchFamily="34" charset="0"/>
              </a:rPr>
              <a:t>Op basis van: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Provinciale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voorstellen voor omgevingsbeleid in nationale samenhang, Reflectie vanuit het PBL</a:t>
            </a:r>
            <a:endParaRPr lang="nl-NL" sz="1500" i="1" dirty="0"/>
          </a:p>
        </p:txBody>
      </p:sp>
    </p:spTree>
    <p:extLst>
      <p:ext uri="{BB962C8B-B14F-4D97-AF65-F5344CB8AC3E}">
        <p14:creationId xmlns:p14="http://schemas.microsoft.com/office/powerpoint/2010/main" val="417609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4D959E4-FAE7-1012-51D3-DEECB31E0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  <a:latin typeface="+mj-lt"/>
              </a:rPr>
              <a:t>-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Warmehartenstrategie</a:t>
            </a:r>
            <a:r>
              <a:rPr lang="nl-NL" dirty="0">
                <a:latin typeface="+mj-lt"/>
              </a:rPr>
              <a:t> Zwolle 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  <a:latin typeface="+mj-lt"/>
              </a:rPr>
              <a:t>- </a:t>
            </a:r>
            <a:r>
              <a:rPr lang="nl-NL" dirty="0">
                <a:latin typeface="+mj-lt"/>
              </a:rPr>
              <a:t>Integrale sturing op vier hoofdopgaven 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dirty="0">
                <a:latin typeface="+mj-lt"/>
              </a:rPr>
              <a:t>	- </a:t>
            </a:r>
            <a:r>
              <a:rPr lang="nl-NL" dirty="0"/>
              <a:t>klimaat 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dirty="0"/>
              <a:t>	- mobiliteit 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dirty="0"/>
              <a:t>	- economie </a:t>
            </a:r>
          </a:p>
          <a:p>
            <a:pPr marL="316800" lvl="1">
              <a:lnSpc>
                <a:spcPct val="120000"/>
              </a:lnSpc>
              <a:spcBef>
                <a:spcPts val="0"/>
              </a:spcBef>
              <a:buSzPct val="80000"/>
              <a:buFont typeface="Verdana" panose="020B0604030504040204" pitchFamily="34" charset="0"/>
              <a:buChar char="›"/>
            </a:pPr>
            <a:r>
              <a:rPr lang="nl-NL" dirty="0"/>
              <a:t>	- woningbouw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2"/>
                </a:solidFill>
                <a:latin typeface="+mj-lt"/>
              </a:rPr>
              <a:t>-</a:t>
            </a:r>
            <a:r>
              <a:rPr lang="nl-NL" sz="2000" dirty="0">
                <a:latin typeface="+mj-lt"/>
              </a:rPr>
              <a:t> </a:t>
            </a:r>
            <a:r>
              <a:rPr lang="nl-NL" dirty="0">
                <a:latin typeface="+mj-lt"/>
              </a:rPr>
              <a:t>Verstedelijking zo veel mogelijk in bestaande kernen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  <a:latin typeface="+mj-lt"/>
              </a:rPr>
              <a:t>-</a:t>
            </a:r>
            <a:r>
              <a:rPr lang="nl-NL" dirty="0">
                <a:latin typeface="+mj-lt"/>
              </a:rPr>
              <a:t> Transformeren waarbij vier hoofdopgaven integraal worden opgepakt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  <a:latin typeface="+mj-lt"/>
              </a:rPr>
              <a:t>-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Klimaatrobuust</a:t>
            </a:r>
            <a:r>
              <a:rPr lang="nl-NL" dirty="0">
                <a:latin typeface="+mj-lt"/>
              </a:rPr>
              <a:t>: 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	in principe niet in van nature natte gebieden bouwen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  <a:latin typeface="+mj-lt"/>
              </a:rPr>
              <a:t>- </a:t>
            </a:r>
            <a:r>
              <a:rPr lang="nl-NL" dirty="0">
                <a:latin typeface="+mj-lt"/>
              </a:rPr>
              <a:t>Is nat gebied al verstedelijkt? Dan transformeren t.b.v. waterberging, -opname,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natuurlijk afvoer en veerkracht bebouwing vergroten</a:t>
            </a:r>
          </a:p>
          <a:p>
            <a:pPr marL="0" indent="0">
              <a:buNone/>
            </a:pPr>
            <a:endParaRPr lang="nl-NL" dirty="0">
              <a:latin typeface="+mj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9A656D-655D-D055-C882-03FC6E7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Concreet voorbeeld: Ontwikkelperspectief Zwolle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395BF3-2EBF-37D7-4C95-F5153C29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47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4D959E4-FAE7-1012-51D3-DEECB31E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000560"/>
            <a:ext cx="10923588" cy="3931928"/>
          </a:xfrm>
        </p:spPr>
        <p:txBody>
          <a:bodyPr numCol="1"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</a:rPr>
              <a:t>-</a:t>
            </a:r>
            <a:r>
              <a:rPr lang="nl-NL" dirty="0"/>
              <a:t> Leidende ontwikkelprincipes: </a:t>
            </a:r>
          </a:p>
          <a:p>
            <a:pPr marL="457200" indent="-457200">
              <a:buAutoNum type="arabicPeriod"/>
            </a:pPr>
            <a:r>
              <a:rPr lang="nl-NL" sz="2000" i="1" dirty="0"/>
              <a:t>Wees zuinig met ruimte</a:t>
            </a:r>
          </a:p>
          <a:p>
            <a:pPr marL="457200" indent="-457200">
              <a:buAutoNum type="arabicPeriod"/>
            </a:pPr>
            <a:r>
              <a:rPr lang="nl-NL" sz="2000" i="1" dirty="0"/>
              <a:t>Klimaataanpak bij de bron in klimaatadaptieve Delta</a:t>
            </a:r>
          </a:p>
          <a:p>
            <a:pPr marL="457200" indent="-457200">
              <a:buAutoNum type="arabicPeriod"/>
            </a:pPr>
            <a:r>
              <a:rPr lang="nl-NL" sz="2000" i="1" dirty="0"/>
              <a:t>Nieuw helpt bestaand met transitieopgaven</a:t>
            </a:r>
          </a:p>
          <a:p>
            <a:pPr marL="457200" indent="-457200">
              <a:buAutoNum type="arabicPeriod"/>
            </a:pPr>
            <a:r>
              <a:rPr lang="nl-NL" sz="2000" i="1" dirty="0"/>
              <a:t>Passend woningaanbod voor iedereen</a:t>
            </a:r>
          </a:p>
          <a:p>
            <a:pPr marL="457200" indent="-457200">
              <a:buFont typeface="Verdana" panose="020B0604030504040204" pitchFamily="34" charset="0"/>
              <a:buAutoNum type="arabicPeriod"/>
            </a:pPr>
            <a:r>
              <a:rPr lang="nl-NL" sz="2000" i="1" dirty="0"/>
              <a:t>Voorrang aan voetganger, fietser en OV</a:t>
            </a:r>
          </a:p>
          <a:p>
            <a:pPr marL="457200" indent="-457200">
              <a:buFont typeface="Verdana" panose="020B0604030504040204" pitchFamily="34" charset="0"/>
              <a:buAutoNum type="arabicPeriod"/>
            </a:pPr>
            <a:r>
              <a:rPr lang="nl-NL" sz="2000" i="1" dirty="0"/>
              <a:t>Werken aan vergroten regionaal economisch elan</a:t>
            </a:r>
          </a:p>
          <a:p>
            <a:pPr marL="457200" indent="-457200">
              <a:buFont typeface="Verdana" panose="020B0604030504040204" pitchFamily="34" charset="0"/>
              <a:buAutoNum type="arabicPeriod"/>
            </a:pPr>
            <a:r>
              <a:rPr lang="nl-NL" sz="2000" i="1" dirty="0"/>
              <a:t>Lokale identiteit: gebiedsspecifiek bouwen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2000" dirty="0">
                <a:solidFill>
                  <a:schemeClr val="tx2"/>
                </a:solidFill>
              </a:rPr>
              <a:t>-</a:t>
            </a:r>
            <a:r>
              <a:rPr lang="nl-NL" sz="2000" dirty="0"/>
              <a:t> </a:t>
            </a:r>
            <a:r>
              <a:rPr lang="nl-NL" dirty="0"/>
              <a:t>Dit heeft geleid tot vijf programma’s: regionale sponsstrategie (</a:t>
            </a:r>
            <a:r>
              <a:rPr lang="nl-NL" dirty="0" err="1"/>
              <a:t>klimaatadaptief</a:t>
            </a:r>
            <a:r>
              <a:rPr lang="nl-NL" dirty="0"/>
              <a:t>), regionale mobiliteitstransitie, Stedelijk Zwolle, karakteristieke stationsomgevingen, vitale kernen en gezonde buurten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9A656D-655D-D055-C882-03FC6E7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Concreet voorbeeld: Ontwikkelperspectief Zwolle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395BF3-2EBF-37D7-4C95-F5153C29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6566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8D996D-AB62-4D71-A422-74DCCA25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265736"/>
                </a:solidFill>
              </a:rPr>
              <a:t>Regie op de ruimte: 3 pijlers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B44BFE-5082-4A91-8C76-76D0A6F6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jdelijke aanduiding voor inhoud 10">
            <a:extLst>
              <a:ext uri="{FF2B5EF4-FFF2-40B4-BE49-F238E27FC236}">
                <a16:creationId xmlns:a16="http://schemas.microsoft.com/office/drawing/2014/main" id="{35E3875A-9E41-4BB6-BF30-28BCA70F89BB}"/>
              </a:ext>
            </a:extLst>
          </p:cNvPr>
          <p:cNvSpPr txBox="1">
            <a:spLocks/>
          </p:cNvSpPr>
          <p:nvPr/>
        </p:nvSpPr>
        <p:spPr>
          <a:xfrm>
            <a:off x="6553199" y="1799837"/>
            <a:ext cx="5806912" cy="401445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7BC6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Uitgangspunten voor de aanpak: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883AD88-8799-468C-A925-3353E6CFD450}"/>
              </a:ext>
            </a:extLst>
          </p:cNvPr>
          <p:cNvGraphicFramePr/>
          <p:nvPr/>
        </p:nvGraphicFramePr>
        <p:xfrm>
          <a:off x="5635723" y="2349685"/>
          <a:ext cx="6468293" cy="39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7412DEF4-1F16-C2AF-A378-0685FC8260C2}"/>
              </a:ext>
            </a:extLst>
          </p:cNvPr>
          <p:cNvSpPr txBox="1">
            <a:spLocks/>
          </p:cNvSpPr>
          <p:nvPr/>
        </p:nvSpPr>
        <p:spPr>
          <a:xfrm>
            <a:off x="750953" y="1900353"/>
            <a:ext cx="5090554" cy="4321060"/>
          </a:xfrm>
          <a:prstGeom prst="rect">
            <a:avLst/>
          </a:prstGeom>
        </p:spPr>
        <p:txBody>
          <a:bodyPr numCol="1" spcCol="180000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7BC6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 zijn grote </a:t>
            </a: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opgaven (26 Nationale Programma’s)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ten aanzien van de leefomgeving. Ruimte is een schaars goed.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Waar gaan we waar ruimte aan bieden? Wat gaan we niet meer doen? En hoe geven we Nederland met kwaliteit vorm (een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Mooi Nederland)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Daar is Rijksregie voor nodig. In de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Nota Ruimte </a:t>
            </a: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worden keuzes gemaakt voor de leefomgeving en is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een bindend Rijkskader om te sturen op de ontwikkeling van ons land. Met samenwerking en uitvoering via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NOVEX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201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73EF908-ABA0-4FF7-B257-DB204D7E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873559"/>
            <a:ext cx="10923588" cy="3931928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1800" dirty="0"/>
              <a:t>De Nota Ruimte maakt keuzes in samenhang en legt de verbinding tussen nu, later en straks: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800" b="1" dirty="0">
                <a:solidFill>
                  <a:srgbClr val="265736"/>
                </a:solidFill>
              </a:rPr>
              <a:t>Keuzes</a:t>
            </a:r>
            <a:r>
              <a:rPr lang="nl-NL" sz="1800" b="1" dirty="0">
                <a:solidFill>
                  <a:schemeClr val="tx2"/>
                </a:solidFill>
              </a:rPr>
              <a:t> </a:t>
            </a:r>
            <a:r>
              <a:rPr lang="nl-NL" sz="1800" dirty="0"/>
              <a:t>voor de ontwikkeling van ons land richting </a:t>
            </a:r>
            <a:r>
              <a:rPr lang="nl-NL" sz="1800" b="1" dirty="0">
                <a:solidFill>
                  <a:srgbClr val="265736"/>
                </a:solidFill>
              </a:rPr>
              <a:t>2030</a:t>
            </a:r>
            <a:r>
              <a:rPr lang="nl-NL" sz="1800" dirty="0"/>
              <a:t>, gebaseerd op de nationale programma’s en het provinciale NOVEX-proces.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800" b="1" dirty="0">
                <a:solidFill>
                  <a:srgbClr val="265736"/>
                </a:solidFill>
              </a:rPr>
              <a:t>Richtinggevende uitspraken </a:t>
            </a:r>
            <a:r>
              <a:rPr lang="nl-NL" sz="1800" dirty="0"/>
              <a:t>voor de periode tot </a:t>
            </a:r>
            <a:r>
              <a:rPr lang="nl-NL" sz="1800" b="1" dirty="0">
                <a:solidFill>
                  <a:srgbClr val="265736"/>
                </a:solidFill>
              </a:rPr>
              <a:t>2050</a:t>
            </a:r>
            <a:r>
              <a:rPr lang="nl-NL" sz="1800" dirty="0"/>
              <a:t>, voortbouwend op de keuzes in de nationale programma’s en NOVEX en toekomstbeelden.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800" b="1" dirty="0">
                <a:solidFill>
                  <a:srgbClr val="265736"/>
                </a:solidFill>
              </a:rPr>
              <a:t>Doorkijk</a:t>
            </a:r>
            <a:r>
              <a:rPr lang="nl-NL" sz="1800" dirty="0"/>
              <a:t> naar de periode tot </a:t>
            </a:r>
            <a:r>
              <a:rPr lang="nl-NL" sz="1800" b="1" dirty="0">
                <a:solidFill>
                  <a:srgbClr val="265736"/>
                </a:solidFill>
              </a:rPr>
              <a:t>2100</a:t>
            </a:r>
            <a:r>
              <a:rPr lang="nl-NL" sz="1800" b="1" dirty="0">
                <a:solidFill>
                  <a:schemeClr val="tx2"/>
                </a:solidFill>
              </a:rPr>
              <a:t> </a:t>
            </a:r>
            <a:r>
              <a:rPr lang="nl-NL" sz="1800" dirty="0"/>
              <a:t>voor structurerende thema’s als waterveiligheid en het natuurnetwerk.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nl-NL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65736"/>
                </a:solidFill>
              </a:rPr>
              <a:t>Nota Ruimte: </a:t>
            </a:r>
            <a:r>
              <a:rPr lang="nl-NL" b="1" dirty="0">
                <a:solidFill>
                  <a:srgbClr val="265736"/>
                </a:solidFill>
              </a:rPr>
              <a:t>Keuzes over nu, straks en later</a:t>
            </a:r>
            <a:endParaRPr lang="en-US" b="1" dirty="0">
              <a:solidFill>
                <a:srgbClr val="265736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764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FC84260-0078-8AE3-408C-72F0A4073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2339163"/>
            <a:ext cx="5003800" cy="38822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echte</a:t>
            </a:r>
            <a:r>
              <a:rPr lang="en-US" dirty="0"/>
              <a:t> </a:t>
            </a:r>
            <a:r>
              <a:rPr lang="en-US" dirty="0" err="1"/>
              <a:t>nationale</a:t>
            </a:r>
            <a:r>
              <a:rPr lang="en-US" dirty="0"/>
              <a:t> </a:t>
            </a:r>
            <a:r>
              <a:rPr lang="en-US" dirty="0" err="1"/>
              <a:t>visie</a:t>
            </a:r>
            <a:r>
              <a:rPr lang="en-US" dirty="0"/>
              <a:t> op 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Blik</a:t>
            </a:r>
            <a:r>
              <a:rPr lang="en-US" dirty="0"/>
              <a:t> op </a:t>
            </a:r>
            <a:r>
              <a:rPr lang="en-US" dirty="0" err="1"/>
              <a:t>jaar</a:t>
            </a:r>
            <a:r>
              <a:rPr lang="en-US" dirty="0"/>
              <a:t> 1980: </a:t>
            </a:r>
            <a:r>
              <a:rPr lang="en-US" dirty="0" err="1"/>
              <a:t>bevolkingsgroei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Centrale </a:t>
            </a:r>
            <a:r>
              <a:rPr lang="en-US" dirty="0" err="1"/>
              <a:t>sturing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Scope: </a:t>
            </a:r>
            <a:r>
              <a:rPr lang="en-US" dirty="0" err="1"/>
              <a:t>slechts</a:t>
            </a:r>
            <a:r>
              <a:rPr lang="en-US" dirty="0"/>
              <a:t> West Nederland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CA75FEE-9124-5845-E9ED-20BE85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 anchor="t">
            <a:normAutofit/>
          </a:bodyPr>
          <a:lstStyle/>
          <a:p>
            <a:r>
              <a:rPr lang="nl-NL" sz="3100" b="1" dirty="0"/>
              <a:t>Nota Westen des Lands - 1958</a:t>
            </a:r>
            <a:endParaRPr lang="en-US" sz="3100" dirty="0"/>
          </a:p>
        </p:txBody>
      </p:sp>
      <p:pic>
        <p:nvPicPr>
          <p:cNvPr id="3" name="Afbeelding 2" descr="Afbeelding met tekst, poster, boek, cirkel&#10;&#10;Automatisch gegenereerde beschrijving">
            <a:extLst>
              <a:ext uri="{FF2B5EF4-FFF2-40B4-BE49-F238E27FC236}">
                <a16:creationId xmlns:a16="http://schemas.microsoft.com/office/drawing/2014/main" id="{11F67884-919F-ED07-1A1A-6E5D5AD07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r="13332" b="-1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91A6F8-0D99-4ABE-E249-A3342908122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476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1" y="274257"/>
            <a:ext cx="5003800" cy="948047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265736"/>
                </a:solidFill>
              </a:rPr>
              <a:t>Visie</a:t>
            </a:r>
            <a:r>
              <a:rPr lang="en-US" b="1" dirty="0">
                <a:solidFill>
                  <a:srgbClr val="265736"/>
                </a:solidFill>
              </a:rPr>
              <a:t>: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20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2C9925-BC12-64C9-2C54-AC89D4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2" r="-1" b="6589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9DBB3B7-4A5E-463E-D101-F2D1E2995E62}"/>
              </a:ext>
            </a:extLst>
          </p:cNvPr>
          <p:cNvSpPr txBox="1"/>
          <p:nvPr/>
        </p:nvSpPr>
        <p:spPr>
          <a:xfrm>
            <a:off x="633411" y="1146850"/>
            <a:ext cx="5138215" cy="523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E17000"/>
              </a:buClr>
            </a:pPr>
            <a:r>
              <a:rPr lang="nl-NL" sz="1400" b="1" dirty="0">
                <a:solidFill>
                  <a:srgbClr val="265736"/>
                </a:solidFill>
              </a:rPr>
              <a:t>Heel Nederland: Een rechtvaardige verdeling van de ruimte, met behoud van ruimtelijke kwaliteit.</a:t>
            </a:r>
          </a:p>
          <a:p>
            <a:pPr>
              <a:lnSpc>
                <a:spcPct val="120000"/>
              </a:lnSpc>
              <a:buClr>
                <a:srgbClr val="E17000"/>
              </a:buClr>
            </a:pPr>
            <a:endParaRPr lang="nl-NL" sz="1400" b="1" dirty="0">
              <a:solidFill>
                <a:srgbClr val="265736"/>
              </a:solidFill>
            </a:endParaRPr>
          </a:p>
          <a:p>
            <a:pPr>
              <a:lnSpc>
                <a:spcPct val="120000"/>
              </a:lnSpc>
              <a:buClr>
                <a:srgbClr val="E17000"/>
              </a:buClr>
            </a:pPr>
            <a:r>
              <a:rPr lang="nl-NL" sz="1400" b="1" dirty="0">
                <a:solidFill>
                  <a:srgbClr val="265736"/>
                </a:solidFill>
              </a:rPr>
              <a:t>Uitgangspunten voor een rechtvaardige verdeling van de ruimte</a:t>
            </a:r>
          </a:p>
          <a:p>
            <a:pPr marL="742950" lvl="1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Recht doen aan volgende generaties: niet afwentelen</a:t>
            </a:r>
          </a:p>
          <a:p>
            <a:pPr marL="742950" lvl="1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Recht doen aan schaarste: meervoudig ruimtegebruik</a:t>
            </a:r>
          </a:p>
          <a:p>
            <a:pPr marL="742950" lvl="1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Recht doen aan eigenheid van regio’s: gebiedskenmerken centraal</a:t>
            </a:r>
          </a:p>
          <a:p>
            <a:pPr marL="285750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nl-NL" sz="1400" dirty="0"/>
          </a:p>
          <a:p>
            <a:pPr marL="285750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b="1" dirty="0">
                <a:solidFill>
                  <a:srgbClr val="265736"/>
                </a:solidFill>
              </a:rPr>
              <a:t>Een goede kwaliteit van leven in heel Nederland</a:t>
            </a:r>
          </a:p>
          <a:p>
            <a:pPr marL="742950" lvl="1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Brede welvaart: een balans tussen ecologische, sociale en economische aspecten</a:t>
            </a:r>
          </a:p>
          <a:p>
            <a:pPr marL="285750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nl-NL" sz="1400" dirty="0"/>
          </a:p>
          <a:p>
            <a:pPr marL="285750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b="1" dirty="0">
                <a:solidFill>
                  <a:srgbClr val="265736"/>
                </a:solidFill>
              </a:rPr>
              <a:t>Ruimtelijke kwaliteit in heel Nederland</a:t>
            </a:r>
          </a:p>
          <a:p>
            <a:pPr marL="742950" lvl="1" indent="-285750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400" dirty="0"/>
              <a:t>Synergie tussen gebruikswaarde, toekomstwaarde en belevingswaarde</a:t>
            </a:r>
          </a:p>
        </p:txBody>
      </p:sp>
    </p:spTree>
    <p:extLst>
      <p:ext uri="{BB962C8B-B14F-4D97-AF65-F5344CB8AC3E}">
        <p14:creationId xmlns:p14="http://schemas.microsoft.com/office/powerpoint/2010/main" val="195303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65736"/>
                </a:solidFill>
              </a:rPr>
              <a:t>Hoe: </a:t>
            </a:r>
            <a:r>
              <a:rPr lang="nl-NL" b="1" dirty="0">
                <a:solidFill>
                  <a:srgbClr val="265736"/>
                </a:solidFill>
              </a:rPr>
              <a:t>Integrale aanpak</a:t>
            </a:r>
            <a:endParaRPr lang="en-US" b="1" dirty="0">
              <a:solidFill>
                <a:srgbClr val="265736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A8E8E5B-8D6B-D35E-3261-2D62035D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56" y="3357853"/>
            <a:ext cx="6934994" cy="3500148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73EF908-ABA0-4FF7-B257-DB204D7E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950789"/>
            <a:ext cx="8224838" cy="3202236"/>
          </a:xfrm>
          <a:solidFill>
            <a:schemeClr val="bg1">
              <a:alpha val="88000"/>
            </a:schemeClr>
          </a:solidFill>
        </p:spPr>
        <p:txBody>
          <a:bodyPr numCol="1"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1800" dirty="0"/>
              <a:t>In heel Nederland maken we keuzes die voorbij gaan aan sectoraal en lokaal en werken we op basis van het water- en bodemsysteem aan: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800" dirty="0"/>
              <a:t>Beweging naar een </a:t>
            </a:r>
            <a:r>
              <a:rPr lang="nl-NL" sz="1800" b="1" dirty="0">
                <a:solidFill>
                  <a:srgbClr val="265736"/>
                </a:solidFill>
              </a:rPr>
              <a:t>toekomstbestendig evenwicht tussen landbouw en natuur. 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800" dirty="0"/>
              <a:t>Beweging naar een </a:t>
            </a:r>
            <a:r>
              <a:rPr lang="nl-NL" sz="1800" b="1" dirty="0">
                <a:solidFill>
                  <a:srgbClr val="265736"/>
                </a:solidFill>
              </a:rPr>
              <a:t>klimaatneutrale en circulaire samenleving.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800" dirty="0"/>
              <a:t>Beweging naar </a:t>
            </a:r>
            <a:r>
              <a:rPr lang="nl-NL" sz="1800" b="1" dirty="0">
                <a:solidFill>
                  <a:srgbClr val="265736"/>
                </a:solidFill>
              </a:rPr>
              <a:t>sterke regio’s, steden en dorpen in heel Nederland.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210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1" y="705154"/>
            <a:ext cx="5072063" cy="1358538"/>
          </a:xfrm>
        </p:spPr>
        <p:txBody>
          <a:bodyPr anchor="t">
            <a:noAutofit/>
          </a:bodyPr>
          <a:lstStyle/>
          <a:p>
            <a:r>
              <a:rPr lang="nl-NL" sz="2400" b="1" dirty="0">
                <a:solidFill>
                  <a:srgbClr val="265736"/>
                </a:solidFill>
              </a:rPr>
              <a:t>Beweging 1: naar een toekomstbestendig evenwicht tussen landbouw en natuur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EC6355-CF2F-E78B-C681-1F5FA1FE7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 r="-1" b="-1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0130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CFE944-FA4B-B0DF-FD6E-305092B5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23</a:t>
            </a:fld>
            <a:endParaRPr lang="nl-NL" dirty="0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BB20F56E-1898-0B4D-95B3-B20BF4FA8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88" y="807430"/>
            <a:ext cx="8265823" cy="58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73EF908-ABA0-4FF7-B257-DB204D7E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978334"/>
            <a:ext cx="10815638" cy="4441516"/>
          </a:xfrm>
        </p:spPr>
        <p:txBody>
          <a:bodyPr numCol="1">
            <a:noAutofit/>
          </a:bodyPr>
          <a:lstStyle/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b="1" dirty="0">
                <a:solidFill>
                  <a:srgbClr val="265736"/>
                </a:solidFill>
              </a:rPr>
              <a:t>In samenhang </a:t>
            </a:r>
            <a:r>
              <a:rPr lang="nl-NL" sz="1700" dirty="0"/>
              <a:t>ontwikkelen van landbouw en natuur (regionaal), op basis van hersteld water- en bodemsysteem. Dat leidt tot een grondslag voor gebiedsgerichte aanpak  welke sturing geeft aan landbouwperspectief.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Zoetwater: er is niet genoeg, zoveel mogelijk besparen, zoveel mogelijk regionaal </a:t>
            </a:r>
            <a:r>
              <a:rPr lang="nl-NL" sz="1700" b="1" dirty="0">
                <a:solidFill>
                  <a:srgbClr val="265736"/>
                </a:solidFill>
              </a:rPr>
              <a:t>zelf vasthouden</a:t>
            </a:r>
            <a:r>
              <a:rPr lang="nl-NL" sz="1700" dirty="0"/>
              <a:t>, nationaal alleen buffer.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Natuur: </a:t>
            </a:r>
            <a:r>
              <a:rPr lang="nl-NL" sz="1700" b="1" dirty="0">
                <a:solidFill>
                  <a:srgbClr val="265736"/>
                </a:solidFill>
              </a:rPr>
              <a:t>beschermen</a:t>
            </a:r>
            <a:r>
              <a:rPr lang="nl-NL" sz="1700" dirty="0"/>
              <a:t> wat we nu hebben met overgangszones en groenblauwe </a:t>
            </a:r>
            <a:r>
              <a:rPr lang="nl-NL" sz="1700" dirty="0" err="1"/>
              <a:t>dooradering</a:t>
            </a:r>
            <a:r>
              <a:rPr lang="nl-NL" sz="1700" dirty="0"/>
              <a:t> en natuurinclusieve invulling van andere functies. 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b="1" dirty="0">
                <a:solidFill>
                  <a:srgbClr val="265736"/>
                </a:solidFill>
              </a:rPr>
              <a:t>Doorontwikkeling</a:t>
            </a:r>
            <a:r>
              <a:rPr lang="nl-NL" sz="1700" dirty="0"/>
              <a:t> naar nieuwe natuur dat past bij klimaat van de toekomst aansluiten bij herstel water- en bodemsysteem: rivierengebied, veenweide, beekdalen.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Aandachtsgebieden waar extra wordt ingezet op </a:t>
            </a:r>
            <a:r>
              <a:rPr lang="nl-NL" sz="1700" b="1" dirty="0">
                <a:solidFill>
                  <a:srgbClr val="265736"/>
                </a:solidFill>
              </a:rPr>
              <a:t>verwevenheid</a:t>
            </a:r>
            <a:r>
              <a:rPr lang="nl-NL" sz="1700" dirty="0"/>
              <a:t> landbouw en natuur.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nl-NL" sz="1600" dirty="0">
              <a:solidFill>
                <a:srgbClr val="265736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265736"/>
                </a:solidFill>
              </a:rPr>
              <a:t>Waar gaat het over?</a:t>
            </a:r>
            <a:endParaRPr lang="en-US" b="1" dirty="0">
              <a:solidFill>
                <a:srgbClr val="265736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5683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760391"/>
            <a:ext cx="4851401" cy="948047"/>
          </a:xfrm>
        </p:spPr>
        <p:txBody>
          <a:bodyPr anchor="t">
            <a:noAutofit/>
          </a:bodyPr>
          <a:lstStyle/>
          <a:p>
            <a:r>
              <a:rPr lang="nl-NL" sz="2400" b="1" dirty="0">
                <a:solidFill>
                  <a:srgbClr val="265736"/>
                </a:solidFill>
              </a:rPr>
              <a:t>Beweging 2: naar een klimaatneutrale en circulaire samenleving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Afbeelding 8" descr="Afbeelding met persoon, kleding, Technicus, Werkplaats&#10;&#10;Automatisch gegenereerde beschrijving">
            <a:extLst>
              <a:ext uri="{FF2B5EF4-FFF2-40B4-BE49-F238E27FC236}">
                <a16:creationId xmlns:a16="http://schemas.microsoft.com/office/drawing/2014/main" id="{9CB417CC-10A4-7154-4B52-840BEB496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3" r="1" b="8728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3C134D-CE6C-2924-2266-90E7789F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20" y="322241"/>
            <a:ext cx="9906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37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082D1779-B46B-0868-6938-7474D950F2AB}"/>
              </a:ext>
            </a:extLst>
          </p:cNvPr>
          <p:cNvGrpSpPr/>
          <p:nvPr/>
        </p:nvGrpSpPr>
        <p:grpSpPr>
          <a:xfrm>
            <a:off x="21933" y="1450078"/>
            <a:ext cx="12170067" cy="4304678"/>
            <a:chOff x="0" y="1908065"/>
            <a:chExt cx="5391150" cy="1906905"/>
          </a:xfrm>
        </p:grpSpPr>
        <p:pic>
          <p:nvPicPr>
            <p:cNvPr id="7" name="Afbeelding 6" descr="Afbeelding met kaart, tekst, atlas&#10;&#10;Automatisch gegenereerde beschrijving">
              <a:extLst>
                <a:ext uri="{FF2B5EF4-FFF2-40B4-BE49-F238E27FC236}">
                  <a16:creationId xmlns:a16="http://schemas.microsoft.com/office/drawing/2014/main" id="{F8CEAE33-B1E0-5FDF-C2D1-0102ED3D6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9970"/>
              <a:ext cx="2693670" cy="1905000"/>
            </a:xfrm>
            <a:prstGeom prst="rect">
              <a:avLst/>
            </a:prstGeom>
          </p:spPr>
        </p:pic>
        <p:pic>
          <p:nvPicPr>
            <p:cNvPr id="8" name="Afbeelding 7" descr="Afbeelding met kaart, tekst, atlas&#10;&#10;Automatisch gegenereerde beschrijving">
              <a:extLst>
                <a:ext uri="{FF2B5EF4-FFF2-40B4-BE49-F238E27FC236}">
                  <a16:creationId xmlns:a16="http://schemas.microsoft.com/office/drawing/2014/main" id="{D170F493-90AA-99B0-A4E9-B3F86C908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670" y="1908065"/>
              <a:ext cx="2697480" cy="1906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781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1052513"/>
            <a:ext cx="11294145" cy="94804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265736"/>
                </a:solidFill>
              </a:rPr>
              <a:t>Ruimtelijke strategie voor energie en economie</a:t>
            </a:r>
            <a:endParaRPr lang="en-US" b="1" dirty="0">
              <a:solidFill>
                <a:srgbClr val="265736"/>
              </a:solidFill>
            </a:endParaRPr>
          </a:p>
        </p:txBody>
      </p:sp>
      <p:sp>
        <p:nvSpPr>
          <p:cNvPr id="10" name="Tijdelijke aanduiding voor tekst 1">
            <a:extLst>
              <a:ext uri="{FF2B5EF4-FFF2-40B4-BE49-F238E27FC236}">
                <a16:creationId xmlns:a16="http://schemas.microsoft.com/office/drawing/2014/main" id="{783F85FD-EB40-C51D-3029-07EA1EF23409}"/>
              </a:ext>
            </a:extLst>
          </p:cNvPr>
          <p:cNvSpPr txBox="1">
            <a:spLocks/>
          </p:cNvSpPr>
          <p:nvPr/>
        </p:nvSpPr>
        <p:spPr>
          <a:xfrm>
            <a:off x="635000" y="1846226"/>
            <a:ext cx="5004000" cy="648000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7BC6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>
                <a:solidFill>
                  <a:srgbClr val="265736"/>
                </a:solidFill>
                <a:latin typeface="+mj-lt"/>
                <a:ea typeface="+mj-ea"/>
                <a:cs typeface="+mj-cs"/>
              </a:rPr>
              <a:t>VIER</a:t>
            </a:r>
            <a:r>
              <a:rPr lang="nl-NL" sz="1800" dirty="0">
                <a:solidFill>
                  <a:srgbClr val="FF66FF"/>
                </a:solidFill>
              </a:rPr>
              <a:t> </a:t>
            </a:r>
            <a:r>
              <a:rPr lang="nl-NL" sz="1800" dirty="0">
                <a:solidFill>
                  <a:srgbClr val="265736"/>
                </a:solidFill>
                <a:latin typeface="+mj-lt"/>
                <a:ea typeface="+mj-ea"/>
                <a:cs typeface="+mj-cs"/>
              </a:rPr>
              <a:t>PRINCIPES</a:t>
            </a:r>
          </a:p>
        </p:txBody>
      </p:sp>
      <p:sp>
        <p:nvSpPr>
          <p:cNvPr id="11" name="Tijdelijke aanduiding voor tekst 1">
            <a:extLst>
              <a:ext uri="{FF2B5EF4-FFF2-40B4-BE49-F238E27FC236}">
                <a16:creationId xmlns:a16="http://schemas.microsoft.com/office/drawing/2014/main" id="{FAFBB8A6-2A9F-8575-F8BA-902C5D8C8487}"/>
              </a:ext>
            </a:extLst>
          </p:cNvPr>
          <p:cNvSpPr txBox="1">
            <a:spLocks/>
          </p:cNvSpPr>
          <p:nvPr/>
        </p:nvSpPr>
        <p:spPr>
          <a:xfrm>
            <a:off x="6282072" y="1846226"/>
            <a:ext cx="5004000" cy="648000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7BC6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>
                <a:solidFill>
                  <a:srgbClr val="265736"/>
                </a:solidFill>
                <a:latin typeface="+mj-lt"/>
                <a:ea typeface="+mj-ea"/>
                <a:cs typeface="+mj-cs"/>
              </a:rPr>
              <a:t>DRIE SCHAALNIVEAUS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56C5876-8E3C-20AA-13A5-2DF826445DE4}"/>
              </a:ext>
            </a:extLst>
          </p:cNvPr>
          <p:cNvSpPr txBox="1">
            <a:spLocks/>
          </p:cNvSpPr>
          <p:nvPr/>
        </p:nvSpPr>
        <p:spPr>
          <a:xfrm>
            <a:off x="692522" y="2332405"/>
            <a:ext cx="5211321" cy="3447062"/>
          </a:xfrm>
          <a:prstGeom prst="rect">
            <a:avLst/>
          </a:prstGeom>
        </p:spPr>
        <p:txBody>
          <a:bodyPr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7BC6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mogelijk besparen op gebruik van energie en grondstoffen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en aanbod van energie, economie en netwerken in samenhang 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Beter benutten en beschermen van de bestaande (milieu) ruimte voor energie en (circulaire) economie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Strategisch uitbreiden van de (milieu) ruimte voor energie en (circulaire) economie</a:t>
            </a:r>
          </a:p>
        </p:txBody>
      </p:sp>
      <p:sp>
        <p:nvSpPr>
          <p:cNvPr id="13" name="Tijdelijke aanduiding voor inhoud 4">
            <a:extLst>
              <a:ext uri="{FF2B5EF4-FFF2-40B4-BE49-F238E27FC236}">
                <a16:creationId xmlns:a16="http://schemas.microsoft.com/office/drawing/2014/main" id="{3C938726-8A68-E579-38E1-0B5CFF137C7A}"/>
              </a:ext>
            </a:extLst>
          </p:cNvPr>
          <p:cNvSpPr txBox="1">
            <a:spLocks/>
          </p:cNvSpPr>
          <p:nvPr/>
        </p:nvSpPr>
        <p:spPr>
          <a:xfrm>
            <a:off x="6391129" y="2243179"/>
            <a:ext cx="5165871" cy="4254727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7BC6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nl-NL" sz="1200" b="1" dirty="0">
                <a:solidFill>
                  <a:srgbClr val="265736"/>
                </a:solidFill>
                <a:latin typeface="+mj-lt"/>
              </a:rPr>
              <a:t>Lokaal</a:t>
            </a:r>
            <a:endParaRPr lang="nl-NL" sz="12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200" dirty="0">
                <a:latin typeface="+mj-lt"/>
              </a:rPr>
              <a:t>Zoveel mogelijk energie opwek en gebruik – en sluiten kringloop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200" dirty="0">
                <a:latin typeface="+mj-lt"/>
              </a:rPr>
              <a:t>Beschermen lokale (milieu) ruimte op bedrijventerreinen om voldoende ruimte te houden voor transities </a:t>
            </a:r>
          </a:p>
          <a:p>
            <a:pPr marL="0"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nl-NL" sz="1200" b="1" dirty="0">
                <a:solidFill>
                  <a:srgbClr val="265736"/>
                </a:solidFill>
                <a:latin typeface="+mj-lt"/>
              </a:rPr>
              <a:t>Regionaal</a:t>
            </a:r>
            <a:endParaRPr lang="nl-NL" sz="12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200" dirty="0">
                <a:latin typeface="+mj-lt"/>
              </a:rPr>
              <a:t>Benutten regionale kansen en kenmerken voor aanjagen economische activiteiten en transities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200" dirty="0">
                <a:latin typeface="+mj-lt"/>
              </a:rPr>
              <a:t>Beschermen en beter benutten (milieu) ruimte in het zesde cluster om voldoende ruimte te houden voor transities en als onderdeel van regionaal ecosysteem</a:t>
            </a:r>
            <a:endParaRPr lang="nl-NL" sz="12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nl-NL" sz="1200" b="1" dirty="0">
                <a:solidFill>
                  <a:srgbClr val="265736"/>
                </a:solidFill>
                <a:latin typeface="+mj-lt"/>
              </a:rPr>
              <a:t>(</a:t>
            </a:r>
            <a:r>
              <a:rPr lang="nl-NL" sz="1200" b="1" dirty="0" err="1">
                <a:solidFill>
                  <a:srgbClr val="265736"/>
                </a:solidFill>
                <a:latin typeface="+mj-lt"/>
              </a:rPr>
              <a:t>Inter</a:t>
            </a:r>
            <a:r>
              <a:rPr lang="nl-NL" sz="1200" b="1" dirty="0">
                <a:solidFill>
                  <a:srgbClr val="265736"/>
                </a:solidFill>
                <a:latin typeface="+mj-lt"/>
              </a:rPr>
              <a:t>)nationaal</a:t>
            </a:r>
            <a:endParaRPr lang="nl-NL" sz="12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200" dirty="0">
                <a:latin typeface="+mj-lt"/>
              </a:rPr>
              <a:t>Beschermen en beter benutten (milieu) ruimte vijf nationale energie-intensieve industrie clusters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nl-NL" sz="1200" dirty="0">
                <a:latin typeface="+mj-lt"/>
              </a:rPr>
              <a:t>Bundelen en clusteren corridors en economische activiteiten</a:t>
            </a:r>
          </a:p>
        </p:txBody>
      </p:sp>
    </p:spTree>
    <p:extLst>
      <p:ext uri="{BB962C8B-B14F-4D97-AF65-F5344CB8AC3E}">
        <p14:creationId xmlns:p14="http://schemas.microsoft.com/office/powerpoint/2010/main" val="4018043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AAC515B-1464-410C-934D-A104D421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t">
            <a:noAutofit/>
          </a:bodyPr>
          <a:lstStyle/>
          <a:p>
            <a:r>
              <a:rPr lang="nl-NL" sz="2400" b="1" dirty="0">
                <a:solidFill>
                  <a:srgbClr val="265736"/>
                </a:solidFill>
              </a:rPr>
              <a:t>Beweging 3: naar sterke regio’s, steden en dorpen in heel Nederland</a:t>
            </a:r>
            <a:endParaRPr lang="en-US" sz="2400" b="1" dirty="0">
              <a:solidFill>
                <a:srgbClr val="265736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792214-A6AA-42B4-8C22-D18A2DAE45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5C97B50-3CC8-ACBE-58D3-CC0E3BE4E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1" b="5720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85325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0C19158-ADD4-1C31-5F87-52DCB5082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922" y="3137557"/>
            <a:ext cx="3215256" cy="341144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237B14-8CB3-D977-FD21-EE9387E8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29</a:t>
            </a:fld>
            <a:endParaRPr lang="nl-NL" dirty="0"/>
          </a:p>
        </p:txBody>
      </p:sp>
      <p:grpSp>
        <p:nvGrpSpPr>
          <p:cNvPr id="7" name="Group 53">
            <a:extLst>
              <a:ext uri="{FF2B5EF4-FFF2-40B4-BE49-F238E27FC236}">
                <a16:creationId xmlns:a16="http://schemas.microsoft.com/office/drawing/2014/main" id="{B824EB4C-F94B-BB0B-AADE-52158C3EA56E}"/>
              </a:ext>
            </a:extLst>
          </p:cNvPr>
          <p:cNvGrpSpPr/>
          <p:nvPr/>
        </p:nvGrpSpPr>
        <p:grpSpPr>
          <a:xfrm>
            <a:off x="744879" y="189700"/>
            <a:ext cx="3878956" cy="2883912"/>
            <a:chOff x="72133" y="589025"/>
            <a:chExt cx="9231666" cy="6155786"/>
          </a:xfrm>
        </p:grpSpPr>
        <p:pic>
          <p:nvPicPr>
            <p:cNvPr id="8" name="Picture 51">
              <a:extLst>
                <a:ext uri="{FF2B5EF4-FFF2-40B4-BE49-F238E27FC236}">
                  <a16:creationId xmlns:a16="http://schemas.microsoft.com/office/drawing/2014/main" id="{F5FD64A9-BE34-FAFD-82D7-45D2DD6BF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33" t="52222" r="1371" b="2342"/>
            <a:stretch/>
          </p:blipFill>
          <p:spPr>
            <a:xfrm>
              <a:off x="72133" y="589025"/>
              <a:ext cx="4243527" cy="2541771"/>
            </a:xfrm>
            <a:prstGeom prst="rect">
              <a:avLst/>
            </a:prstGeom>
          </p:spPr>
        </p:pic>
        <p:pic>
          <p:nvPicPr>
            <p:cNvPr id="9" name="Picture 48">
              <a:extLst>
                <a:ext uri="{FF2B5EF4-FFF2-40B4-BE49-F238E27FC236}">
                  <a16:creationId xmlns:a16="http://schemas.microsoft.com/office/drawing/2014/main" id="{DE73D3A2-475E-F0FF-EF45-9F82EDAE4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9" t="568" r="51525" b="53996"/>
            <a:stretch/>
          </p:blipFill>
          <p:spPr>
            <a:xfrm>
              <a:off x="742005" y="1022078"/>
              <a:ext cx="4243527" cy="2541771"/>
            </a:xfrm>
            <a:prstGeom prst="rect">
              <a:avLst/>
            </a:prstGeom>
          </p:spPr>
        </p:pic>
        <p:pic>
          <p:nvPicPr>
            <p:cNvPr id="10" name="Picture 50">
              <a:extLst>
                <a:ext uri="{FF2B5EF4-FFF2-40B4-BE49-F238E27FC236}">
                  <a16:creationId xmlns:a16="http://schemas.microsoft.com/office/drawing/2014/main" id="{0C58EFA5-EEB7-6143-BBDE-11D1F4BD6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33" t="577" r="1371" b="53987"/>
            <a:stretch/>
          </p:blipFill>
          <p:spPr>
            <a:xfrm>
              <a:off x="1348646" y="1503117"/>
              <a:ext cx="4243527" cy="2541771"/>
            </a:xfrm>
            <a:prstGeom prst="rect">
              <a:avLst/>
            </a:prstGeom>
          </p:spPr>
        </p:pic>
        <p:pic>
          <p:nvPicPr>
            <p:cNvPr id="11" name="Picture 52">
              <a:extLst>
                <a:ext uri="{FF2B5EF4-FFF2-40B4-BE49-F238E27FC236}">
                  <a16:creationId xmlns:a16="http://schemas.microsoft.com/office/drawing/2014/main" id="{B1EA4458-76DB-5222-5FE4-14A756EA8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9" t="52353" r="51525" b="2211"/>
            <a:stretch/>
          </p:blipFill>
          <p:spPr>
            <a:xfrm>
              <a:off x="2022818" y="2019133"/>
              <a:ext cx="4243527" cy="2541771"/>
            </a:xfrm>
            <a:prstGeom prst="rect">
              <a:avLst/>
            </a:prstGeom>
          </p:spPr>
        </p:pic>
        <p:pic>
          <p:nvPicPr>
            <p:cNvPr id="12" name="Picture 46">
              <a:extLst>
                <a:ext uri="{FF2B5EF4-FFF2-40B4-BE49-F238E27FC236}">
                  <a16:creationId xmlns:a16="http://schemas.microsoft.com/office/drawing/2014/main" id="{528E35BB-7A33-7845-11AD-259938586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08" t="53463" r="730" b="1346"/>
            <a:stretch/>
          </p:blipFill>
          <p:spPr>
            <a:xfrm>
              <a:off x="2703717" y="2529027"/>
              <a:ext cx="4243527" cy="2547893"/>
            </a:xfrm>
            <a:prstGeom prst="rect">
              <a:avLst/>
            </a:prstGeom>
          </p:spPr>
        </p:pic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9C8DE2B8-C3DE-A96B-5098-CEBEBCFF2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58" t="53463" r="50680" b="1346"/>
            <a:stretch/>
          </p:blipFill>
          <p:spPr>
            <a:xfrm>
              <a:off x="3477087" y="3159341"/>
              <a:ext cx="4243527" cy="2547893"/>
            </a:xfrm>
            <a:prstGeom prst="rect">
              <a:avLst/>
            </a:prstGeom>
          </p:spPr>
        </p:pic>
        <p:pic>
          <p:nvPicPr>
            <p:cNvPr id="14" name="Picture 44">
              <a:extLst>
                <a:ext uri="{FF2B5EF4-FFF2-40B4-BE49-F238E27FC236}">
                  <a16:creationId xmlns:a16="http://schemas.microsoft.com/office/drawing/2014/main" id="{063FE235-921C-D076-AA38-ECA3C76AE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39" t="2131" r="50599" b="52678"/>
            <a:stretch/>
          </p:blipFill>
          <p:spPr>
            <a:xfrm>
              <a:off x="4083728" y="3746376"/>
              <a:ext cx="4243527" cy="2547893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EC563C04-8FDF-5A0C-A880-10F81FAA3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8" t="1842" r="50083" b="51706"/>
            <a:stretch/>
          </p:blipFill>
          <p:spPr>
            <a:xfrm>
              <a:off x="4998128" y="4125897"/>
              <a:ext cx="4305671" cy="2618914"/>
            </a:xfrm>
            <a:prstGeom prst="rect">
              <a:avLst/>
            </a:prstGeom>
          </p:spPr>
        </p:pic>
      </p:grpSp>
      <p:pic>
        <p:nvPicPr>
          <p:cNvPr id="1028" name="Afbeelding 1" descr="Kaart met daarop alle NOVEX-gebieden waar nieuwe woonwijken gebouwd worden en versnellingsprojecten voor nieuwe of betere infrastructuur.">
            <a:extLst>
              <a:ext uri="{FF2B5EF4-FFF2-40B4-BE49-F238E27FC236}">
                <a16:creationId xmlns:a16="http://schemas.microsoft.com/office/drawing/2014/main" id="{10D4DFC4-BAD4-998C-DFB7-B51AD99A1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70" y="1458728"/>
            <a:ext cx="6091237" cy="53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35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FC84260-0078-8AE3-408C-72F0A4073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2124401"/>
            <a:ext cx="5003800" cy="27940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Bevolkingsgroei</a:t>
            </a:r>
            <a:r>
              <a:rPr lang="en-US" dirty="0"/>
              <a:t> door </a:t>
            </a:r>
            <a:r>
              <a:rPr lang="en-US" dirty="0" err="1"/>
              <a:t>motorisering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Gebundelde</a:t>
            </a:r>
            <a:r>
              <a:rPr lang="en-US" dirty="0"/>
              <a:t> </a:t>
            </a:r>
            <a:r>
              <a:rPr lang="en-US" dirty="0" err="1"/>
              <a:t>deconcentratie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Centrale </a:t>
            </a:r>
            <a:r>
              <a:rPr lang="en-US" dirty="0" err="1"/>
              <a:t>sturing</a:t>
            </a:r>
            <a:r>
              <a:rPr lang="en-US" dirty="0"/>
              <a:t>: </a:t>
            </a:r>
            <a:r>
              <a:rPr lang="en-US" dirty="0" err="1"/>
              <a:t>gebundelde</a:t>
            </a:r>
            <a:r>
              <a:rPr lang="en-US" dirty="0"/>
              <a:t> </a:t>
            </a:r>
            <a:r>
              <a:rPr lang="en-US" dirty="0" err="1"/>
              <a:t>deconcentratie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Scope: heel Nederland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CA75FEE-9124-5845-E9ED-20BE85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 anchor="t">
            <a:normAutofit/>
          </a:bodyPr>
          <a:lstStyle/>
          <a:p>
            <a:r>
              <a:rPr lang="nl-NL" b="1" dirty="0"/>
              <a:t>2</a:t>
            </a:r>
            <a:r>
              <a:rPr lang="nl-NL" b="1" baseline="30000" dirty="0"/>
              <a:t>e</a:t>
            </a:r>
            <a:r>
              <a:rPr lang="nl-NL" b="1" dirty="0"/>
              <a:t> Nota - 1966</a:t>
            </a:r>
            <a:endParaRPr lang="en-US" dirty="0"/>
          </a:p>
        </p:txBody>
      </p:sp>
      <p:pic>
        <p:nvPicPr>
          <p:cNvPr id="2" name="Afbeelding 1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1FD53564-8BA8-C2BB-0920-8D51A7965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76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91A6F8-0D99-4ABE-E249-A3342908122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505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21B2F20-F8FD-359F-787A-F6A3EC89D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6" y="1685515"/>
            <a:ext cx="11169104" cy="4807564"/>
          </a:xfrm>
        </p:spPr>
        <p:txBody>
          <a:bodyPr numCol="1">
            <a:normAutofit/>
          </a:bodyPr>
          <a:lstStyle/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b="1" dirty="0">
                <a:solidFill>
                  <a:srgbClr val="265736"/>
                </a:solidFill>
              </a:rPr>
              <a:t>Regionaal gedifferentieerd ontwikkelbeeld</a:t>
            </a:r>
            <a:endParaRPr lang="nl-NL" sz="1700" dirty="0"/>
          </a:p>
          <a:p>
            <a:pPr lvl="1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500" dirty="0"/>
              <a:t>Water bodem en landschap</a:t>
            </a:r>
          </a:p>
          <a:p>
            <a:pPr lvl="1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500" dirty="0"/>
              <a:t>Regionale </a:t>
            </a:r>
            <a:r>
              <a:rPr lang="nl-NL" sz="1500" dirty="0" err="1"/>
              <a:t>sociaal-economische</a:t>
            </a:r>
            <a:r>
              <a:rPr lang="nl-NL" sz="1500" dirty="0"/>
              <a:t> opgaven en kansen</a:t>
            </a:r>
          </a:p>
          <a:p>
            <a:pPr lvl="1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500" dirty="0"/>
              <a:t>Intra- en interregionale infrastructuur</a:t>
            </a:r>
          </a:p>
          <a:p>
            <a:pPr lvl="1"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500" dirty="0"/>
              <a:t>Fysieke ontwikkelpotentie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Operationaliseren </a:t>
            </a:r>
            <a:r>
              <a:rPr lang="nl-NL" sz="1700" b="1" dirty="0">
                <a:solidFill>
                  <a:srgbClr val="265736"/>
                </a:solidFill>
              </a:rPr>
              <a:t>water en bodem sturend </a:t>
            </a:r>
            <a:r>
              <a:rPr lang="nl-NL" sz="1700" dirty="0"/>
              <a:t>voor nieuwe verstedelijking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We werken een </a:t>
            </a:r>
            <a:r>
              <a:rPr lang="nl-NL" sz="1700" b="1" dirty="0">
                <a:solidFill>
                  <a:srgbClr val="265736"/>
                </a:solidFill>
              </a:rPr>
              <a:t>ruimtelijk-economische inzet </a:t>
            </a:r>
            <a:r>
              <a:rPr lang="nl-NL" sz="1700" dirty="0"/>
              <a:t>uit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Op basis daarvan </a:t>
            </a:r>
            <a:r>
              <a:rPr lang="nl-NL" sz="1700" b="1" dirty="0">
                <a:solidFill>
                  <a:srgbClr val="265736"/>
                </a:solidFill>
              </a:rPr>
              <a:t>gedifferentieerde inzet</a:t>
            </a:r>
            <a:r>
              <a:rPr lang="nl-NL" sz="1700" dirty="0"/>
              <a:t> van het Rijk in vier type regio’s: vitaliseren, </a:t>
            </a:r>
            <a:r>
              <a:rPr lang="nl-NL" sz="1700" dirty="0" err="1"/>
              <a:t>initieren</a:t>
            </a:r>
            <a:r>
              <a:rPr lang="nl-NL" sz="1700" dirty="0"/>
              <a:t>, stimuleren, </a:t>
            </a:r>
            <a:r>
              <a:rPr lang="nl-NL" sz="1700" dirty="0" err="1"/>
              <a:t>accomoderen</a:t>
            </a:r>
            <a:endParaRPr lang="nl-NL" sz="1700" dirty="0"/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nl-NL" sz="1700" dirty="0"/>
              <a:t>We onderzoeken of de benodigde ingrepen voor WBS ook benut kunnen worden voor de </a:t>
            </a:r>
            <a:r>
              <a:rPr lang="nl-NL" sz="1700" b="1" dirty="0">
                <a:solidFill>
                  <a:srgbClr val="265736"/>
                </a:solidFill>
              </a:rPr>
              <a:t>recreatieve van het landschap</a:t>
            </a:r>
            <a:r>
              <a:rPr lang="nl-NL" sz="1700" dirty="0">
                <a:solidFill>
                  <a:srgbClr val="265736"/>
                </a:solidFill>
              </a:rPr>
              <a:t>.</a:t>
            </a:r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nl-NL" sz="1300" dirty="0"/>
          </a:p>
          <a:p>
            <a:pPr>
              <a:lnSpc>
                <a:spcPct val="120000"/>
              </a:lnSpc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en-US" sz="1300" b="1" dirty="0">
              <a:solidFill>
                <a:srgbClr val="265736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A16BF9-71A1-F323-D266-1C23BFEF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877710"/>
            <a:ext cx="10923588" cy="603037"/>
          </a:xfrm>
        </p:spPr>
        <p:txBody>
          <a:bodyPr>
            <a:noAutofit/>
          </a:bodyPr>
          <a:lstStyle/>
          <a:p>
            <a:r>
              <a:rPr lang="nl-NL" b="1" dirty="0">
                <a:solidFill>
                  <a:srgbClr val="265736"/>
                </a:solidFill>
              </a:rPr>
              <a:t>Waar gaat het over?</a:t>
            </a:r>
          </a:p>
        </p:txBody>
      </p:sp>
    </p:spTree>
    <p:extLst>
      <p:ext uri="{BB962C8B-B14F-4D97-AF65-F5344CB8AC3E}">
        <p14:creationId xmlns:p14="http://schemas.microsoft.com/office/powerpoint/2010/main" val="154384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6595CC2-B4CD-91CB-433C-B324731B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199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5EB7890-C76E-70E8-3F86-52F431370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2322635"/>
            <a:ext cx="5003800" cy="42208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Autobezit</a:t>
            </a:r>
            <a:r>
              <a:rPr lang="en-US" dirty="0"/>
              <a:t>: </a:t>
            </a:r>
            <a:r>
              <a:rPr lang="en-US" dirty="0" err="1"/>
              <a:t>woon-werk</a:t>
            </a:r>
            <a:r>
              <a:rPr lang="en-US" dirty="0"/>
              <a:t> </a:t>
            </a:r>
            <a:r>
              <a:rPr lang="en-US" dirty="0" err="1"/>
              <a:t>gescheiden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Uitvoerbaarheid</a:t>
            </a:r>
            <a:r>
              <a:rPr lang="en-US" dirty="0"/>
              <a:t> </a:t>
            </a:r>
            <a:r>
              <a:rPr lang="en-US" dirty="0" err="1"/>
              <a:t>woningbouw-verstedelijking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Centraal</a:t>
            </a:r>
            <a:r>
              <a:rPr lang="en-US" dirty="0"/>
              <a:t>/</a:t>
            </a:r>
            <a:r>
              <a:rPr lang="en-US" dirty="0" err="1"/>
              <a:t>Decentraal</a:t>
            </a:r>
            <a:r>
              <a:rPr lang="en-US" dirty="0"/>
              <a:t>: </a:t>
            </a:r>
            <a:r>
              <a:rPr lang="en-US" dirty="0" err="1"/>
              <a:t>Regionale</a:t>
            </a:r>
            <a:r>
              <a:rPr lang="en-US" dirty="0"/>
              <a:t> </a:t>
            </a:r>
            <a:r>
              <a:rPr lang="en-US" dirty="0" err="1"/>
              <a:t>afspraken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Rijk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provincie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Scope: Nederland, met </a:t>
            </a:r>
            <a:r>
              <a:rPr lang="en-US" dirty="0" err="1"/>
              <a:t>eerste</a:t>
            </a:r>
            <a:r>
              <a:rPr lang="en-US" dirty="0"/>
              <a:t> hints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samenhang</a:t>
            </a:r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502C0E6-1C15-5AF3-CA0B-CF9F12C4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4e Nota (+ EXTRA) – 1988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85B8EB-C128-472F-53D7-E4F8B25B1D6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pic>
        <p:nvPicPr>
          <p:cNvPr id="6" name="Tijdelijke aanduiding voor afbeelding 5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CB13EE8D-12AB-507B-3141-EF74BB95104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5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4689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F62DF21-A570-DA95-9FCD-7D18758D3C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Mooi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duurzaam</a:t>
            </a:r>
            <a:r>
              <a:rPr lang="en-US" dirty="0"/>
              <a:t> NL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Klimaatadaptatie</a:t>
            </a:r>
            <a:r>
              <a:rPr lang="en-US" dirty="0"/>
              <a:t>,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regio’s</a:t>
            </a:r>
            <a:r>
              <a:rPr lang="en-US" dirty="0"/>
              <a:t>, </a:t>
            </a:r>
            <a:r>
              <a:rPr lang="en-US" dirty="0" err="1"/>
              <a:t>duurzame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, </a:t>
            </a:r>
            <a:r>
              <a:rPr lang="en-US" dirty="0" err="1"/>
              <a:t>landbouw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Gebiedsgerichte</a:t>
            </a:r>
            <a:r>
              <a:rPr lang="en-US" dirty="0"/>
              <a:t> </a:t>
            </a:r>
            <a:r>
              <a:rPr lang="en-US" dirty="0" err="1"/>
              <a:t>aanpak</a:t>
            </a:r>
            <a:endParaRPr lang="en-US" dirty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Sturing</a:t>
            </a:r>
            <a:r>
              <a:rPr lang="en-US" dirty="0"/>
              <a:t>: </a:t>
            </a:r>
            <a:r>
              <a:rPr lang="en-US" dirty="0" err="1"/>
              <a:t>faciliterend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samenwerkend</a:t>
            </a:r>
            <a:r>
              <a:rPr lang="en-US" dirty="0"/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B43050-2F33-0747-B112-30EF0F8C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346700" cy="948047"/>
          </a:xfrm>
        </p:spPr>
        <p:txBody>
          <a:bodyPr anchor="t">
            <a:normAutofit fontScale="90000"/>
          </a:bodyPr>
          <a:lstStyle/>
          <a:p>
            <a:r>
              <a:rPr lang="nl-NL" b="1" dirty="0"/>
              <a:t>7</a:t>
            </a:r>
            <a:r>
              <a:rPr lang="nl-NL" b="1" baseline="30000" dirty="0"/>
              <a:t>e</a:t>
            </a:r>
            <a:r>
              <a:rPr lang="nl-NL" b="1" dirty="0"/>
              <a:t>  Nota NOVI – 2020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6A2C1A-F6DC-87B3-FB38-E77C8E7D30D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  <p:pic>
        <p:nvPicPr>
          <p:cNvPr id="6" name="Afbeelding 5" descr="Afbeelding met buitenshuis, gebouw, Luchtfotografie, Vogelperspectief&#10;&#10;Automatisch gegenereerde beschrijving">
            <a:extLst>
              <a:ext uri="{FF2B5EF4-FFF2-40B4-BE49-F238E27FC236}">
                <a16:creationId xmlns:a16="http://schemas.microsoft.com/office/drawing/2014/main" id="{7AD2363C-44A7-F248-347B-8E9C90FAD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2476"/>
          <a:stretch/>
        </p:blipFill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056659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5AE6D6-8720-85F3-1D1D-30091E3CC4C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A1D06A03-E687-4613-D52D-19F0E5D6F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829163"/>
              </p:ext>
            </p:extLst>
          </p:nvPr>
        </p:nvGraphicFramePr>
        <p:xfrm>
          <a:off x="1526822" y="800657"/>
          <a:ext cx="9400822" cy="5864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583">
                  <a:extLst>
                    <a:ext uri="{9D8B030D-6E8A-4147-A177-3AD203B41FA5}">
                      <a16:colId xmlns:a16="http://schemas.microsoft.com/office/drawing/2014/main" val="1348248882"/>
                    </a:ext>
                  </a:extLst>
                </a:gridCol>
                <a:gridCol w="2283824">
                  <a:extLst>
                    <a:ext uri="{9D8B030D-6E8A-4147-A177-3AD203B41FA5}">
                      <a16:colId xmlns:a16="http://schemas.microsoft.com/office/drawing/2014/main" val="3434387410"/>
                    </a:ext>
                  </a:extLst>
                </a:gridCol>
                <a:gridCol w="2309343">
                  <a:extLst>
                    <a:ext uri="{9D8B030D-6E8A-4147-A177-3AD203B41FA5}">
                      <a16:colId xmlns:a16="http://schemas.microsoft.com/office/drawing/2014/main" val="1957005150"/>
                    </a:ext>
                  </a:extLst>
                </a:gridCol>
                <a:gridCol w="2511072">
                  <a:extLst>
                    <a:ext uri="{9D8B030D-6E8A-4147-A177-3AD203B41FA5}">
                      <a16:colId xmlns:a16="http://schemas.microsoft.com/office/drawing/2014/main" val="2233228894"/>
                    </a:ext>
                  </a:extLst>
                </a:gridCol>
              </a:tblGrid>
              <a:tr h="383275">
                <a:tc>
                  <a:txBody>
                    <a:bodyPr/>
                    <a:lstStyle/>
                    <a:p>
                      <a:r>
                        <a:rPr lang="nl-NL" dirty="0"/>
                        <a:t>Nota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Kerngedachte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941325"/>
                  </a:ext>
                </a:extLst>
              </a:tr>
              <a:tr h="661543">
                <a:tc>
                  <a:txBody>
                    <a:bodyPr/>
                    <a:lstStyle/>
                    <a:p>
                      <a:r>
                        <a:rPr lang="nl-NL" dirty="0"/>
                        <a:t>Westen des 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Randstad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Concentreren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95528"/>
                  </a:ext>
                </a:extLst>
              </a:tr>
              <a:tr h="661543">
                <a:tc>
                  <a:txBody>
                    <a:bodyPr/>
                    <a:lstStyle/>
                    <a:p>
                      <a:r>
                        <a:rPr lang="nl-NL" dirty="0"/>
                        <a:t>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Randstad / Nederland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Spreiden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758083"/>
                  </a:ext>
                </a:extLst>
              </a:tr>
              <a:tr h="661543">
                <a:tc>
                  <a:txBody>
                    <a:bodyPr/>
                    <a:lstStyle/>
                    <a:p>
                      <a:r>
                        <a:rPr lang="nl-NL" dirty="0"/>
                        <a:t>2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Centraal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Nederland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Spreiden / deconcentreren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963233"/>
                  </a:ext>
                </a:extLst>
              </a:tr>
              <a:tr h="383275">
                <a:tc>
                  <a:txBody>
                    <a:bodyPr/>
                    <a:lstStyle/>
                    <a:p>
                      <a:r>
                        <a:rPr lang="nl-NL" dirty="0"/>
                        <a:t>3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Nederland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Groeikernen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471715"/>
                  </a:ext>
                </a:extLst>
              </a:tr>
              <a:tr h="383275">
                <a:tc>
                  <a:txBody>
                    <a:bodyPr/>
                    <a:lstStyle/>
                    <a:p>
                      <a:r>
                        <a:rPr lang="nl-NL" dirty="0"/>
                        <a:t>4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 (VINEX)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Regionaal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Nederland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Concentreren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150646"/>
                  </a:ext>
                </a:extLst>
              </a:tr>
              <a:tr h="661543"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Niet gepubliceerd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Centraal/ Decentraal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Nederland / 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Concentreren / deconcentreren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779329"/>
                  </a:ext>
                </a:extLst>
              </a:tr>
              <a:tr h="383275">
                <a:tc>
                  <a:txBody>
                    <a:bodyPr/>
                    <a:lstStyle/>
                    <a:p>
                      <a:r>
                        <a:rPr lang="nl-NL" dirty="0"/>
                        <a:t>5</a:t>
                      </a:r>
                      <a:r>
                        <a:rPr lang="nl-NL" baseline="30000" dirty="0"/>
                        <a:t>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Decentraal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Nederland/Europa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Concurreren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861713"/>
                  </a:ext>
                </a:extLst>
              </a:tr>
              <a:tr h="442613">
                <a:tc>
                  <a:txBody>
                    <a:bodyPr/>
                    <a:lstStyle/>
                    <a:p>
                      <a:r>
                        <a:rPr lang="nl-NL" dirty="0"/>
                        <a:t>6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Decentraal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Nederland/Europa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Concurreren / duurzaamheid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497165"/>
                  </a:ext>
                </a:extLst>
              </a:tr>
              <a:tr h="383275">
                <a:tc>
                  <a:txBody>
                    <a:bodyPr/>
                    <a:lstStyle/>
                    <a:p>
                      <a:r>
                        <a:rPr lang="nl-NL" dirty="0"/>
                        <a:t>7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Decentraal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Nederland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Toekomstbestendig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622256"/>
                  </a:ext>
                </a:extLst>
              </a:tr>
              <a:tr h="661543"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8</a:t>
                      </a:r>
                      <a:r>
                        <a:rPr lang="nl-NL" i="1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</a:t>
                      </a:r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(Nota Ruimte)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Centraal/</a:t>
                      </a:r>
                    </a:p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Decentraal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Nederland/Europa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Heel Nederland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98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35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57C2A3C-F446-4500-DD7A-355593D2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B01FEA-5C3A-F5C9-4C72-DB0FAF667ED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CC58B5-92C2-D979-D5B9-DEFB53249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606" r="42606" b="64512"/>
          <a:stretch/>
        </p:blipFill>
        <p:spPr>
          <a:xfrm>
            <a:off x="269907" y="1051200"/>
            <a:ext cx="11652186" cy="50690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0309C74-2DFC-1A6E-660A-F289A250B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4" t="85452" b="5457"/>
          <a:stretch/>
        </p:blipFill>
        <p:spPr>
          <a:xfrm>
            <a:off x="2371512" y="1236134"/>
            <a:ext cx="8363374" cy="3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D18D9F-908E-59AD-FA1D-153FB3FE783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A151C-AF4C-09E3-1805-2470D86D9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36" y="792469"/>
            <a:ext cx="8624177" cy="59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B8CD9F0-1300-4461-BF5C-5A9EC7A93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94" y="1818808"/>
            <a:ext cx="6504456" cy="4115268"/>
          </a:xfrm>
        </p:spPr>
        <p:txBody>
          <a:bodyPr numCol="1">
            <a:normAutofit/>
          </a:bodyPr>
          <a:lstStyle/>
          <a:p>
            <a:r>
              <a:rPr lang="nl-NL" sz="1800" dirty="0"/>
              <a:t>Opgaven zijn gebundeld in </a:t>
            </a:r>
            <a:r>
              <a:rPr lang="nl-NL" sz="1800" dirty="0">
                <a:solidFill>
                  <a:schemeClr val="tx2"/>
                </a:solidFill>
              </a:rPr>
              <a:t>drie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tx2"/>
                </a:solidFill>
              </a:rPr>
              <a:t>    perspectieven</a:t>
            </a:r>
            <a:r>
              <a:rPr lang="nl-NL" sz="1800" dirty="0"/>
              <a:t>:</a:t>
            </a:r>
          </a:p>
          <a:p>
            <a:pPr lvl="1"/>
            <a:r>
              <a:rPr lang="nl-NL" sz="1800" dirty="0"/>
              <a:t>landbouw en natuur</a:t>
            </a:r>
          </a:p>
          <a:p>
            <a:pPr lvl="1"/>
            <a:r>
              <a:rPr lang="nl-NL" sz="1800" dirty="0"/>
              <a:t>netwerken voor energie en economie</a:t>
            </a:r>
          </a:p>
          <a:p>
            <a:pPr lvl="1"/>
            <a:r>
              <a:rPr lang="nl-NL" sz="1800" dirty="0"/>
              <a:t>leefbare steden en regio’s</a:t>
            </a:r>
            <a:endParaRPr lang="nl-NL" sz="1800" dirty="0">
              <a:solidFill>
                <a:schemeClr val="tx2"/>
              </a:solidFill>
            </a:endParaRPr>
          </a:p>
          <a:p>
            <a:r>
              <a:rPr lang="nl-NL" sz="1800" dirty="0">
                <a:solidFill>
                  <a:schemeClr val="tx2"/>
                </a:solidFill>
              </a:rPr>
              <a:t>Water en bodem</a:t>
            </a:r>
            <a:r>
              <a:rPr lang="nl-NL" sz="1800" dirty="0"/>
              <a:t> vormen een sturend element</a:t>
            </a:r>
          </a:p>
          <a:p>
            <a:pPr marL="0" indent="0">
              <a:buNone/>
            </a:pPr>
            <a:r>
              <a:rPr lang="nl-NL" sz="1800" dirty="0"/>
              <a:t>    in alle drie de perspectieven</a:t>
            </a:r>
          </a:p>
          <a:p>
            <a:r>
              <a:rPr lang="nl-NL" sz="1800" dirty="0"/>
              <a:t>Ook zijn er </a:t>
            </a:r>
            <a:r>
              <a:rPr lang="nl-NL" sz="1800" dirty="0">
                <a:solidFill>
                  <a:schemeClr val="tx2"/>
                </a:solidFill>
              </a:rPr>
              <a:t>overkoepelende opgaven: </a:t>
            </a:r>
            <a:r>
              <a:rPr lang="nl-NL" sz="1800" dirty="0"/>
              <a:t>milieu,</a:t>
            </a:r>
          </a:p>
          <a:p>
            <a:pPr marL="0" indent="0">
              <a:buNone/>
            </a:pPr>
            <a:r>
              <a:rPr lang="nl-NL" sz="1800" dirty="0"/>
              <a:t>    defensie, erfgoed, gezonde en groene  </a:t>
            </a:r>
          </a:p>
          <a:p>
            <a:pPr marL="0" indent="0">
              <a:buNone/>
            </a:pPr>
            <a:r>
              <a:rPr lang="nl-NL" sz="1800" dirty="0"/>
              <a:t>    leefomgeving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3AEF80E-C20A-414A-A058-917C145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FB1437-34C0-4205-B5A9-1CA727697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080" y="4707122"/>
            <a:ext cx="4487382" cy="15545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4BDB5EA-2C1A-45ED-962A-748271BF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080" y="2980492"/>
            <a:ext cx="4541785" cy="16137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F8EB25-5443-4DDD-9E69-E6B5677B6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080" y="1106482"/>
            <a:ext cx="4561308" cy="17611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DCE4964-EF71-4A53-B8C4-79646691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4" y="1106482"/>
            <a:ext cx="7019877" cy="504700"/>
          </a:xfrm>
        </p:spPr>
        <p:txBody>
          <a:bodyPr>
            <a:normAutofit/>
          </a:bodyPr>
          <a:lstStyle/>
          <a:p>
            <a:r>
              <a:rPr lang="nl-NL" sz="3000" dirty="0"/>
              <a:t>Provinciaal startpakket</a:t>
            </a:r>
          </a:p>
        </p:txBody>
      </p:sp>
    </p:spTree>
    <p:extLst>
      <p:ext uri="{BB962C8B-B14F-4D97-AF65-F5344CB8AC3E}">
        <p14:creationId xmlns:p14="http://schemas.microsoft.com/office/powerpoint/2010/main" val="1530047591"/>
      </p:ext>
    </p:extLst>
  </p:cSld>
  <p:clrMapOvr>
    <a:masterClrMapping/>
  </p:clrMapOvr>
</p:sld>
</file>

<file path=ppt/theme/theme1.xml><?xml version="1.0" encoding="utf-8"?>
<a:theme xmlns:a="http://schemas.openxmlformats.org/drawingml/2006/main" name="BZK Presentatie - Algeme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10.xml><?xml version="1.0" encoding="utf-8"?>
<a:theme xmlns:a="http://schemas.openxmlformats.org/drawingml/2006/main" name="Algemeen - Duits -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11.xml><?xml version="1.0" encoding="utf-8"?>
<a:theme xmlns:a="http://schemas.openxmlformats.org/drawingml/2006/main" name="Algemeen - Duits - Gro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12.xml><?xml version="1.0" encoding="utf-8"?>
<a:theme xmlns:a="http://schemas.openxmlformats.org/drawingml/2006/main" name="Algemeen - Duits - Rood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13.xml><?xml version="1.0" encoding="utf-8"?>
<a:theme xmlns:a="http://schemas.openxmlformats.org/drawingml/2006/main" name="MooiNL">
  <a:themeElements>
    <a:clrScheme name="MooiN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F6F2"/>
      </a:accent1>
      <a:accent2>
        <a:srgbClr val="007BC7"/>
      </a:accent2>
      <a:accent3>
        <a:srgbClr val="A90061"/>
      </a:accent3>
      <a:accent4>
        <a:srgbClr val="D4D5B1"/>
      </a:accent4>
      <a:accent5>
        <a:srgbClr val="BFBFBF"/>
      </a:accent5>
      <a:accent6>
        <a:srgbClr val="757070"/>
      </a:accent6>
      <a:hlink>
        <a:srgbClr val="000000"/>
      </a:hlink>
      <a:folHlink>
        <a:srgbClr val="000000"/>
      </a:folHlink>
    </a:clrScheme>
    <a:fontScheme name="MooiNL">
      <a:majorFont>
        <a:latin typeface="RijksoverheidSansWebText"/>
        <a:ea typeface=""/>
        <a:cs typeface=""/>
      </a:majorFont>
      <a:minorFont>
        <a:latin typeface="RijksoverheidSansWeb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MooiNL.potx" id="{C750C238-C9BE-4384-A49A-7F0E133F8DBC}" vid="{5AF812A1-B73D-4422-9C9A-A26FCD4ECC4F}"/>
    </a:ext>
  </a:extLst>
</a:theme>
</file>

<file path=ppt/theme/theme1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gemeen - Nederlands - Gro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3.xml><?xml version="1.0" encoding="utf-8"?>
<a:theme xmlns:a="http://schemas.openxmlformats.org/drawingml/2006/main" name="Algemeen - Nederlands - Rood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4.xml><?xml version="1.0" encoding="utf-8"?>
<a:theme xmlns:a="http://schemas.openxmlformats.org/drawingml/2006/main" name="Algemeen - Engels -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5.xml><?xml version="1.0" encoding="utf-8"?>
<a:theme xmlns:a="http://schemas.openxmlformats.org/drawingml/2006/main" name="Algemeen - Engels - Gro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6.xml><?xml version="1.0" encoding="utf-8"?>
<a:theme xmlns:a="http://schemas.openxmlformats.org/drawingml/2006/main" name="Algemeen - Engels - Rood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7.xml><?xml version="1.0" encoding="utf-8"?>
<a:theme xmlns:a="http://schemas.openxmlformats.org/drawingml/2006/main" name="Algemeen - Frans -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8.xml><?xml version="1.0" encoding="utf-8"?>
<a:theme xmlns:a="http://schemas.openxmlformats.org/drawingml/2006/main" name="Algemeen - Frans - Gro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9.xml><?xml version="1.0" encoding="utf-8"?>
<a:theme xmlns:a="http://schemas.openxmlformats.org/drawingml/2006/main" name="Algemeen - Frans - Rood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BZK Presentatie - Algemeen</Template>
  <TotalTime>0</TotalTime>
  <Words>1572</Words>
  <Application>Microsoft Office PowerPoint</Application>
  <PresentationFormat>Breedbeeld</PresentationFormat>
  <Paragraphs>278</Paragraphs>
  <Slides>31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13</vt:i4>
      </vt:variant>
      <vt:variant>
        <vt:lpstr>Diatitels</vt:lpstr>
      </vt:variant>
      <vt:variant>
        <vt:i4>31</vt:i4>
      </vt:variant>
    </vt:vector>
  </HeadingPairs>
  <TitlesOfParts>
    <vt:vector size="50" baseType="lpstr">
      <vt:lpstr>Arial</vt:lpstr>
      <vt:lpstr>Calibri</vt:lpstr>
      <vt:lpstr>Helvetica Neue Medium</vt:lpstr>
      <vt:lpstr>RijksoverheidSansWebText</vt:lpstr>
      <vt:lpstr>Verdana</vt:lpstr>
      <vt:lpstr>Wingdings</vt:lpstr>
      <vt:lpstr>BZK Presentatie - Algemeen</vt:lpstr>
      <vt:lpstr>Algemeen - Nederlands - Groen</vt:lpstr>
      <vt:lpstr>Algemeen - Nederlands - Rood</vt:lpstr>
      <vt:lpstr>Algemeen - Engels - Hemelblauw</vt:lpstr>
      <vt:lpstr>Algemeen - Engels - Groen</vt:lpstr>
      <vt:lpstr>Algemeen - Engels - Rood</vt:lpstr>
      <vt:lpstr>Algemeen - Frans - Hemelblauw</vt:lpstr>
      <vt:lpstr>Algemeen - Frans - Groen</vt:lpstr>
      <vt:lpstr>Algemeen - Frans - Rood</vt:lpstr>
      <vt:lpstr>Algemeen - Duits - Hemelblauw</vt:lpstr>
      <vt:lpstr>Algemeen - Duits - Groen</vt:lpstr>
      <vt:lpstr>Algemeen - Duits - Rood</vt:lpstr>
      <vt:lpstr>MooiNL</vt:lpstr>
      <vt:lpstr>PowerPoint-presentatie</vt:lpstr>
      <vt:lpstr>Nota Westen des Lands - 1958</vt:lpstr>
      <vt:lpstr>2e Nota - 1966</vt:lpstr>
      <vt:lpstr>4e Nota (+ EXTRA) – 1988</vt:lpstr>
      <vt:lpstr>7e  Nota NOVI – 2020 </vt:lpstr>
      <vt:lpstr>PowerPoint-presentatie</vt:lpstr>
      <vt:lpstr>PowerPoint-presentatie</vt:lpstr>
      <vt:lpstr>PowerPoint-presentatie</vt:lpstr>
      <vt:lpstr>Provinciaal startpakket</vt:lpstr>
      <vt:lpstr>PowerPoint-presentatie</vt:lpstr>
      <vt:lpstr> 16 NOVEX-gebieden</vt:lpstr>
      <vt:lpstr>PowerPoint-presentatie</vt:lpstr>
      <vt:lpstr>Thema’s ruimtelijke voorstellen  </vt:lpstr>
      <vt:lpstr>PowerPoint-presentatie</vt:lpstr>
      <vt:lpstr>PowerPoint-presentatie</vt:lpstr>
      <vt:lpstr>Concreet voorbeeld: Ontwikkelperspectief Zwolle</vt:lpstr>
      <vt:lpstr>Concreet voorbeeld: Ontwikkelperspectief Zwolle</vt:lpstr>
      <vt:lpstr>Regie op de ruimte: 3 pijlers</vt:lpstr>
      <vt:lpstr>Nota Ruimte: Keuzes over nu, straks en later</vt:lpstr>
      <vt:lpstr>Visie:</vt:lpstr>
      <vt:lpstr>Hoe: Integrale aanpak</vt:lpstr>
      <vt:lpstr>Beweging 1: naar een toekomstbestendig evenwicht tussen landbouw en natuur</vt:lpstr>
      <vt:lpstr>PowerPoint-presentatie</vt:lpstr>
      <vt:lpstr>Waar gaat het over?</vt:lpstr>
      <vt:lpstr>Beweging 2: naar een klimaatneutrale en circulaire samenleving</vt:lpstr>
      <vt:lpstr>PowerPoint-presentatie</vt:lpstr>
      <vt:lpstr>Ruimtelijke strategie voor energie en economie</vt:lpstr>
      <vt:lpstr>Beweging 3: naar sterke regio’s, steden en dorpen in heel Nederland</vt:lpstr>
      <vt:lpstr>PowerPoint-presentatie</vt:lpstr>
      <vt:lpstr>Waar gaat het over?</vt:lpstr>
      <vt:lpstr>PowerPoint-presentatie</vt:lpstr>
    </vt:vector>
  </TitlesOfParts>
  <Company>Rijksoverheid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Buursink, Errik</dc:creator>
  <cp:lastModifiedBy>Laan, Mattia van der</cp:lastModifiedBy>
  <cp:revision>223</cp:revision>
  <dcterms:created xsi:type="dcterms:W3CDTF">2017-02-27T13:28:55Z</dcterms:created>
  <dcterms:modified xsi:type="dcterms:W3CDTF">2024-06-04T07:30:03Z</dcterms:modified>
</cp:coreProperties>
</file>