
<file path=[Content_Types].xml><?xml version="1.0" encoding="utf-8"?>
<Types xmlns="http://schemas.openxmlformats.org/package/2006/content-types">
  <Default Extension="emf" ContentType="image/x-emf"/>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
  </p:notesMasterIdLst>
  <p:sldIdLst>
    <p:sldId id="256" r:id="rId2"/>
    <p:sldId id="257" r:id="rId3"/>
    <p:sldId id="589" r:id="rId4"/>
    <p:sldId id="264" r:id="rId5"/>
    <p:sldId id="591" r:id="rId6"/>
    <p:sldId id="590" r:id="rId7"/>
    <p:sldId id="592" r:id="rId8"/>
    <p:sldId id="453" r:id="rId9"/>
    <p:sldId id="267" r:id="rId10"/>
  </p:sldIdLst>
  <p:sldSz cx="12192000" cy="6858000"/>
  <p:notesSz cx="9944100" cy="6805613"/>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48" d="100"/>
          <a:sy n="148" d="100"/>
        </p:scale>
        <p:origin x="738" y="13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4309110" cy="341857"/>
          </a:xfrm>
          <a:prstGeom prst="rect">
            <a:avLst/>
          </a:prstGeom>
        </p:spPr>
        <p:txBody>
          <a:bodyPr vert="horz" lIns="80394" tIns="40197" rIns="80394" bIns="40197" rtlCol="0"/>
          <a:lstStyle>
            <a:lvl1pPr algn="l">
              <a:defRPr sz="1100"/>
            </a:lvl1pPr>
          </a:lstStyle>
          <a:p>
            <a:endParaRPr lang="nl-NL"/>
          </a:p>
        </p:txBody>
      </p:sp>
      <p:sp>
        <p:nvSpPr>
          <p:cNvPr id="3" name="Tijdelijke aanduiding voor datum 2"/>
          <p:cNvSpPr>
            <a:spLocks noGrp="1"/>
          </p:cNvSpPr>
          <p:nvPr>
            <p:ph type="dt" idx="1"/>
          </p:nvPr>
        </p:nvSpPr>
        <p:spPr>
          <a:xfrm>
            <a:off x="5632400" y="0"/>
            <a:ext cx="4309110" cy="341857"/>
          </a:xfrm>
          <a:prstGeom prst="rect">
            <a:avLst/>
          </a:prstGeom>
        </p:spPr>
        <p:txBody>
          <a:bodyPr vert="horz" lIns="80394" tIns="40197" rIns="80394" bIns="40197" rtlCol="0"/>
          <a:lstStyle>
            <a:lvl1pPr algn="r">
              <a:defRPr sz="1100"/>
            </a:lvl1pPr>
          </a:lstStyle>
          <a:p>
            <a:fld id="{7AAF5910-E0CC-4DE1-B14F-E6556DFB4602}" type="datetimeFigureOut">
              <a:rPr lang="nl-NL" smtClean="0"/>
              <a:t>8-5-2023</a:t>
            </a:fld>
            <a:endParaRPr lang="nl-NL"/>
          </a:p>
        </p:txBody>
      </p:sp>
      <p:sp>
        <p:nvSpPr>
          <p:cNvPr id="4" name="Tijdelijke aanduiding voor dia-afbeelding 3"/>
          <p:cNvSpPr>
            <a:spLocks noGrp="1" noRot="1" noChangeAspect="1"/>
          </p:cNvSpPr>
          <p:nvPr>
            <p:ph type="sldImg" idx="2"/>
          </p:nvPr>
        </p:nvSpPr>
        <p:spPr>
          <a:xfrm>
            <a:off x="2930525" y="850900"/>
            <a:ext cx="4083050" cy="2297113"/>
          </a:xfrm>
          <a:prstGeom prst="rect">
            <a:avLst/>
          </a:prstGeom>
          <a:noFill/>
          <a:ln w="12700">
            <a:solidFill>
              <a:prstClr val="black"/>
            </a:solidFill>
          </a:ln>
        </p:spPr>
        <p:txBody>
          <a:bodyPr vert="horz" lIns="80394" tIns="40197" rIns="80394" bIns="40197" rtlCol="0" anchor="ctr"/>
          <a:lstStyle/>
          <a:p>
            <a:endParaRPr lang="nl-NL"/>
          </a:p>
        </p:txBody>
      </p:sp>
      <p:sp>
        <p:nvSpPr>
          <p:cNvPr id="5" name="Tijdelijke aanduiding voor notities 4"/>
          <p:cNvSpPr>
            <a:spLocks noGrp="1"/>
          </p:cNvSpPr>
          <p:nvPr>
            <p:ph type="body" sz="quarter" idx="3"/>
          </p:nvPr>
        </p:nvSpPr>
        <p:spPr>
          <a:xfrm>
            <a:off x="994410" y="3275202"/>
            <a:ext cx="7955280" cy="2679710"/>
          </a:xfrm>
          <a:prstGeom prst="rect">
            <a:avLst/>
          </a:prstGeom>
        </p:spPr>
        <p:txBody>
          <a:bodyPr vert="horz" lIns="80394" tIns="40197" rIns="80394" bIns="40197"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6463758"/>
            <a:ext cx="4309110" cy="341856"/>
          </a:xfrm>
          <a:prstGeom prst="rect">
            <a:avLst/>
          </a:prstGeom>
        </p:spPr>
        <p:txBody>
          <a:bodyPr vert="horz" lIns="80394" tIns="40197" rIns="80394" bIns="40197" rtlCol="0" anchor="b"/>
          <a:lstStyle>
            <a:lvl1pPr algn="l">
              <a:defRPr sz="1100"/>
            </a:lvl1pPr>
          </a:lstStyle>
          <a:p>
            <a:endParaRPr lang="nl-NL"/>
          </a:p>
        </p:txBody>
      </p:sp>
      <p:sp>
        <p:nvSpPr>
          <p:cNvPr id="7" name="Tijdelijke aanduiding voor dianummer 6"/>
          <p:cNvSpPr>
            <a:spLocks noGrp="1"/>
          </p:cNvSpPr>
          <p:nvPr>
            <p:ph type="sldNum" sz="quarter" idx="5"/>
          </p:nvPr>
        </p:nvSpPr>
        <p:spPr>
          <a:xfrm>
            <a:off x="5632400" y="6463758"/>
            <a:ext cx="4309110" cy="341856"/>
          </a:xfrm>
          <a:prstGeom prst="rect">
            <a:avLst/>
          </a:prstGeom>
        </p:spPr>
        <p:txBody>
          <a:bodyPr vert="horz" lIns="80394" tIns="40197" rIns="80394" bIns="40197" rtlCol="0" anchor="b"/>
          <a:lstStyle>
            <a:lvl1pPr algn="r">
              <a:defRPr sz="1100"/>
            </a:lvl1pPr>
          </a:lstStyle>
          <a:p>
            <a:fld id="{91D70AE2-94AD-4589-99E5-53EB102E4B2C}" type="slidenum">
              <a:rPr lang="nl-NL" smtClean="0"/>
              <a:t>‹nr.›</a:t>
            </a:fld>
            <a:endParaRPr lang="nl-NL"/>
          </a:p>
        </p:txBody>
      </p:sp>
    </p:spTree>
    <p:extLst>
      <p:ext uri="{BB962C8B-B14F-4D97-AF65-F5344CB8AC3E}">
        <p14:creationId xmlns:p14="http://schemas.microsoft.com/office/powerpoint/2010/main" val="2988524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600" dirty="0">
                <a:latin typeface="Calibri" panose="020F0502020204030204" pitchFamily="34" charset="0"/>
                <a:ea typeface="Calibri" panose="020F0502020204030204" pitchFamily="34" charset="0"/>
              </a:rPr>
              <a:t>Reservation of physical space for implementing large scale measures that form part of (a selective set of promising), and other requirements, as legislation that facilitate these reservations,  are short term actions that have to be taken at the shortest notice</a:t>
            </a:r>
            <a:endParaRPr lang="nl-NL" dirty="0"/>
          </a:p>
        </p:txBody>
      </p:sp>
      <p:sp>
        <p:nvSpPr>
          <p:cNvPr id="4" name="Tijdelijke aanduiding voor dianummer 3"/>
          <p:cNvSpPr>
            <a:spLocks noGrp="1"/>
          </p:cNvSpPr>
          <p:nvPr>
            <p:ph type="sldNum" sz="quarter" idx="5"/>
          </p:nvPr>
        </p:nvSpPr>
        <p:spPr/>
        <p:txBody>
          <a:bodyPr/>
          <a:lstStyle/>
          <a:p>
            <a:fld id="{91D70AE2-94AD-4589-99E5-53EB102E4B2C}" type="slidenum">
              <a:rPr lang="nl-NL" smtClean="0"/>
              <a:t>4</a:t>
            </a:fld>
            <a:endParaRPr lang="nl-NL"/>
          </a:p>
        </p:txBody>
      </p:sp>
    </p:spTree>
    <p:extLst>
      <p:ext uri="{BB962C8B-B14F-4D97-AF65-F5344CB8AC3E}">
        <p14:creationId xmlns:p14="http://schemas.microsoft.com/office/powerpoint/2010/main" val="14932526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1999" cy="3647439"/>
          </a:xfrm>
          <a:prstGeom prst="rect">
            <a:avLst/>
          </a:prstGeom>
        </p:spPr>
      </p:pic>
      <p:pic>
        <p:nvPicPr>
          <p:cNvPr id="17" name="bg object 17"/>
          <p:cNvPicPr/>
          <p:nvPr/>
        </p:nvPicPr>
        <p:blipFill>
          <a:blip r:embed="rId3" cstate="print"/>
          <a:stretch>
            <a:fillRect/>
          </a:stretch>
        </p:blipFill>
        <p:spPr>
          <a:xfrm>
            <a:off x="0" y="3647440"/>
            <a:ext cx="12192000" cy="3210560"/>
          </a:xfrm>
          <a:prstGeom prst="rect">
            <a:avLst/>
          </a:prstGeom>
        </p:spPr>
      </p:pic>
      <p:sp>
        <p:nvSpPr>
          <p:cNvPr id="2" name="Holder 2"/>
          <p:cNvSpPr>
            <a:spLocks noGrp="1"/>
          </p:cNvSpPr>
          <p:nvPr>
            <p:ph type="ctrTitle"/>
          </p:nvPr>
        </p:nvSpPr>
        <p:spPr>
          <a:xfrm>
            <a:off x="899590" y="1606403"/>
            <a:ext cx="8133080" cy="1167764"/>
          </a:xfrm>
          <a:prstGeom prst="rect">
            <a:avLst/>
          </a:prstGeom>
        </p:spPr>
        <p:txBody>
          <a:bodyPr wrap="square" lIns="0" tIns="0" rIns="0" bIns="0">
            <a:spAutoFit/>
          </a:bodyPr>
          <a:lstStyle>
            <a:lvl1pPr>
              <a:defRPr sz="3750" b="0" i="0">
                <a:solidFill>
                  <a:srgbClr val="80BCE2"/>
                </a:solidFill>
                <a:latin typeface="Verdana"/>
                <a:cs typeface="Verdana"/>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5/8/2023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50" b="1" i="0">
                <a:solidFill>
                  <a:srgbClr val="CC003C"/>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000" b="0" i="0">
                <a:solidFill>
                  <a:schemeClr val="tx1"/>
                </a:solidFill>
                <a:latin typeface="Verdana"/>
                <a:cs typeface="Verdan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5/8/2023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50" b="1" i="0">
                <a:solidFill>
                  <a:srgbClr val="CC003C"/>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5/8/2023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50" b="1" i="0">
                <a:solidFill>
                  <a:srgbClr val="CC003C"/>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5/8/2023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1999" cy="6857999"/>
          </a:xfrm>
          <a:prstGeom prst="rect">
            <a:avLst/>
          </a:prstGeom>
        </p:spPr>
      </p:pic>
      <p:pic>
        <p:nvPicPr>
          <p:cNvPr id="17" name="bg object 17"/>
          <p:cNvPicPr/>
          <p:nvPr/>
        </p:nvPicPr>
        <p:blipFill>
          <a:blip r:embed="rId3" cstate="print"/>
          <a:stretch>
            <a:fillRect/>
          </a:stretch>
        </p:blipFill>
        <p:spPr>
          <a:xfrm>
            <a:off x="914400" y="2560320"/>
            <a:ext cx="1788159" cy="1757679"/>
          </a:xfrm>
          <a:prstGeom prst="rect">
            <a:avLst/>
          </a:prstGeom>
        </p:spPr>
      </p:pic>
      <p:pic>
        <p:nvPicPr>
          <p:cNvPr id="18" name="bg object 18"/>
          <p:cNvPicPr/>
          <p:nvPr/>
        </p:nvPicPr>
        <p:blipFill>
          <a:blip r:embed="rId4" cstate="print"/>
          <a:stretch>
            <a:fillRect/>
          </a:stretch>
        </p:blipFill>
        <p:spPr>
          <a:xfrm>
            <a:off x="3200400" y="2560320"/>
            <a:ext cx="1777999" cy="1757679"/>
          </a:xfrm>
          <a:prstGeom prst="rect">
            <a:avLst/>
          </a:prstGeom>
        </p:spPr>
      </p:pic>
      <p:pic>
        <p:nvPicPr>
          <p:cNvPr id="19" name="bg object 19"/>
          <p:cNvPicPr/>
          <p:nvPr/>
        </p:nvPicPr>
        <p:blipFill>
          <a:blip r:embed="rId5" cstate="print"/>
          <a:stretch>
            <a:fillRect/>
          </a:stretch>
        </p:blipFill>
        <p:spPr>
          <a:xfrm>
            <a:off x="5496560" y="2540000"/>
            <a:ext cx="1757679" cy="1788159"/>
          </a:xfrm>
          <a:prstGeom prst="rect">
            <a:avLst/>
          </a:prstGeom>
        </p:spPr>
      </p:pic>
      <p:pic>
        <p:nvPicPr>
          <p:cNvPr id="20" name="bg object 20"/>
          <p:cNvPicPr/>
          <p:nvPr/>
        </p:nvPicPr>
        <p:blipFill>
          <a:blip r:embed="rId6" cstate="print"/>
          <a:stretch>
            <a:fillRect/>
          </a:stretch>
        </p:blipFill>
        <p:spPr>
          <a:xfrm>
            <a:off x="7782559" y="2631440"/>
            <a:ext cx="1595107" cy="1605279"/>
          </a:xfrm>
          <a:prstGeom prst="rect">
            <a:avLst/>
          </a:prstGeom>
        </p:spPr>
      </p:pic>
      <p:pic>
        <p:nvPicPr>
          <p:cNvPr id="21" name="bg object 21"/>
          <p:cNvPicPr/>
          <p:nvPr/>
        </p:nvPicPr>
        <p:blipFill>
          <a:blip r:embed="rId7" cstate="print"/>
          <a:stretch>
            <a:fillRect/>
          </a:stretch>
        </p:blipFill>
        <p:spPr>
          <a:xfrm>
            <a:off x="9885680" y="2702560"/>
            <a:ext cx="1442719" cy="1452879"/>
          </a:xfrm>
          <a:prstGeom prst="rect">
            <a:avLst/>
          </a:prstGeom>
        </p:spPr>
      </p:pic>
      <p:pic>
        <p:nvPicPr>
          <p:cNvPr id="22" name="bg object 22"/>
          <p:cNvPicPr/>
          <p:nvPr/>
        </p:nvPicPr>
        <p:blipFill>
          <a:blip r:embed="rId8" cstate="print"/>
          <a:stretch>
            <a:fillRect/>
          </a:stretch>
        </p:blipFill>
        <p:spPr>
          <a:xfrm>
            <a:off x="0" y="5974079"/>
            <a:ext cx="12191999" cy="883919"/>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5/8/2023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5" name="Rectangle 2"/>
          <p:cNvSpPr>
            <a:spLocks noChangeArrowheads="1"/>
          </p:cNvSpPr>
          <p:nvPr/>
        </p:nvSpPr>
        <p:spPr bwMode="auto">
          <a:xfrm>
            <a:off x="0" y="0"/>
            <a:ext cx="12192000" cy="1011238"/>
          </a:xfrm>
          <a:prstGeom prst="rect">
            <a:avLst/>
          </a:prstGeom>
          <a:solidFill>
            <a:schemeClr val="accent1"/>
          </a:solidFill>
          <a:ln w="9525">
            <a:noFill/>
            <a:miter lim="800000"/>
            <a:headEnd/>
            <a:tailEnd/>
          </a:ln>
          <a:effectLst/>
        </p:spPr>
        <p:txBody>
          <a:bodyPr wrap="none" anchor="ctr"/>
          <a:lstStyle/>
          <a:p>
            <a:pPr>
              <a:defRPr/>
            </a:pPr>
            <a:endParaRPr lang="nl-NL" sz="2400">
              <a:latin typeface="Times New Roman" charset="0"/>
            </a:endParaRPr>
          </a:p>
        </p:txBody>
      </p:sp>
      <p:sp>
        <p:nvSpPr>
          <p:cNvPr id="6" name="Rectangle 3"/>
          <p:cNvSpPr>
            <a:spLocks noChangeArrowheads="1"/>
          </p:cNvSpPr>
          <p:nvPr/>
        </p:nvSpPr>
        <p:spPr bwMode="auto">
          <a:xfrm>
            <a:off x="0" y="6350000"/>
            <a:ext cx="12192000" cy="508000"/>
          </a:xfrm>
          <a:prstGeom prst="rect">
            <a:avLst/>
          </a:prstGeom>
          <a:solidFill>
            <a:schemeClr val="accent1"/>
          </a:solidFill>
          <a:ln w="9525">
            <a:noFill/>
            <a:miter lim="800000"/>
            <a:headEnd/>
            <a:tailEnd/>
          </a:ln>
          <a:effectLst/>
        </p:spPr>
        <p:txBody>
          <a:bodyPr wrap="none" anchor="ctr"/>
          <a:lstStyle/>
          <a:p>
            <a:pPr>
              <a:defRPr/>
            </a:pPr>
            <a:endParaRPr lang="nl-NL" sz="2400">
              <a:latin typeface="Times New Roman" charset="0"/>
            </a:endParaRPr>
          </a:p>
        </p:txBody>
      </p:sp>
      <p:pic>
        <p:nvPicPr>
          <p:cNvPr id="7" name="Picture 9" descr="Z:\KA\Carma\DocSys\Customers\VenW Rijksbreed\Models\Presentaties\background_pictures\logo wit\RO_VW_diap.png"/>
          <p:cNvPicPr>
            <a:picLocks noChangeAspect="1" noChangeArrowheads="1"/>
          </p:cNvPicPr>
          <p:nvPr/>
        </p:nvPicPr>
        <p:blipFill>
          <a:blip r:embed="rId2" cstate="print"/>
          <a:srcRect l="46451" t="15443" r="46289" b="20656"/>
          <a:stretch>
            <a:fillRect/>
          </a:stretch>
        </p:blipFill>
        <p:spPr bwMode="auto">
          <a:xfrm>
            <a:off x="5835651" y="1"/>
            <a:ext cx="524933" cy="758825"/>
          </a:xfrm>
          <a:prstGeom prst="rect">
            <a:avLst/>
          </a:prstGeom>
          <a:noFill/>
          <a:ln w="9525">
            <a:noFill/>
            <a:miter lim="800000"/>
            <a:headEnd/>
            <a:tailEnd/>
          </a:ln>
        </p:spPr>
      </p:pic>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622301" y="2068513"/>
            <a:ext cx="5499100" cy="4138612"/>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inhoud 3"/>
          <p:cNvSpPr>
            <a:spLocks noGrp="1"/>
          </p:cNvSpPr>
          <p:nvPr>
            <p:ph sz="half" idx="2"/>
          </p:nvPr>
        </p:nvSpPr>
        <p:spPr>
          <a:xfrm>
            <a:off x="6324601" y="2068513"/>
            <a:ext cx="5499100" cy="4138612"/>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8" name="Tijdelijke aanduiding voor dianummer 5"/>
          <p:cNvSpPr>
            <a:spLocks noGrp="1"/>
          </p:cNvSpPr>
          <p:nvPr>
            <p:ph type="sldNum" sz="quarter" idx="10"/>
          </p:nvPr>
        </p:nvSpPr>
        <p:spPr/>
        <p:txBody>
          <a:bodyPr/>
          <a:lstStyle>
            <a:lvl1pPr>
              <a:defRPr/>
            </a:lvl1pPr>
          </a:lstStyle>
          <a:p>
            <a:pPr>
              <a:defRPr/>
            </a:pPr>
            <a:fld id="{DDD07C2D-89E6-45E2-A552-982159140063}" type="slidenum">
              <a:rPr lang="nl-NL"/>
              <a:pPr>
                <a:defRPr/>
              </a:pPr>
              <a:t>‹nr.›</a:t>
            </a:fld>
            <a:endParaRPr lang="nl-NL"/>
          </a:p>
        </p:txBody>
      </p:sp>
      <p:sp>
        <p:nvSpPr>
          <p:cNvPr id="9" name="Tijdelijke aanduiding voor datum 6"/>
          <p:cNvSpPr>
            <a:spLocks noGrp="1"/>
          </p:cNvSpPr>
          <p:nvPr>
            <p:ph type="dt" sz="half" idx="11"/>
          </p:nvPr>
        </p:nvSpPr>
        <p:spPr/>
        <p:txBody>
          <a:bodyPr/>
          <a:lstStyle>
            <a:lvl1pPr>
              <a:defRPr/>
            </a:lvl1pPr>
          </a:lstStyle>
          <a:p>
            <a:pPr>
              <a:defRPr/>
            </a:pPr>
            <a:r>
              <a:rPr lang="nl-NL"/>
              <a:t>27 October 2015</a:t>
            </a:r>
          </a:p>
        </p:txBody>
      </p:sp>
      <p:sp>
        <p:nvSpPr>
          <p:cNvPr id="10" name="Rectangle 6"/>
          <p:cNvSpPr>
            <a:spLocks noGrp="1" noChangeArrowheads="1"/>
          </p:cNvSpPr>
          <p:nvPr>
            <p:ph type="ftr" sz="quarter" idx="12"/>
          </p:nvPr>
        </p:nvSpPr>
        <p:spPr/>
        <p:txBody>
          <a:bodyPr/>
          <a:lstStyle>
            <a:lvl1pPr>
              <a:defRPr/>
            </a:lvl1pPr>
          </a:lstStyle>
          <a:p>
            <a:pPr>
              <a:defRPr/>
            </a:pPr>
            <a:endParaRPr lang="nl-NL"/>
          </a:p>
        </p:txBody>
      </p:sp>
    </p:spTree>
    <p:extLst>
      <p:ext uri="{BB962C8B-B14F-4D97-AF65-F5344CB8AC3E}">
        <p14:creationId xmlns:p14="http://schemas.microsoft.com/office/powerpoint/2010/main" val="3577421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1016000"/>
          </a:xfrm>
          <a:custGeom>
            <a:avLst/>
            <a:gdLst/>
            <a:ahLst/>
            <a:cxnLst/>
            <a:rect l="l" t="t" r="r" b="b"/>
            <a:pathLst>
              <a:path w="12192000" h="1016000">
                <a:moveTo>
                  <a:pt x="12192000" y="0"/>
                </a:moveTo>
                <a:lnTo>
                  <a:pt x="0" y="0"/>
                </a:lnTo>
                <a:lnTo>
                  <a:pt x="0" y="1016000"/>
                </a:lnTo>
                <a:lnTo>
                  <a:pt x="12192000" y="1016000"/>
                </a:lnTo>
                <a:lnTo>
                  <a:pt x="12192000" y="0"/>
                </a:lnTo>
                <a:close/>
              </a:path>
            </a:pathLst>
          </a:custGeom>
          <a:solidFill>
            <a:srgbClr val="046E95"/>
          </a:solidFill>
        </p:spPr>
        <p:txBody>
          <a:bodyPr wrap="square" lIns="0" tIns="0" rIns="0" bIns="0" rtlCol="0"/>
          <a:lstStyle/>
          <a:p>
            <a:endParaRPr/>
          </a:p>
        </p:txBody>
      </p:sp>
      <p:sp>
        <p:nvSpPr>
          <p:cNvPr id="17" name="bg object 17"/>
          <p:cNvSpPr/>
          <p:nvPr/>
        </p:nvSpPr>
        <p:spPr>
          <a:xfrm>
            <a:off x="0" y="6350000"/>
            <a:ext cx="12192000" cy="508000"/>
          </a:xfrm>
          <a:custGeom>
            <a:avLst/>
            <a:gdLst/>
            <a:ahLst/>
            <a:cxnLst/>
            <a:rect l="l" t="t" r="r" b="b"/>
            <a:pathLst>
              <a:path w="12192000" h="508000">
                <a:moveTo>
                  <a:pt x="12192000" y="0"/>
                </a:moveTo>
                <a:lnTo>
                  <a:pt x="0" y="0"/>
                </a:lnTo>
                <a:lnTo>
                  <a:pt x="0" y="508000"/>
                </a:lnTo>
                <a:lnTo>
                  <a:pt x="12192000" y="508000"/>
                </a:lnTo>
                <a:lnTo>
                  <a:pt x="12192000" y="0"/>
                </a:lnTo>
                <a:close/>
              </a:path>
            </a:pathLst>
          </a:custGeom>
          <a:solidFill>
            <a:srgbClr val="046E95"/>
          </a:solidFill>
        </p:spPr>
        <p:txBody>
          <a:bodyPr wrap="square" lIns="0" tIns="0" rIns="0" bIns="0" rtlCol="0"/>
          <a:lstStyle/>
          <a:p>
            <a:endParaRPr/>
          </a:p>
        </p:txBody>
      </p:sp>
      <p:pic>
        <p:nvPicPr>
          <p:cNvPr id="18" name="bg object 18"/>
          <p:cNvPicPr/>
          <p:nvPr/>
        </p:nvPicPr>
        <p:blipFill>
          <a:blip r:embed="rId8" cstate="print"/>
          <a:stretch>
            <a:fillRect/>
          </a:stretch>
        </p:blipFill>
        <p:spPr>
          <a:xfrm>
            <a:off x="5831840" y="0"/>
            <a:ext cx="528320" cy="762012"/>
          </a:xfrm>
          <a:prstGeom prst="rect">
            <a:avLst/>
          </a:prstGeom>
        </p:spPr>
      </p:pic>
      <p:sp>
        <p:nvSpPr>
          <p:cNvPr id="2" name="Holder 2"/>
          <p:cNvSpPr>
            <a:spLocks noGrp="1"/>
          </p:cNvSpPr>
          <p:nvPr>
            <p:ph type="title"/>
          </p:nvPr>
        </p:nvSpPr>
        <p:spPr>
          <a:xfrm>
            <a:off x="609600" y="1060782"/>
            <a:ext cx="8670956" cy="755953"/>
          </a:xfrm>
          <a:prstGeom prst="rect">
            <a:avLst/>
          </a:prstGeom>
        </p:spPr>
        <p:txBody>
          <a:bodyPr wrap="square" lIns="0" tIns="0" rIns="0" bIns="0">
            <a:spAutoFit/>
          </a:bodyPr>
          <a:lstStyle>
            <a:lvl1pPr>
              <a:defRPr sz="2650" b="1" i="0">
                <a:solidFill>
                  <a:srgbClr val="CC003C"/>
                </a:solidFill>
                <a:latin typeface="Arial"/>
                <a:cs typeface="Arial"/>
              </a:defRPr>
            </a:lvl1pPr>
          </a:lstStyle>
          <a:p>
            <a:endParaRPr/>
          </a:p>
        </p:txBody>
      </p:sp>
      <p:sp>
        <p:nvSpPr>
          <p:cNvPr id="3" name="Holder 3"/>
          <p:cNvSpPr>
            <a:spLocks noGrp="1"/>
          </p:cNvSpPr>
          <p:nvPr>
            <p:ph type="body" idx="1"/>
          </p:nvPr>
        </p:nvSpPr>
        <p:spPr>
          <a:xfrm>
            <a:off x="609601" y="2055813"/>
            <a:ext cx="5162550" cy="1976120"/>
          </a:xfrm>
          <a:prstGeom prst="rect">
            <a:avLst/>
          </a:prstGeom>
        </p:spPr>
        <p:txBody>
          <a:bodyPr wrap="square" lIns="0" tIns="0" rIns="0" bIns="0">
            <a:spAutoFit/>
          </a:bodyPr>
          <a:lstStyle>
            <a:lvl1pPr>
              <a:defRPr sz="2000" b="0" i="0">
                <a:solidFill>
                  <a:schemeClr val="tx1"/>
                </a:solidFill>
                <a:latin typeface="Verdana"/>
                <a:cs typeface="Verdana"/>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5/8/2023</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‹nr.›</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emf"/><Relationship Id="rId4" Type="http://schemas.openxmlformats.org/officeDocument/2006/relationships/image" Target="../media/image17.emf"/></Relationships>
</file>

<file path=ppt/slides/_rels/slide4.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99590" y="3059708"/>
            <a:ext cx="6491810" cy="419346"/>
          </a:xfrm>
          <a:prstGeom prst="rect">
            <a:avLst/>
          </a:prstGeom>
        </p:spPr>
        <p:txBody>
          <a:bodyPr vert="horz" wrap="square" lIns="0" tIns="11430" rIns="0" bIns="0" rtlCol="0">
            <a:spAutoFit/>
          </a:bodyPr>
          <a:lstStyle/>
          <a:p>
            <a:pPr marL="12700">
              <a:lnSpc>
                <a:spcPct val="100000"/>
              </a:lnSpc>
              <a:spcBef>
                <a:spcPts val="90"/>
              </a:spcBef>
            </a:pPr>
            <a:r>
              <a:rPr sz="2650" dirty="0">
                <a:solidFill>
                  <a:srgbClr val="FFFFFF"/>
                </a:solidFill>
                <a:latin typeface="Verdana"/>
                <a:cs typeface="Verdana"/>
              </a:rPr>
              <a:t>Lilian</a:t>
            </a:r>
            <a:r>
              <a:rPr sz="2650" spc="55" dirty="0">
                <a:solidFill>
                  <a:srgbClr val="FFFFFF"/>
                </a:solidFill>
                <a:latin typeface="Verdana"/>
                <a:cs typeface="Verdana"/>
              </a:rPr>
              <a:t> </a:t>
            </a:r>
            <a:r>
              <a:rPr sz="2650" dirty="0">
                <a:solidFill>
                  <a:srgbClr val="FFFFFF"/>
                </a:solidFill>
                <a:latin typeface="Verdana"/>
                <a:cs typeface="Verdana"/>
              </a:rPr>
              <a:t>van</a:t>
            </a:r>
            <a:r>
              <a:rPr sz="2650" spc="-15" dirty="0">
                <a:solidFill>
                  <a:srgbClr val="FFFFFF"/>
                </a:solidFill>
                <a:latin typeface="Verdana"/>
                <a:cs typeface="Verdana"/>
              </a:rPr>
              <a:t> </a:t>
            </a:r>
            <a:r>
              <a:rPr sz="2650" dirty="0">
                <a:solidFill>
                  <a:srgbClr val="FFFFFF"/>
                </a:solidFill>
                <a:latin typeface="Verdana"/>
                <a:cs typeface="Verdana"/>
              </a:rPr>
              <a:t>den</a:t>
            </a:r>
            <a:r>
              <a:rPr sz="2650" spc="-90" dirty="0">
                <a:solidFill>
                  <a:srgbClr val="FFFFFF"/>
                </a:solidFill>
                <a:latin typeface="Verdana"/>
                <a:cs typeface="Verdana"/>
              </a:rPr>
              <a:t> </a:t>
            </a:r>
            <a:r>
              <a:rPr sz="2650" dirty="0">
                <a:solidFill>
                  <a:srgbClr val="FFFFFF"/>
                </a:solidFill>
                <a:latin typeface="Verdana"/>
                <a:cs typeface="Verdana"/>
              </a:rPr>
              <a:t>Aarsen,</a:t>
            </a:r>
            <a:r>
              <a:rPr sz="2650" spc="-20" dirty="0">
                <a:solidFill>
                  <a:srgbClr val="FFFFFF"/>
                </a:solidFill>
                <a:latin typeface="Verdana"/>
                <a:cs typeface="Verdana"/>
              </a:rPr>
              <a:t> </a:t>
            </a:r>
            <a:r>
              <a:rPr sz="2650" dirty="0">
                <a:solidFill>
                  <a:srgbClr val="FFFFFF"/>
                </a:solidFill>
                <a:latin typeface="Verdana"/>
                <a:cs typeface="Verdana"/>
              </a:rPr>
              <a:t>direct</a:t>
            </a:r>
            <a:r>
              <a:rPr lang="nl-NL" sz="2650" dirty="0" err="1">
                <a:solidFill>
                  <a:srgbClr val="FFFFFF"/>
                </a:solidFill>
                <a:latin typeface="Verdana"/>
                <a:cs typeface="Verdana"/>
              </a:rPr>
              <a:t>eur</a:t>
            </a:r>
            <a:r>
              <a:rPr lang="nl-NL" sz="2650" dirty="0">
                <a:solidFill>
                  <a:srgbClr val="FFFFFF"/>
                </a:solidFill>
                <a:latin typeface="Verdana"/>
                <a:cs typeface="Verdana"/>
              </a:rPr>
              <a:t> staf</a:t>
            </a:r>
            <a:endParaRPr sz="2650" dirty="0">
              <a:latin typeface="Verdana"/>
              <a:cs typeface="Verdana"/>
            </a:endParaRPr>
          </a:p>
        </p:txBody>
      </p:sp>
      <p:sp>
        <p:nvSpPr>
          <p:cNvPr id="3" name="object 3"/>
          <p:cNvSpPr txBox="1"/>
          <p:nvPr/>
        </p:nvSpPr>
        <p:spPr>
          <a:xfrm>
            <a:off x="609600" y="6598411"/>
            <a:ext cx="90170" cy="147320"/>
          </a:xfrm>
          <a:prstGeom prst="rect">
            <a:avLst/>
          </a:prstGeom>
        </p:spPr>
        <p:txBody>
          <a:bodyPr vert="horz" wrap="square" lIns="0" tIns="12700" rIns="0" bIns="0" rtlCol="0">
            <a:spAutoFit/>
          </a:bodyPr>
          <a:lstStyle/>
          <a:p>
            <a:pPr marL="12700">
              <a:lnSpc>
                <a:spcPct val="100000"/>
              </a:lnSpc>
              <a:spcBef>
                <a:spcPts val="100"/>
              </a:spcBef>
            </a:pPr>
            <a:r>
              <a:rPr sz="800" dirty="0">
                <a:solidFill>
                  <a:srgbClr val="FFFFFF"/>
                </a:solidFill>
                <a:latin typeface="Verdana"/>
                <a:cs typeface="Verdana"/>
              </a:rPr>
              <a:t>1</a:t>
            </a:r>
            <a:endParaRPr sz="800">
              <a:latin typeface="Verdana"/>
              <a:cs typeface="Verdana"/>
            </a:endParaRPr>
          </a:p>
        </p:txBody>
      </p:sp>
      <p:sp>
        <p:nvSpPr>
          <p:cNvPr id="4" name="object 4"/>
          <p:cNvSpPr txBox="1">
            <a:spLocks noGrp="1"/>
          </p:cNvSpPr>
          <p:nvPr>
            <p:ph type="ctrTitle"/>
          </p:nvPr>
        </p:nvSpPr>
        <p:spPr>
          <a:xfrm>
            <a:off x="899590" y="1606403"/>
            <a:ext cx="8133080" cy="1183656"/>
          </a:xfrm>
          <a:prstGeom prst="rect">
            <a:avLst/>
          </a:prstGeom>
        </p:spPr>
        <p:txBody>
          <a:bodyPr vert="horz" wrap="square" lIns="0" tIns="29209" rIns="0" bIns="0" rtlCol="0">
            <a:spAutoFit/>
          </a:bodyPr>
          <a:lstStyle/>
          <a:p>
            <a:pPr marL="12700" marR="5080">
              <a:lnSpc>
                <a:spcPts val="4480"/>
              </a:lnSpc>
              <a:spcBef>
                <a:spcPts val="229"/>
              </a:spcBef>
            </a:pPr>
            <a:r>
              <a:rPr lang="nl-NL" dirty="0"/>
              <a:t>Kennisprogramma Zeespiegelstijging</a:t>
            </a:r>
            <a:endParaRPr spc="-10" dirty="0"/>
          </a:p>
        </p:txBody>
      </p:sp>
      <p:pic>
        <p:nvPicPr>
          <p:cNvPr id="5" name="object 5"/>
          <p:cNvPicPr/>
          <p:nvPr/>
        </p:nvPicPr>
        <p:blipFill>
          <a:blip r:embed="rId2" cstate="print"/>
          <a:stretch>
            <a:fillRect/>
          </a:stretch>
        </p:blipFill>
        <p:spPr>
          <a:xfrm>
            <a:off x="12611" y="88813"/>
            <a:ext cx="228777" cy="228777"/>
          </a:xfrm>
          <a:prstGeom prst="rect">
            <a:avLst/>
          </a:prstGeom>
        </p:spPr>
      </p:pic>
      <p:sp>
        <p:nvSpPr>
          <p:cNvPr id="6" name="object 6"/>
          <p:cNvSpPr txBox="1"/>
          <p:nvPr/>
        </p:nvSpPr>
        <p:spPr>
          <a:xfrm>
            <a:off x="10261600" y="12700"/>
            <a:ext cx="1930400" cy="1270000"/>
          </a:xfrm>
          <a:prstGeom prst="rect">
            <a:avLst/>
          </a:prstGeom>
          <a:ln w="12700">
            <a:solidFill>
              <a:srgbClr val="000000"/>
            </a:solidFill>
          </a:ln>
        </p:spPr>
        <p:txBody>
          <a:bodyPr vert="horz" wrap="square" lIns="0" tIns="50800" rIns="0" bIns="0" rtlCol="0">
            <a:spAutoFit/>
          </a:bodyPr>
          <a:lstStyle/>
          <a:p>
            <a:pPr marL="25400">
              <a:lnSpc>
                <a:spcPct val="100000"/>
              </a:lnSpc>
              <a:spcBef>
                <a:spcPts val="400"/>
              </a:spcBef>
            </a:pPr>
            <a:r>
              <a:rPr sz="800" b="1" i="1" dirty="0">
                <a:latin typeface="Arial"/>
                <a:cs typeface="Arial"/>
              </a:rPr>
              <a:t>Presenter-</a:t>
            </a:r>
            <a:r>
              <a:rPr sz="800" b="1" i="1" spc="-10" dirty="0">
                <a:latin typeface="Arial"/>
                <a:cs typeface="Arial"/>
              </a:rPr>
              <a:t>notities</a:t>
            </a:r>
            <a:endParaRPr sz="800">
              <a:latin typeface="Arial"/>
              <a:cs typeface="Arial"/>
            </a:endParaRPr>
          </a:p>
          <a:p>
            <a:pPr marL="25400">
              <a:lnSpc>
                <a:spcPct val="100000"/>
              </a:lnSpc>
              <a:spcBef>
                <a:spcPts val="40"/>
              </a:spcBef>
            </a:pPr>
            <a:r>
              <a:rPr sz="800" i="1" dirty="0">
                <a:latin typeface="Arial"/>
                <a:cs typeface="Arial"/>
              </a:rPr>
              <a:t>2023-02-28 </a:t>
            </a:r>
            <a:r>
              <a:rPr sz="800" i="1" spc="-10" dirty="0">
                <a:latin typeface="Arial"/>
                <a:cs typeface="Arial"/>
              </a:rPr>
              <a:t>17:09:31</a:t>
            </a:r>
            <a:endParaRPr sz="800">
              <a:latin typeface="Arial"/>
              <a:cs typeface="Arial"/>
            </a:endParaRPr>
          </a:p>
          <a:p>
            <a:pPr marL="25400">
              <a:lnSpc>
                <a:spcPct val="100000"/>
              </a:lnSpc>
              <a:spcBef>
                <a:spcPts val="40"/>
              </a:spcBef>
            </a:pPr>
            <a:r>
              <a:rPr sz="1000" dirty="0">
                <a:latin typeface="Arial"/>
                <a:cs typeface="Arial"/>
              </a:rPr>
              <a:t>-------------------------------------------</a:t>
            </a:r>
            <a:r>
              <a:rPr sz="1000" spc="-50" dirty="0">
                <a:latin typeface="Arial"/>
                <a:cs typeface="Arial"/>
              </a:rPr>
              <a:t>-</a:t>
            </a:r>
            <a:endParaRPr sz="1000">
              <a:latin typeface="Arial"/>
              <a:cs typeface="Arial"/>
            </a:endParaRPr>
          </a:p>
          <a:p>
            <a:pPr marL="25400" marR="17780">
              <a:lnSpc>
                <a:spcPct val="100000"/>
              </a:lnSpc>
            </a:pPr>
            <a:r>
              <a:rPr sz="1000" dirty="0">
                <a:latin typeface="Arial"/>
                <a:cs typeface="Arial"/>
              </a:rPr>
              <a:t>Introducing the Delta </a:t>
            </a:r>
            <a:r>
              <a:rPr sz="1000" spc="-30" dirty="0">
                <a:latin typeface="Arial"/>
                <a:cs typeface="Arial"/>
              </a:rPr>
              <a:t>Programme, </a:t>
            </a:r>
            <a:r>
              <a:rPr sz="1000" dirty="0">
                <a:latin typeface="Arial"/>
                <a:cs typeface="Arial"/>
              </a:rPr>
              <a:t>challenges and lessons </a:t>
            </a:r>
            <a:r>
              <a:rPr sz="1000" spc="-10" dirty="0">
                <a:latin typeface="Arial"/>
                <a:cs typeface="Arial"/>
              </a:rPr>
              <a:t>learned</a:t>
            </a:r>
            <a:endParaRPr sz="1000">
              <a:latin typeface="Arial"/>
              <a:cs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609600" y="1893971"/>
            <a:ext cx="5241290" cy="3980577"/>
          </a:xfrm>
          <a:prstGeom prst="rect">
            <a:avLst/>
          </a:prstGeom>
        </p:spPr>
        <p:txBody>
          <a:bodyPr vert="horz" wrap="square" lIns="0" tIns="12700" rIns="0" bIns="0" rtlCol="0">
            <a:spAutoFit/>
          </a:bodyPr>
          <a:lstStyle/>
          <a:p>
            <a:pPr marL="358140" marR="753110" indent="-346075">
              <a:lnSpc>
                <a:spcPct val="100000"/>
              </a:lnSpc>
              <a:spcBef>
                <a:spcPts val="100"/>
              </a:spcBef>
              <a:buChar char="•"/>
              <a:tabLst>
                <a:tab pos="357505" algn="l"/>
                <a:tab pos="358140" algn="l"/>
              </a:tabLst>
            </a:pPr>
            <a:r>
              <a:rPr sz="2400" dirty="0">
                <a:latin typeface="Arial"/>
                <a:cs typeface="Arial"/>
              </a:rPr>
              <a:t>the</a:t>
            </a:r>
            <a:r>
              <a:rPr sz="2400" spc="-35" dirty="0">
                <a:latin typeface="Arial"/>
                <a:cs typeface="Arial"/>
              </a:rPr>
              <a:t> </a:t>
            </a:r>
            <a:r>
              <a:rPr sz="2400" spc="-10" dirty="0">
                <a:latin typeface="Arial"/>
                <a:cs typeface="Arial"/>
              </a:rPr>
              <a:t>Dutch </a:t>
            </a:r>
            <a:r>
              <a:rPr sz="2400" spc="-10" dirty="0" err="1">
                <a:latin typeface="Arial"/>
                <a:cs typeface="Arial"/>
              </a:rPr>
              <a:t>Deltaprogramme</a:t>
            </a:r>
            <a:r>
              <a:rPr lang="nl-NL" sz="2400" spc="-10" dirty="0">
                <a:latin typeface="Arial"/>
                <a:cs typeface="Arial"/>
              </a:rPr>
              <a:t> =</a:t>
            </a:r>
            <a:endParaRPr sz="2400" dirty="0">
              <a:latin typeface="Arial"/>
              <a:cs typeface="Arial"/>
            </a:endParaRPr>
          </a:p>
          <a:p>
            <a:pPr marL="358140" indent="-345440">
              <a:lnSpc>
                <a:spcPct val="100000"/>
              </a:lnSpc>
              <a:spcBef>
                <a:spcPts val="560"/>
              </a:spcBef>
              <a:buChar char="•"/>
              <a:tabLst>
                <a:tab pos="357505" algn="l"/>
                <a:tab pos="358140" algn="l"/>
              </a:tabLst>
            </a:pPr>
            <a:r>
              <a:rPr sz="2400" dirty="0">
                <a:latin typeface="Arial"/>
                <a:cs typeface="Arial"/>
              </a:rPr>
              <a:t>Planning</a:t>
            </a:r>
            <a:r>
              <a:rPr sz="2400" spc="-130" dirty="0">
                <a:latin typeface="Arial"/>
                <a:cs typeface="Arial"/>
              </a:rPr>
              <a:t> </a:t>
            </a:r>
            <a:r>
              <a:rPr sz="2400" dirty="0">
                <a:latin typeface="Arial"/>
                <a:cs typeface="Arial"/>
              </a:rPr>
              <a:t>for</a:t>
            </a:r>
            <a:r>
              <a:rPr sz="2400" spc="90" dirty="0">
                <a:latin typeface="Arial"/>
                <a:cs typeface="Arial"/>
              </a:rPr>
              <a:t> </a:t>
            </a:r>
            <a:r>
              <a:rPr sz="2400" dirty="0">
                <a:latin typeface="Arial"/>
                <a:cs typeface="Arial"/>
              </a:rPr>
              <a:t>an</a:t>
            </a:r>
            <a:r>
              <a:rPr sz="2400" spc="-35" dirty="0">
                <a:latin typeface="Arial"/>
                <a:cs typeface="Arial"/>
              </a:rPr>
              <a:t> </a:t>
            </a:r>
            <a:r>
              <a:rPr sz="2400" dirty="0">
                <a:latin typeface="Arial"/>
                <a:cs typeface="Arial"/>
              </a:rPr>
              <a:t>uncertain</a:t>
            </a:r>
            <a:r>
              <a:rPr sz="2400" spc="35" dirty="0">
                <a:latin typeface="Arial"/>
                <a:cs typeface="Arial"/>
              </a:rPr>
              <a:t> </a:t>
            </a:r>
            <a:r>
              <a:rPr sz="2400" spc="-10" dirty="0">
                <a:latin typeface="Arial"/>
                <a:cs typeface="Arial"/>
              </a:rPr>
              <a:t>future</a:t>
            </a:r>
            <a:endParaRPr sz="2400" dirty="0">
              <a:latin typeface="Arial"/>
              <a:cs typeface="Arial"/>
            </a:endParaRPr>
          </a:p>
          <a:p>
            <a:pPr marL="358140" indent="-345440">
              <a:lnSpc>
                <a:spcPct val="100000"/>
              </a:lnSpc>
              <a:spcBef>
                <a:spcPts val="640"/>
              </a:spcBef>
              <a:buChar char="•"/>
              <a:tabLst>
                <a:tab pos="357505" algn="l"/>
                <a:tab pos="358140" algn="l"/>
              </a:tabLst>
            </a:pPr>
            <a:r>
              <a:rPr sz="2400" dirty="0">
                <a:latin typeface="Arial"/>
                <a:cs typeface="Arial"/>
              </a:rPr>
              <a:t>Looking</a:t>
            </a:r>
            <a:r>
              <a:rPr sz="2400" spc="-50" dirty="0">
                <a:latin typeface="Arial"/>
                <a:cs typeface="Arial"/>
              </a:rPr>
              <a:t> </a:t>
            </a:r>
            <a:r>
              <a:rPr sz="2400" dirty="0">
                <a:latin typeface="Arial"/>
                <a:cs typeface="Arial"/>
              </a:rPr>
              <a:t>far</a:t>
            </a:r>
            <a:r>
              <a:rPr sz="2400" spc="-60" dirty="0">
                <a:latin typeface="Arial"/>
                <a:cs typeface="Arial"/>
              </a:rPr>
              <a:t> </a:t>
            </a:r>
            <a:r>
              <a:rPr sz="2400" dirty="0">
                <a:latin typeface="Arial"/>
                <a:cs typeface="Arial"/>
              </a:rPr>
              <a:t>ahead:</a:t>
            </a:r>
            <a:r>
              <a:rPr sz="2400" spc="-15" dirty="0">
                <a:latin typeface="Arial"/>
                <a:cs typeface="Arial"/>
              </a:rPr>
              <a:t> </a:t>
            </a:r>
            <a:r>
              <a:rPr sz="2400" dirty="0">
                <a:latin typeface="Arial"/>
                <a:cs typeface="Arial"/>
              </a:rPr>
              <a:t>adaptation</a:t>
            </a:r>
            <a:r>
              <a:rPr sz="2400" spc="105" dirty="0">
                <a:latin typeface="Arial"/>
                <a:cs typeface="Arial"/>
              </a:rPr>
              <a:t> </a:t>
            </a:r>
            <a:r>
              <a:rPr sz="2400" spc="-10" dirty="0">
                <a:latin typeface="Arial"/>
                <a:cs typeface="Arial"/>
              </a:rPr>
              <a:t>paths</a:t>
            </a:r>
            <a:endParaRPr sz="2400" dirty="0">
              <a:latin typeface="Arial"/>
              <a:cs typeface="Arial"/>
            </a:endParaRPr>
          </a:p>
          <a:p>
            <a:pPr marL="754380" lvl="1" indent="-284480">
              <a:lnSpc>
                <a:spcPct val="100000"/>
              </a:lnSpc>
              <a:spcBef>
                <a:spcPts val="560"/>
              </a:spcBef>
              <a:buChar char="–"/>
              <a:tabLst>
                <a:tab pos="754380" algn="l"/>
              </a:tabLst>
            </a:pPr>
            <a:r>
              <a:rPr sz="2400" spc="-10" dirty="0">
                <a:latin typeface="Arial"/>
                <a:cs typeface="Arial"/>
              </a:rPr>
              <a:t>Scenario’s</a:t>
            </a:r>
            <a:endParaRPr sz="2400" dirty="0">
              <a:latin typeface="Arial"/>
              <a:cs typeface="Arial"/>
            </a:endParaRPr>
          </a:p>
          <a:p>
            <a:pPr marL="754380" lvl="1" indent="-284480">
              <a:lnSpc>
                <a:spcPct val="100000"/>
              </a:lnSpc>
              <a:spcBef>
                <a:spcPts val="560"/>
              </a:spcBef>
              <a:buChar char="–"/>
              <a:tabLst>
                <a:tab pos="754380" algn="l"/>
              </a:tabLst>
            </a:pPr>
            <a:r>
              <a:rPr sz="2400" dirty="0">
                <a:latin typeface="Arial"/>
                <a:cs typeface="Arial"/>
              </a:rPr>
              <a:t>Knowledge</a:t>
            </a:r>
            <a:r>
              <a:rPr sz="2400" spc="5" dirty="0">
                <a:latin typeface="Arial"/>
                <a:cs typeface="Arial"/>
              </a:rPr>
              <a:t> </a:t>
            </a:r>
            <a:r>
              <a:rPr sz="2400" spc="-10" dirty="0">
                <a:latin typeface="Arial"/>
                <a:cs typeface="Arial"/>
              </a:rPr>
              <a:t>Programmes</a:t>
            </a:r>
            <a:endParaRPr sz="2400" dirty="0">
              <a:latin typeface="Arial"/>
              <a:cs typeface="Arial"/>
            </a:endParaRPr>
          </a:p>
          <a:p>
            <a:pPr marL="754380" lvl="1" indent="-284480">
              <a:lnSpc>
                <a:spcPct val="100000"/>
              </a:lnSpc>
              <a:spcBef>
                <a:spcPts val="560"/>
              </a:spcBef>
              <a:buChar char="–"/>
              <a:tabLst>
                <a:tab pos="754380" algn="l"/>
              </a:tabLst>
            </a:pPr>
            <a:r>
              <a:rPr sz="2400" dirty="0">
                <a:latin typeface="Arial"/>
                <a:cs typeface="Arial"/>
              </a:rPr>
              <a:t>Design</a:t>
            </a:r>
            <a:r>
              <a:rPr sz="2400" spc="-55" dirty="0">
                <a:latin typeface="Arial"/>
                <a:cs typeface="Arial"/>
              </a:rPr>
              <a:t> </a:t>
            </a:r>
            <a:r>
              <a:rPr sz="2400" dirty="0">
                <a:latin typeface="Arial"/>
                <a:cs typeface="Arial"/>
              </a:rPr>
              <a:t>Oriented</a:t>
            </a:r>
            <a:r>
              <a:rPr sz="2400" spc="25" dirty="0">
                <a:latin typeface="Arial"/>
                <a:cs typeface="Arial"/>
              </a:rPr>
              <a:t> </a:t>
            </a:r>
            <a:r>
              <a:rPr sz="2400" spc="-10" dirty="0">
                <a:latin typeface="Arial"/>
                <a:cs typeface="Arial"/>
              </a:rPr>
              <a:t>Approach</a:t>
            </a:r>
            <a:endParaRPr sz="2400" dirty="0">
              <a:latin typeface="Arial"/>
              <a:cs typeface="Arial"/>
            </a:endParaRPr>
          </a:p>
          <a:p>
            <a:pPr>
              <a:lnSpc>
                <a:spcPct val="100000"/>
              </a:lnSpc>
              <a:spcBef>
                <a:spcPts val="55"/>
              </a:spcBef>
            </a:pPr>
            <a:endParaRPr sz="3500" dirty="0">
              <a:latin typeface="Arial"/>
              <a:cs typeface="Arial"/>
            </a:endParaRPr>
          </a:p>
          <a:p>
            <a:pPr marL="469900">
              <a:lnSpc>
                <a:spcPct val="100000"/>
              </a:lnSpc>
            </a:pPr>
            <a:r>
              <a:rPr sz="2400" dirty="0">
                <a:latin typeface="Arial"/>
                <a:cs typeface="Arial"/>
              </a:rPr>
              <a:t>Need</a:t>
            </a:r>
            <a:r>
              <a:rPr sz="2400" spc="30" dirty="0">
                <a:latin typeface="Arial"/>
                <a:cs typeface="Arial"/>
              </a:rPr>
              <a:t> </a:t>
            </a:r>
            <a:r>
              <a:rPr sz="2400" dirty="0">
                <a:latin typeface="Arial"/>
                <a:cs typeface="Arial"/>
              </a:rPr>
              <a:t>to</a:t>
            </a:r>
            <a:r>
              <a:rPr sz="2400" spc="-40" dirty="0">
                <a:latin typeface="Arial"/>
                <a:cs typeface="Arial"/>
              </a:rPr>
              <a:t> </a:t>
            </a:r>
            <a:r>
              <a:rPr sz="2400" dirty="0">
                <a:latin typeface="Arial"/>
                <a:cs typeface="Arial"/>
              </a:rPr>
              <a:t>speed</a:t>
            </a:r>
            <a:r>
              <a:rPr sz="2400" spc="110" dirty="0">
                <a:latin typeface="Arial"/>
                <a:cs typeface="Arial"/>
              </a:rPr>
              <a:t> </a:t>
            </a:r>
            <a:r>
              <a:rPr sz="2400" dirty="0">
                <a:latin typeface="Arial"/>
                <a:cs typeface="Arial"/>
              </a:rPr>
              <a:t>up</a:t>
            </a:r>
            <a:r>
              <a:rPr sz="2400" spc="-114" dirty="0">
                <a:latin typeface="Arial"/>
                <a:cs typeface="Arial"/>
              </a:rPr>
              <a:t> </a:t>
            </a:r>
            <a:r>
              <a:rPr sz="2400" dirty="0">
                <a:latin typeface="Arial"/>
                <a:cs typeface="Arial"/>
              </a:rPr>
              <a:t>–</a:t>
            </a:r>
            <a:r>
              <a:rPr sz="2400" spc="-40" dirty="0">
                <a:latin typeface="Arial"/>
                <a:cs typeface="Arial"/>
              </a:rPr>
              <a:t> </a:t>
            </a:r>
            <a:r>
              <a:rPr sz="2400" spc="-10" dirty="0">
                <a:latin typeface="Arial"/>
                <a:cs typeface="Arial"/>
              </a:rPr>
              <a:t>transition</a:t>
            </a:r>
            <a:endParaRPr sz="2400" dirty="0">
              <a:latin typeface="Arial"/>
              <a:cs typeface="Arial"/>
            </a:endParaRPr>
          </a:p>
          <a:p>
            <a:pPr marL="469900">
              <a:lnSpc>
                <a:spcPct val="100000"/>
              </a:lnSpc>
              <a:spcBef>
                <a:spcPts val="560"/>
              </a:spcBef>
            </a:pPr>
            <a:endParaRPr sz="2400" dirty="0">
              <a:latin typeface="Arial"/>
              <a:cs typeface="Arial"/>
            </a:endParaRPr>
          </a:p>
        </p:txBody>
      </p:sp>
      <p:grpSp>
        <p:nvGrpSpPr>
          <p:cNvPr id="4" name="object 4"/>
          <p:cNvGrpSpPr/>
          <p:nvPr/>
        </p:nvGrpSpPr>
        <p:grpSpPr>
          <a:xfrm>
            <a:off x="6817359" y="1270000"/>
            <a:ext cx="4907280" cy="5130800"/>
            <a:chOff x="6817359" y="1270000"/>
            <a:chExt cx="4907280" cy="5130800"/>
          </a:xfrm>
        </p:grpSpPr>
        <p:pic>
          <p:nvPicPr>
            <p:cNvPr id="5" name="object 5"/>
            <p:cNvPicPr/>
            <p:nvPr/>
          </p:nvPicPr>
          <p:blipFill>
            <a:blip r:embed="rId2" cstate="print"/>
            <a:stretch>
              <a:fillRect/>
            </a:stretch>
          </p:blipFill>
          <p:spPr>
            <a:xfrm>
              <a:off x="6817359" y="3860800"/>
              <a:ext cx="4907279" cy="2539999"/>
            </a:xfrm>
            <a:prstGeom prst="rect">
              <a:avLst/>
            </a:prstGeom>
          </p:spPr>
        </p:pic>
        <p:pic>
          <p:nvPicPr>
            <p:cNvPr id="6" name="object 6"/>
            <p:cNvPicPr/>
            <p:nvPr/>
          </p:nvPicPr>
          <p:blipFill>
            <a:blip r:embed="rId3" cstate="print"/>
            <a:stretch>
              <a:fillRect/>
            </a:stretch>
          </p:blipFill>
          <p:spPr>
            <a:xfrm>
              <a:off x="7823199" y="1270000"/>
              <a:ext cx="3383279" cy="2672079"/>
            </a:xfrm>
            <a:prstGeom prst="rect">
              <a:avLst/>
            </a:prstGeom>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623392" y="1124745"/>
            <a:ext cx="7272809" cy="792088"/>
          </a:xfrm>
        </p:spPr>
        <p:txBody>
          <a:bodyPr/>
          <a:lstStyle/>
          <a:p>
            <a:r>
              <a:rPr lang="nl-NL" b="1" dirty="0"/>
              <a:t>Water </a:t>
            </a:r>
            <a:r>
              <a:rPr lang="nl-NL" b="1" dirty="0" err="1"/>
              <a:t>challenges</a:t>
            </a:r>
            <a:r>
              <a:rPr lang="nl-NL" b="1" dirty="0"/>
              <a:t> </a:t>
            </a:r>
            <a:r>
              <a:rPr lang="nl-NL" b="1" dirty="0" err="1"/>
              <a:t>after</a:t>
            </a:r>
            <a:r>
              <a:rPr lang="nl-NL" b="1" dirty="0"/>
              <a:t> 2100, Deltares 2020</a:t>
            </a:r>
          </a:p>
        </p:txBody>
      </p:sp>
      <p:pic>
        <p:nvPicPr>
          <p:cNvPr id="9" name="Tijdelijke aanduiding voor inhoud 8"/>
          <p:cNvPicPr>
            <a:picLocks noGrp="1" noChangeAspect="1"/>
          </p:cNvPicPr>
          <p:nvPr>
            <p:ph sz="half" idx="2"/>
          </p:nvPr>
        </p:nvPicPr>
        <p:blipFill>
          <a:blip r:embed="rId2"/>
          <a:stretch>
            <a:fillRect/>
          </a:stretch>
        </p:blipFill>
        <p:spPr>
          <a:xfrm>
            <a:off x="8753941" y="766744"/>
            <a:ext cx="3062512" cy="4138612"/>
          </a:xfrm>
          <a:prstGeom prst="rect">
            <a:avLst/>
          </a:prstGeom>
        </p:spPr>
      </p:pic>
      <p:pic>
        <p:nvPicPr>
          <p:cNvPr id="10" name="Tijdelijke aanduiding voor inhoud 9"/>
          <p:cNvPicPr>
            <a:picLocks noGrp="1" noChangeAspect="1"/>
          </p:cNvPicPr>
          <p:nvPr>
            <p:ph sz="half" idx="1"/>
          </p:nvPr>
        </p:nvPicPr>
        <p:blipFill>
          <a:blip r:embed="rId3"/>
          <a:stretch>
            <a:fillRect/>
          </a:stretch>
        </p:blipFill>
        <p:spPr>
          <a:xfrm>
            <a:off x="101674" y="1520789"/>
            <a:ext cx="3327094" cy="2032612"/>
          </a:xfrm>
          <a:prstGeom prst="rect">
            <a:avLst/>
          </a:prstGeom>
        </p:spPr>
      </p:pic>
      <p:pic>
        <p:nvPicPr>
          <p:cNvPr id="11" name="Afbeelding 10"/>
          <p:cNvPicPr>
            <a:picLocks noChangeAspect="1"/>
          </p:cNvPicPr>
          <p:nvPr/>
        </p:nvPicPr>
        <p:blipFill>
          <a:blip r:embed="rId4"/>
          <a:stretch>
            <a:fillRect/>
          </a:stretch>
        </p:blipFill>
        <p:spPr>
          <a:xfrm>
            <a:off x="9319607" y="2836050"/>
            <a:ext cx="2668103" cy="3456384"/>
          </a:xfrm>
          <a:prstGeom prst="rect">
            <a:avLst/>
          </a:prstGeom>
        </p:spPr>
      </p:pic>
      <p:pic>
        <p:nvPicPr>
          <p:cNvPr id="12" name="Afbeelding 11"/>
          <p:cNvPicPr>
            <a:picLocks noChangeAspect="1"/>
          </p:cNvPicPr>
          <p:nvPr/>
        </p:nvPicPr>
        <p:blipFill>
          <a:blip r:embed="rId5"/>
          <a:stretch>
            <a:fillRect/>
          </a:stretch>
        </p:blipFill>
        <p:spPr>
          <a:xfrm>
            <a:off x="472545" y="3810000"/>
            <a:ext cx="2555913" cy="2555913"/>
          </a:xfrm>
          <a:prstGeom prst="rect">
            <a:avLst/>
          </a:prstGeom>
        </p:spPr>
      </p:pic>
      <p:pic>
        <p:nvPicPr>
          <p:cNvPr id="7" name="Picture 3">
            <a:extLst>
              <a:ext uri="{FF2B5EF4-FFF2-40B4-BE49-F238E27FC236}">
                <a16:creationId xmlns:a16="http://schemas.microsoft.com/office/drawing/2014/main" id="{62AF36E3-BB59-41B6-8231-57831AE3A222}"/>
              </a:ext>
            </a:extLst>
          </p:cNvPr>
          <p:cNvPicPr>
            <a:picLocks noChangeAspect="1"/>
          </p:cNvPicPr>
          <p:nvPr/>
        </p:nvPicPr>
        <p:blipFill>
          <a:blip r:embed="rId6"/>
          <a:stretch>
            <a:fillRect/>
          </a:stretch>
        </p:blipFill>
        <p:spPr>
          <a:xfrm>
            <a:off x="2514600" y="2438400"/>
            <a:ext cx="6805007" cy="3456385"/>
          </a:xfrm>
          <a:prstGeom prst="rect">
            <a:avLst/>
          </a:prstGeom>
        </p:spPr>
      </p:pic>
    </p:spTree>
    <p:extLst>
      <p:ext uri="{BB962C8B-B14F-4D97-AF65-F5344CB8AC3E}">
        <p14:creationId xmlns:p14="http://schemas.microsoft.com/office/powerpoint/2010/main" val="35106130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2705" y="1617662"/>
            <a:ext cx="3473174" cy="1490152"/>
          </a:xfrm>
          <a:prstGeom prst="rect">
            <a:avLst/>
          </a:prstGeom>
        </p:spPr>
        <p:txBody>
          <a:bodyPr vert="horz" wrap="square" lIns="0" tIns="12700" rIns="0" bIns="0" rtlCol="0">
            <a:spAutoFit/>
          </a:bodyPr>
          <a:lstStyle/>
          <a:p>
            <a:pPr marL="12700" marR="5080">
              <a:lnSpc>
                <a:spcPct val="100000"/>
              </a:lnSpc>
              <a:spcBef>
                <a:spcPts val="100"/>
              </a:spcBef>
            </a:pPr>
            <a:r>
              <a:rPr lang="nl-NL" sz="2400" b="0" dirty="0">
                <a:latin typeface="Arial"/>
                <a:cs typeface="Arial"/>
              </a:rPr>
              <a:t>Knowledge </a:t>
            </a:r>
            <a:r>
              <a:rPr lang="nl-NL" sz="2400" b="0" dirty="0" err="1">
                <a:latin typeface="Arial"/>
                <a:cs typeface="Arial"/>
              </a:rPr>
              <a:t>Programme</a:t>
            </a:r>
            <a:br>
              <a:rPr lang="nl-NL" sz="2400" b="0" dirty="0">
                <a:latin typeface="Arial"/>
                <a:cs typeface="Arial"/>
              </a:rPr>
            </a:br>
            <a:r>
              <a:rPr lang="nl-NL" sz="2400" b="0" dirty="0">
                <a:latin typeface="Arial"/>
                <a:cs typeface="Arial"/>
              </a:rPr>
              <a:t>Sealevel Rise</a:t>
            </a:r>
            <a:br>
              <a:rPr lang="nl-NL" sz="2400" b="0" dirty="0">
                <a:latin typeface="Arial"/>
                <a:cs typeface="Arial"/>
              </a:rPr>
            </a:br>
            <a:r>
              <a:rPr sz="2400" b="0" dirty="0">
                <a:latin typeface="Arial"/>
                <a:cs typeface="Arial"/>
              </a:rPr>
              <a:t>Future</a:t>
            </a:r>
            <a:r>
              <a:rPr sz="2400" b="0" spc="-45" dirty="0">
                <a:latin typeface="Arial"/>
                <a:cs typeface="Arial"/>
              </a:rPr>
              <a:t> </a:t>
            </a:r>
            <a:r>
              <a:rPr sz="2400" b="0" dirty="0">
                <a:latin typeface="Arial"/>
                <a:cs typeface="Arial"/>
              </a:rPr>
              <a:t>options</a:t>
            </a:r>
            <a:r>
              <a:rPr sz="2400" b="0" spc="15" dirty="0">
                <a:latin typeface="Arial"/>
                <a:cs typeface="Arial"/>
              </a:rPr>
              <a:t> </a:t>
            </a:r>
            <a:r>
              <a:rPr sz="2400" b="0" spc="-50" dirty="0">
                <a:latin typeface="Arial"/>
                <a:cs typeface="Arial"/>
              </a:rPr>
              <a:t>sea </a:t>
            </a:r>
            <a:r>
              <a:rPr sz="2400" b="0" dirty="0">
                <a:latin typeface="Arial"/>
                <a:cs typeface="Arial"/>
              </a:rPr>
              <a:t>level</a:t>
            </a:r>
            <a:r>
              <a:rPr sz="2400" b="0" spc="40" dirty="0">
                <a:latin typeface="Arial"/>
                <a:cs typeface="Arial"/>
              </a:rPr>
              <a:t> </a:t>
            </a:r>
            <a:r>
              <a:rPr sz="2400" b="0" dirty="0">
                <a:latin typeface="Arial"/>
                <a:cs typeface="Arial"/>
              </a:rPr>
              <a:t>rise</a:t>
            </a:r>
            <a:r>
              <a:rPr sz="2400" b="0" spc="-40" dirty="0">
                <a:latin typeface="Arial"/>
                <a:cs typeface="Arial"/>
              </a:rPr>
              <a:t> </a:t>
            </a:r>
            <a:r>
              <a:rPr sz="2400" b="0" spc="-10" dirty="0">
                <a:latin typeface="Arial"/>
                <a:cs typeface="Arial"/>
              </a:rPr>
              <a:t>after 2100..&gt;2m?</a:t>
            </a:r>
            <a:endParaRPr sz="2400" dirty="0">
              <a:latin typeface="Arial"/>
              <a:cs typeface="Arial"/>
            </a:endParaRPr>
          </a:p>
        </p:txBody>
      </p:sp>
      <p:sp>
        <p:nvSpPr>
          <p:cNvPr id="3" name="object 3"/>
          <p:cNvSpPr txBox="1"/>
          <p:nvPr/>
        </p:nvSpPr>
        <p:spPr>
          <a:xfrm>
            <a:off x="503830" y="3085665"/>
            <a:ext cx="3121660" cy="1133644"/>
          </a:xfrm>
          <a:prstGeom prst="rect">
            <a:avLst/>
          </a:prstGeom>
        </p:spPr>
        <p:txBody>
          <a:bodyPr vert="horz" wrap="square" lIns="0" tIns="12700" rIns="0" bIns="0" rtlCol="0">
            <a:spAutoFit/>
          </a:bodyPr>
          <a:lstStyle/>
          <a:p>
            <a:pPr marL="12700" marR="5080" indent="-635">
              <a:lnSpc>
                <a:spcPct val="100000"/>
              </a:lnSpc>
              <a:spcBef>
                <a:spcPts val="100"/>
              </a:spcBef>
            </a:pPr>
            <a:endParaRPr lang="en-US" sz="2400" dirty="0">
              <a:solidFill>
                <a:srgbClr val="CC003C"/>
              </a:solidFill>
              <a:latin typeface="Arial"/>
              <a:cs typeface="Arial"/>
            </a:endParaRPr>
          </a:p>
          <a:p>
            <a:pPr marL="12700" marR="5080" indent="-635">
              <a:lnSpc>
                <a:spcPct val="100000"/>
              </a:lnSpc>
              <a:spcBef>
                <a:spcPts val="100"/>
              </a:spcBef>
            </a:pPr>
            <a:r>
              <a:rPr lang="en-US" sz="2400" dirty="0">
                <a:solidFill>
                  <a:srgbClr val="CC003C"/>
                </a:solidFill>
                <a:latin typeface="Arial"/>
                <a:cs typeface="Arial"/>
              </a:rPr>
              <a:t>story</a:t>
            </a:r>
            <a:r>
              <a:rPr lang="en-US" sz="2400" spc="20" dirty="0">
                <a:solidFill>
                  <a:srgbClr val="CC003C"/>
                </a:solidFill>
                <a:latin typeface="Arial"/>
                <a:cs typeface="Arial"/>
              </a:rPr>
              <a:t> </a:t>
            </a:r>
            <a:r>
              <a:rPr lang="en-US" sz="2400" dirty="0">
                <a:solidFill>
                  <a:srgbClr val="CC003C"/>
                </a:solidFill>
                <a:latin typeface="Arial"/>
                <a:cs typeface="Arial"/>
              </a:rPr>
              <a:t>line</a:t>
            </a:r>
            <a:r>
              <a:rPr lang="en-US" sz="2400" spc="-100" dirty="0">
                <a:solidFill>
                  <a:srgbClr val="CC003C"/>
                </a:solidFill>
                <a:latin typeface="Arial"/>
                <a:cs typeface="Arial"/>
              </a:rPr>
              <a:t> </a:t>
            </a:r>
            <a:r>
              <a:rPr lang="en-US" sz="2400" dirty="0">
                <a:solidFill>
                  <a:srgbClr val="CC003C"/>
                </a:solidFill>
                <a:latin typeface="Arial"/>
                <a:cs typeface="Arial"/>
              </a:rPr>
              <a:t>for</a:t>
            </a:r>
            <a:r>
              <a:rPr lang="en-US" sz="2400" spc="105" dirty="0">
                <a:solidFill>
                  <a:srgbClr val="CC003C"/>
                </a:solidFill>
                <a:latin typeface="Arial"/>
                <a:cs typeface="Arial"/>
              </a:rPr>
              <a:t> </a:t>
            </a:r>
            <a:r>
              <a:rPr lang="en-US" sz="2400" dirty="0">
                <a:solidFill>
                  <a:srgbClr val="CC003C"/>
                </a:solidFill>
                <a:latin typeface="Arial"/>
                <a:cs typeface="Arial"/>
              </a:rPr>
              <a:t>a</a:t>
            </a:r>
            <a:r>
              <a:rPr lang="en-US" sz="2400" spc="-25" dirty="0">
                <a:solidFill>
                  <a:srgbClr val="CC003C"/>
                </a:solidFill>
                <a:latin typeface="Arial"/>
                <a:cs typeface="Arial"/>
              </a:rPr>
              <a:t> </a:t>
            </a:r>
            <a:r>
              <a:rPr lang="en-US" sz="2400" spc="-20" dirty="0">
                <a:solidFill>
                  <a:srgbClr val="CC003C"/>
                </a:solidFill>
                <a:latin typeface="Arial"/>
                <a:cs typeface="Arial"/>
              </a:rPr>
              <a:t>long </a:t>
            </a:r>
            <a:r>
              <a:rPr lang="en-US" sz="2400" dirty="0">
                <a:solidFill>
                  <a:srgbClr val="CC003C"/>
                </a:solidFill>
                <a:latin typeface="Arial"/>
                <a:cs typeface="Arial"/>
              </a:rPr>
              <a:t>term</a:t>
            </a:r>
            <a:r>
              <a:rPr lang="en-US" sz="2400" spc="-30" dirty="0">
                <a:solidFill>
                  <a:srgbClr val="CC003C"/>
                </a:solidFill>
                <a:latin typeface="Arial"/>
                <a:cs typeface="Arial"/>
              </a:rPr>
              <a:t> </a:t>
            </a:r>
            <a:r>
              <a:rPr lang="en-US" sz="2400" dirty="0">
                <a:solidFill>
                  <a:srgbClr val="CC003C"/>
                </a:solidFill>
                <a:latin typeface="Arial"/>
                <a:cs typeface="Arial"/>
              </a:rPr>
              <a:t>perspective </a:t>
            </a:r>
            <a:r>
              <a:rPr lang="en-US" sz="2400" spc="-50" dirty="0">
                <a:solidFill>
                  <a:srgbClr val="CC003C"/>
                </a:solidFill>
                <a:latin typeface="Arial"/>
                <a:cs typeface="Arial"/>
              </a:rPr>
              <a:t>– </a:t>
            </a:r>
            <a:endParaRPr sz="2400" dirty="0">
              <a:latin typeface="Arial"/>
              <a:cs typeface="Arial"/>
            </a:endParaRPr>
          </a:p>
        </p:txBody>
      </p:sp>
      <p:sp>
        <p:nvSpPr>
          <p:cNvPr id="4" name="object 4"/>
          <p:cNvSpPr txBox="1"/>
          <p:nvPr/>
        </p:nvSpPr>
        <p:spPr>
          <a:xfrm>
            <a:off x="393010" y="4543742"/>
            <a:ext cx="3340471" cy="1490152"/>
          </a:xfrm>
          <a:prstGeom prst="rect">
            <a:avLst/>
          </a:prstGeom>
        </p:spPr>
        <p:txBody>
          <a:bodyPr vert="horz" wrap="square" lIns="0" tIns="12700" rIns="0" bIns="0" rtlCol="0">
            <a:spAutoFit/>
          </a:bodyPr>
          <a:lstStyle/>
          <a:p>
            <a:pPr marL="12700">
              <a:lnSpc>
                <a:spcPct val="100000"/>
              </a:lnSpc>
              <a:spcBef>
                <a:spcPts val="100"/>
              </a:spcBef>
            </a:pPr>
            <a:r>
              <a:rPr lang="en-US" sz="2400" dirty="0">
                <a:solidFill>
                  <a:srgbClr val="C00000"/>
                </a:solidFill>
                <a:effectLst/>
                <a:latin typeface="Arial" panose="020B0604020202020204" pitchFamily="34" charset="0"/>
                <a:ea typeface="Calibri" panose="020F0502020204030204" pitchFamily="34" charset="0"/>
                <a:cs typeface="Arial" panose="020B0604020202020204" pitchFamily="34" charset="0"/>
              </a:rPr>
              <a:t>Reservation of physical space for  large scale measures to be taken at the shortest notice</a:t>
            </a:r>
            <a:endParaRPr sz="2400" dirty="0">
              <a:solidFill>
                <a:srgbClr val="C00000"/>
              </a:solidFill>
              <a:latin typeface="Arial" panose="020B0604020202020204" pitchFamily="34" charset="0"/>
              <a:cs typeface="Arial" panose="020B0604020202020204" pitchFamily="34" charset="0"/>
            </a:endParaRPr>
          </a:p>
        </p:txBody>
      </p:sp>
      <p:sp>
        <p:nvSpPr>
          <p:cNvPr id="5" name="object 5"/>
          <p:cNvSpPr txBox="1"/>
          <p:nvPr/>
        </p:nvSpPr>
        <p:spPr>
          <a:xfrm>
            <a:off x="8745997" y="3096849"/>
            <a:ext cx="1759585"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Arial Narrow"/>
                <a:cs typeface="Arial Narrow"/>
              </a:rPr>
              <a:t>Protect</a:t>
            </a:r>
            <a:r>
              <a:rPr sz="2400" spc="10" dirty="0">
                <a:latin typeface="Arial Narrow"/>
                <a:cs typeface="Arial Narrow"/>
              </a:rPr>
              <a:t> </a:t>
            </a:r>
            <a:r>
              <a:rPr sz="2400" dirty="0">
                <a:latin typeface="Arial Narrow"/>
                <a:cs typeface="Arial Narrow"/>
              </a:rPr>
              <a:t>-</a:t>
            </a:r>
            <a:r>
              <a:rPr sz="2400" spc="-10" dirty="0">
                <a:latin typeface="Arial Narrow"/>
                <a:cs typeface="Arial Narrow"/>
              </a:rPr>
              <a:t> closed</a:t>
            </a:r>
            <a:endParaRPr sz="2400">
              <a:latin typeface="Arial Narrow"/>
              <a:cs typeface="Arial Narrow"/>
            </a:endParaRPr>
          </a:p>
        </p:txBody>
      </p:sp>
      <p:sp>
        <p:nvSpPr>
          <p:cNvPr id="6" name="object 6"/>
          <p:cNvSpPr/>
          <p:nvPr/>
        </p:nvSpPr>
        <p:spPr>
          <a:xfrm>
            <a:off x="8666480" y="6299200"/>
            <a:ext cx="1828800" cy="457200"/>
          </a:xfrm>
          <a:custGeom>
            <a:avLst/>
            <a:gdLst/>
            <a:ahLst/>
            <a:cxnLst/>
            <a:rect l="l" t="t" r="r" b="b"/>
            <a:pathLst>
              <a:path w="1828800" h="457200">
                <a:moveTo>
                  <a:pt x="1828800" y="0"/>
                </a:moveTo>
                <a:lnTo>
                  <a:pt x="0" y="0"/>
                </a:lnTo>
                <a:lnTo>
                  <a:pt x="0" y="457200"/>
                </a:lnTo>
                <a:lnTo>
                  <a:pt x="1828800" y="457200"/>
                </a:lnTo>
                <a:lnTo>
                  <a:pt x="1828800" y="0"/>
                </a:lnTo>
                <a:close/>
              </a:path>
            </a:pathLst>
          </a:custGeom>
          <a:solidFill>
            <a:srgbClr val="FFFFFF"/>
          </a:solidFill>
        </p:spPr>
        <p:txBody>
          <a:bodyPr wrap="square" lIns="0" tIns="0" rIns="0" bIns="0" rtlCol="0"/>
          <a:lstStyle/>
          <a:p>
            <a:endParaRPr/>
          </a:p>
        </p:txBody>
      </p:sp>
      <p:sp>
        <p:nvSpPr>
          <p:cNvPr id="7" name="object 7"/>
          <p:cNvSpPr txBox="1"/>
          <p:nvPr/>
        </p:nvSpPr>
        <p:spPr>
          <a:xfrm>
            <a:off x="8745997" y="6321676"/>
            <a:ext cx="2201542" cy="382156"/>
          </a:xfrm>
          <a:prstGeom prst="rect">
            <a:avLst/>
          </a:prstGeom>
        </p:spPr>
        <p:txBody>
          <a:bodyPr vert="horz" wrap="square" lIns="0" tIns="12700" rIns="0" bIns="0" rtlCol="0">
            <a:spAutoFit/>
          </a:bodyPr>
          <a:lstStyle/>
          <a:p>
            <a:pPr marL="12700">
              <a:lnSpc>
                <a:spcPct val="100000"/>
              </a:lnSpc>
              <a:spcBef>
                <a:spcPts val="100"/>
              </a:spcBef>
            </a:pPr>
            <a:r>
              <a:rPr lang="nl-NL" sz="2400" spc="-20" dirty="0" err="1">
                <a:latin typeface="Arial Narrow"/>
                <a:cs typeface="Arial Narrow"/>
              </a:rPr>
              <a:t>Managed</a:t>
            </a:r>
            <a:r>
              <a:rPr lang="nl-NL" sz="2400" spc="-20" dirty="0">
                <a:latin typeface="Arial Narrow"/>
                <a:cs typeface="Arial Narrow"/>
              </a:rPr>
              <a:t> </a:t>
            </a:r>
            <a:r>
              <a:rPr sz="2400" spc="-10" dirty="0">
                <a:latin typeface="Arial Narrow"/>
                <a:cs typeface="Arial Narrow"/>
              </a:rPr>
              <a:t>retreat</a:t>
            </a:r>
            <a:endParaRPr sz="2400" dirty="0">
              <a:latin typeface="Arial Narrow"/>
              <a:cs typeface="Arial Narrow"/>
            </a:endParaRPr>
          </a:p>
        </p:txBody>
      </p:sp>
      <p:sp>
        <p:nvSpPr>
          <p:cNvPr id="8" name="object 8"/>
          <p:cNvSpPr/>
          <p:nvPr/>
        </p:nvSpPr>
        <p:spPr>
          <a:xfrm>
            <a:off x="4450079" y="6339840"/>
            <a:ext cx="2255520" cy="457200"/>
          </a:xfrm>
          <a:custGeom>
            <a:avLst/>
            <a:gdLst/>
            <a:ahLst/>
            <a:cxnLst/>
            <a:rect l="l" t="t" r="r" b="b"/>
            <a:pathLst>
              <a:path w="2255520" h="457200">
                <a:moveTo>
                  <a:pt x="2255520" y="0"/>
                </a:moveTo>
                <a:lnTo>
                  <a:pt x="0" y="0"/>
                </a:lnTo>
                <a:lnTo>
                  <a:pt x="0" y="457200"/>
                </a:lnTo>
                <a:lnTo>
                  <a:pt x="2255520" y="457200"/>
                </a:lnTo>
                <a:lnTo>
                  <a:pt x="2255520" y="0"/>
                </a:lnTo>
                <a:close/>
              </a:path>
            </a:pathLst>
          </a:custGeom>
          <a:solidFill>
            <a:srgbClr val="FFFFFF"/>
          </a:solidFill>
        </p:spPr>
        <p:txBody>
          <a:bodyPr wrap="square" lIns="0" tIns="0" rIns="0" bIns="0" rtlCol="0"/>
          <a:lstStyle/>
          <a:p>
            <a:endParaRPr/>
          </a:p>
        </p:txBody>
      </p:sp>
      <p:sp>
        <p:nvSpPr>
          <p:cNvPr id="9" name="object 9"/>
          <p:cNvSpPr txBox="1"/>
          <p:nvPr/>
        </p:nvSpPr>
        <p:spPr>
          <a:xfrm>
            <a:off x="4525037" y="6360308"/>
            <a:ext cx="2085339"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Arial Narrow"/>
                <a:cs typeface="Arial Narrow"/>
              </a:rPr>
              <a:t>Seaward</a:t>
            </a:r>
            <a:r>
              <a:rPr sz="2400" spc="-10" dirty="0">
                <a:latin typeface="Arial Narrow"/>
                <a:cs typeface="Arial Narrow"/>
              </a:rPr>
              <a:t> offensive</a:t>
            </a:r>
            <a:endParaRPr sz="2400">
              <a:latin typeface="Arial Narrow"/>
              <a:cs typeface="Arial Narrow"/>
            </a:endParaRPr>
          </a:p>
        </p:txBody>
      </p:sp>
      <p:sp>
        <p:nvSpPr>
          <p:cNvPr id="10" name="object 10"/>
          <p:cNvSpPr txBox="1"/>
          <p:nvPr/>
        </p:nvSpPr>
        <p:spPr>
          <a:xfrm>
            <a:off x="4525037" y="3070069"/>
            <a:ext cx="1671955"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Arial Narrow"/>
                <a:cs typeface="Arial Narrow"/>
              </a:rPr>
              <a:t>Protect</a:t>
            </a:r>
            <a:r>
              <a:rPr sz="2400" spc="10" dirty="0">
                <a:latin typeface="Arial Narrow"/>
                <a:cs typeface="Arial Narrow"/>
              </a:rPr>
              <a:t> </a:t>
            </a:r>
            <a:r>
              <a:rPr sz="2400" dirty="0">
                <a:latin typeface="Arial Narrow"/>
                <a:cs typeface="Arial Narrow"/>
              </a:rPr>
              <a:t>–</a:t>
            </a:r>
            <a:r>
              <a:rPr sz="2400" spc="30" dirty="0">
                <a:latin typeface="Arial Narrow"/>
                <a:cs typeface="Arial Narrow"/>
              </a:rPr>
              <a:t> </a:t>
            </a:r>
            <a:r>
              <a:rPr sz="2400" spc="-20" dirty="0">
                <a:latin typeface="Arial Narrow"/>
                <a:cs typeface="Arial Narrow"/>
              </a:rPr>
              <a:t>open</a:t>
            </a:r>
            <a:endParaRPr sz="2400">
              <a:latin typeface="Arial Narrow"/>
              <a:cs typeface="Arial Narrow"/>
            </a:endParaRPr>
          </a:p>
        </p:txBody>
      </p:sp>
      <p:grpSp>
        <p:nvGrpSpPr>
          <p:cNvPr id="11" name="object 11"/>
          <p:cNvGrpSpPr/>
          <p:nvPr/>
        </p:nvGrpSpPr>
        <p:grpSpPr>
          <a:xfrm>
            <a:off x="8108315" y="264795"/>
            <a:ext cx="4088765" cy="2843530"/>
            <a:chOff x="8108315" y="264795"/>
            <a:chExt cx="4088765" cy="2843530"/>
          </a:xfrm>
        </p:grpSpPr>
        <p:pic>
          <p:nvPicPr>
            <p:cNvPr id="12" name="object 12"/>
            <p:cNvPicPr/>
            <p:nvPr/>
          </p:nvPicPr>
          <p:blipFill>
            <a:blip r:embed="rId3" cstate="print"/>
            <a:stretch>
              <a:fillRect/>
            </a:stretch>
          </p:blipFill>
          <p:spPr>
            <a:xfrm>
              <a:off x="8117840" y="274320"/>
              <a:ext cx="4074159" cy="2824479"/>
            </a:xfrm>
            <a:prstGeom prst="rect">
              <a:avLst/>
            </a:prstGeom>
          </p:spPr>
        </p:pic>
        <p:sp>
          <p:nvSpPr>
            <p:cNvPr id="13" name="object 13"/>
            <p:cNvSpPr/>
            <p:nvPr/>
          </p:nvSpPr>
          <p:spPr>
            <a:xfrm>
              <a:off x="8113077" y="269557"/>
              <a:ext cx="4079240" cy="2834005"/>
            </a:xfrm>
            <a:custGeom>
              <a:avLst/>
              <a:gdLst/>
              <a:ahLst/>
              <a:cxnLst/>
              <a:rect l="l" t="t" r="r" b="b"/>
              <a:pathLst>
                <a:path w="4079240" h="2834005">
                  <a:moveTo>
                    <a:pt x="0" y="0"/>
                  </a:moveTo>
                  <a:lnTo>
                    <a:pt x="4078922" y="0"/>
                  </a:lnTo>
                </a:path>
                <a:path w="4079240" h="2834005">
                  <a:moveTo>
                    <a:pt x="4078922" y="2834004"/>
                  </a:moveTo>
                  <a:lnTo>
                    <a:pt x="0" y="2834004"/>
                  </a:lnTo>
                  <a:lnTo>
                    <a:pt x="0" y="0"/>
                  </a:lnTo>
                </a:path>
              </a:pathLst>
            </a:custGeom>
            <a:ln w="9525">
              <a:solidFill>
                <a:srgbClr val="000000"/>
              </a:solidFill>
            </a:ln>
          </p:spPr>
          <p:txBody>
            <a:bodyPr wrap="square" lIns="0" tIns="0" rIns="0" bIns="0" rtlCol="0"/>
            <a:lstStyle/>
            <a:p>
              <a:endParaRPr/>
            </a:p>
          </p:txBody>
        </p:sp>
      </p:grpSp>
      <p:grpSp>
        <p:nvGrpSpPr>
          <p:cNvPr id="14" name="object 14"/>
          <p:cNvGrpSpPr/>
          <p:nvPr/>
        </p:nvGrpSpPr>
        <p:grpSpPr>
          <a:xfrm>
            <a:off x="3861434" y="285115"/>
            <a:ext cx="4093210" cy="2843530"/>
            <a:chOff x="3861434" y="285115"/>
            <a:chExt cx="4093210" cy="2843530"/>
          </a:xfrm>
        </p:grpSpPr>
        <p:pic>
          <p:nvPicPr>
            <p:cNvPr id="15" name="object 15"/>
            <p:cNvPicPr/>
            <p:nvPr/>
          </p:nvPicPr>
          <p:blipFill>
            <a:blip r:embed="rId4" cstate="print"/>
            <a:stretch>
              <a:fillRect/>
            </a:stretch>
          </p:blipFill>
          <p:spPr>
            <a:xfrm>
              <a:off x="3870959" y="294640"/>
              <a:ext cx="4074159" cy="2824479"/>
            </a:xfrm>
            <a:prstGeom prst="rect">
              <a:avLst/>
            </a:prstGeom>
          </p:spPr>
        </p:pic>
        <p:sp>
          <p:nvSpPr>
            <p:cNvPr id="16" name="object 16"/>
            <p:cNvSpPr/>
            <p:nvPr/>
          </p:nvSpPr>
          <p:spPr>
            <a:xfrm>
              <a:off x="3866197" y="289877"/>
              <a:ext cx="4083685" cy="2834005"/>
            </a:xfrm>
            <a:custGeom>
              <a:avLst/>
              <a:gdLst/>
              <a:ahLst/>
              <a:cxnLst/>
              <a:rect l="l" t="t" r="r" b="b"/>
              <a:pathLst>
                <a:path w="4083684" h="2834005">
                  <a:moveTo>
                    <a:pt x="0" y="0"/>
                  </a:moveTo>
                  <a:lnTo>
                    <a:pt x="4083685" y="0"/>
                  </a:lnTo>
                  <a:lnTo>
                    <a:pt x="4083685" y="2834004"/>
                  </a:lnTo>
                  <a:lnTo>
                    <a:pt x="0" y="2834004"/>
                  </a:lnTo>
                  <a:lnTo>
                    <a:pt x="0" y="0"/>
                  </a:lnTo>
                  <a:close/>
                </a:path>
              </a:pathLst>
            </a:custGeom>
            <a:ln w="9525">
              <a:solidFill>
                <a:srgbClr val="000000"/>
              </a:solidFill>
            </a:ln>
          </p:spPr>
          <p:txBody>
            <a:bodyPr wrap="square" lIns="0" tIns="0" rIns="0" bIns="0" rtlCol="0"/>
            <a:lstStyle/>
            <a:p>
              <a:endParaRPr/>
            </a:p>
          </p:txBody>
        </p:sp>
      </p:grpSp>
      <p:grpSp>
        <p:nvGrpSpPr>
          <p:cNvPr id="17" name="object 17"/>
          <p:cNvGrpSpPr/>
          <p:nvPr/>
        </p:nvGrpSpPr>
        <p:grpSpPr>
          <a:xfrm>
            <a:off x="8230234" y="3495675"/>
            <a:ext cx="3849370" cy="2680970"/>
            <a:chOff x="8230234" y="3495675"/>
            <a:chExt cx="3849370" cy="2680970"/>
          </a:xfrm>
        </p:grpSpPr>
        <p:pic>
          <p:nvPicPr>
            <p:cNvPr id="18" name="object 18"/>
            <p:cNvPicPr/>
            <p:nvPr/>
          </p:nvPicPr>
          <p:blipFill>
            <a:blip r:embed="rId5" cstate="print"/>
            <a:stretch>
              <a:fillRect/>
            </a:stretch>
          </p:blipFill>
          <p:spPr>
            <a:xfrm>
              <a:off x="8280446" y="3653719"/>
              <a:ext cx="3673387" cy="2393442"/>
            </a:xfrm>
            <a:prstGeom prst="rect">
              <a:avLst/>
            </a:prstGeom>
          </p:spPr>
        </p:pic>
        <p:sp>
          <p:nvSpPr>
            <p:cNvPr id="19" name="object 19"/>
            <p:cNvSpPr/>
            <p:nvPr/>
          </p:nvSpPr>
          <p:spPr>
            <a:xfrm>
              <a:off x="8234997" y="3500437"/>
              <a:ext cx="3839845" cy="2671445"/>
            </a:xfrm>
            <a:custGeom>
              <a:avLst/>
              <a:gdLst/>
              <a:ahLst/>
              <a:cxnLst/>
              <a:rect l="l" t="t" r="r" b="b"/>
              <a:pathLst>
                <a:path w="3839845" h="2671445">
                  <a:moveTo>
                    <a:pt x="0" y="0"/>
                  </a:moveTo>
                  <a:lnTo>
                    <a:pt x="3839845" y="0"/>
                  </a:lnTo>
                  <a:lnTo>
                    <a:pt x="3839845" y="2671445"/>
                  </a:lnTo>
                  <a:lnTo>
                    <a:pt x="0" y="2671445"/>
                  </a:lnTo>
                  <a:lnTo>
                    <a:pt x="0" y="0"/>
                  </a:lnTo>
                  <a:close/>
                </a:path>
              </a:pathLst>
            </a:custGeom>
            <a:ln w="9525">
              <a:solidFill>
                <a:srgbClr val="000000"/>
              </a:solidFill>
            </a:ln>
          </p:spPr>
          <p:txBody>
            <a:bodyPr wrap="square" lIns="0" tIns="0" rIns="0" bIns="0" rtlCol="0"/>
            <a:lstStyle/>
            <a:p>
              <a:endParaRPr/>
            </a:p>
          </p:txBody>
        </p:sp>
      </p:grpSp>
      <p:pic>
        <p:nvPicPr>
          <p:cNvPr id="20" name="object 20"/>
          <p:cNvPicPr/>
          <p:nvPr/>
        </p:nvPicPr>
        <p:blipFill>
          <a:blip r:embed="rId6" cstate="print"/>
          <a:stretch>
            <a:fillRect/>
          </a:stretch>
        </p:blipFill>
        <p:spPr>
          <a:xfrm>
            <a:off x="4036286" y="3669365"/>
            <a:ext cx="3895906" cy="2468140"/>
          </a:xfrm>
          <a:prstGeom prst="rect">
            <a:avLst/>
          </a:prstGeom>
        </p:spPr>
      </p:pic>
      <p:sp>
        <p:nvSpPr>
          <p:cNvPr id="21" name="object 21"/>
          <p:cNvSpPr txBox="1"/>
          <p:nvPr/>
        </p:nvSpPr>
        <p:spPr>
          <a:xfrm>
            <a:off x="3297238" y="6671628"/>
            <a:ext cx="53975" cy="135255"/>
          </a:xfrm>
          <a:prstGeom prst="rect">
            <a:avLst/>
          </a:prstGeom>
        </p:spPr>
        <p:txBody>
          <a:bodyPr vert="horz" wrap="square" lIns="0" tIns="15240" rIns="0" bIns="0" rtlCol="0">
            <a:spAutoFit/>
          </a:bodyPr>
          <a:lstStyle/>
          <a:p>
            <a:pPr marL="12700">
              <a:lnSpc>
                <a:spcPct val="100000"/>
              </a:lnSpc>
              <a:spcBef>
                <a:spcPts val="120"/>
              </a:spcBef>
            </a:pPr>
            <a:r>
              <a:rPr sz="700" spc="5" dirty="0">
                <a:latin typeface="Calibri"/>
                <a:cs typeface="Calibri"/>
              </a:rPr>
              <a:t>-</a:t>
            </a:r>
            <a:endParaRPr sz="700">
              <a:latin typeface="Calibri"/>
              <a:cs typeface="Calibri"/>
            </a:endParaRPr>
          </a:p>
        </p:txBody>
      </p:sp>
      <p:sp>
        <p:nvSpPr>
          <p:cNvPr id="22" name="object 22"/>
          <p:cNvSpPr txBox="1"/>
          <p:nvPr/>
        </p:nvSpPr>
        <p:spPr>
          <a:xfrm>
            <a:off x="4008437" y="3500437"/>
            <a:ext cx="3951604" cy="2732405"/>
          </a:xfrm>
          <a:prstGeom prst="rect">
            <a:avLst/>
          </a:prstGeom>
          <a:ln w="9525">
            <a:solidFill>
              <a:srgbClr val="000000"/>
            </a:solidFill>
          </a:ln>
        </p:spPr>
        <p:txBody>
          <a:bodyPr vert="horz" wrap="square" lIns="0" tIns="0" rIns="0" bIns="0" rtlCol="0">
            <a:spAutoFit/>
          </a:bodyPr>
          <a:lstStyle/>
          <a:p>
            <a:pPr>
              <a:lnSpc>
                <a:spcPct val="100000"/>
              </a:lnSpc>
            </a:pPr>
            <a:endParaRPr sz="1300">
              <a:latin typeface="Times New Roman"/>
              <a:cs typeface="Times New Roman"/>
            </a:endParaRPr>
          </a:p>
          <a:p>
            <a:pPr>
              <a:lnSpc>
                <a:spcPct val="100000"/>
              </a:lnSpc>
            </a:pPr>
            <a:endParaRPr sz="1300">
              <a:latin typeface="Times New Roman"/>
              <a:cs typeface="Times New Roman"/>
            </a:endParaRPr>
          </a:p>
          <a:p>
            <a:pPr>
              <a:lnSpc>
                <a:spcPct val="100000"/>
              </a:lnSpc>
            </a:pPr>
            <a:endParaRPr sz="1300">
              <a:latin typeface="Times New Roman"/>
              <a:cs typeface="Times New Roman"/>
            </a:endParaRPr>
          </a:p>
          <a:p>
            <a:pPr>
              <a:lnSpc>
                <a:spcPct val="100000"/>
              </a:lnSpc>
              <a:spcBef>
                <a:spcPts val="40"/>
              </a:spcBef>
            </a:pPr>
            <a:endParaRPr sz="1250">
              <a:latin typeface="Times New Roman"/>
              <a:cs typeface="Times New Roman"/>
            </a:endParaRPr>
          </a:p>
          <a:p>
            <a:pPr marL="1141730" algn="ctr">
              <a:lnSpc>
                <a:spcPct val="100000"/>
              </a:lnSpc>
            </a:pPr>
            <a:r>
              <a:rPr sz="1250" b="1" spc="15" dirty="0">
                <a:latin typeface="Calibri"/>
                <a:cs typeface="Calibri"/>
              </a:rPr>
              <a:t>D</a:t>
            </a:r>
            <a:endParaRPr sz="1250">
              <a:latin typeface="Calibri"/>
              <a:cs typeface="Calibri"/>
            </a:endParaRPr>
          </a:p>
        </p:txBody>
      </p:sp>
      <p:sp>
        <p:nvSpPr>
          <p:cNvPr id="23" name="object 23"/>
          <p:cNvSpPr txBox="1"/>
          <p:nvPr/>
        </p:nvSpPr>
        <p:spPr>
          <a:xfrm>
            <a:off x="609600" y="6598411"/>
            <a:ext cx="167640" cy="147320"/>
          </a:xfrm>
          <a:prstGeom prst="rect">
            <a:avLst/>
          </a:prstGeom>
        </p:spPr>
        <p:txBody>
          <a:bodyPr vert="horz" wrap="square" lIns="0" tIns="12700" rIns="0" bIns="0" rtlCol="0">
            <a:spAutoFit/>
          </a:bodyPr>
          <a:lstStyle/>
          <a:p>
            <a:pPr marL="12700">
              <a:lnSpc>
                <a:spcPct val="100000"/>
              </a:lnSpc>
              <a:spcBef>
                <a:spcPts val="100"/>
              </a:spcBef>
            </a:pPr>
            <a:r>
              <a:rPr sz="800" spc="25" dirty="0">
                <a:solidFill>
                  <a:srgbClr val="FFFFFF"/>
                </a:solidFill>
                <a:latin typeface="Verdana"/>
                <a:cs typeface="Verdana"/>
              </a:rPr>
              <a:t>12</a:t>
            </a:r>
            <a:endParaRPr sz="800">
              <a:latin typeface="Verdana"/>
              <a:cs typeface="Verdana"/>
            </a:endParaRPr>
          </a:p>
        </p:txBody>
      </p:sp>
      <p:pic>
        <p:nvPicPr>
          <p:cNvPr id="24" name="object 24"/>
          <p:cNvPicPr/>
          <p:nvPr/>
        </p:nvPicPr>
        <p:blipFill>
          <a:blip r:embed="rId7" cstate="print"/>
          <a:stretch>
            <a:fillRect/>
          </a:stretch>
        </p:blipFill>
        <p:spPr>
          <a:xfrm>
            <a:off x="12611" y="88813"/>
            <a:ext cx="228777" cy="22877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AF60CC65-6BF4-F249-05D1-BDBC670C22CD}"/>
              </a:ext>
            </a:extLst>
          </p:cNvPr>
          <p:cNvPicPr>
            <a:picLocks noChangeAspect="1"/>
          </p:cNvPicPr>
          <p:nvPr/>
        </p:nvPicPr>
        <p:blipFill>
          <a:blip r:embed="rId2"/>
          <a:stretch>
            <a:fillRect/>
          </a:stretch>
        </p:blipFill>
        <p:spPr>
          <a:xfrm>
            <a:off x="1219200" y="1066799"/>
            <a:ext cx="8077200" cy="5257801"/>
          </a:xfrm>
          <a:prstGeom prst="rect">
            <a:avLst/>
          </a:prstGeom>
        </p:spPr>
      </p:pic>
    </p:spTree>
    <p:extLst>
      <p:ext uri="{BB962C8B-B14F-4D97-AF65-F5344CB8AC3E}">
        <p14:creationId xmlns:p14="http://schemas.microsoft.com/office/powerpoint/2010/main" val="2296268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4629FDF1-C587-184A-617E-8B9C24105D28}"/>
              </a:ext>
            </a:extLst>
          </p:cNvPr>
          <p:cNvPicPr>
            <a:picLocks noChangeAspect="1"/>
          </p:cNvPicPr>
          <p:nvPr/>
        </p:nvPicPr>
        <p:blipFill>
          <a:blip r:embed="rId2"/>
          <a:stretch>
            <a:fillRect/>
          </a:stretch>
        </p:blipFill>
        <p:spPr>
          <a:xfrm>
            <a:off x="990600" y="1171724"/>
            <a:ext cx="8991600" cy="5057776"/>
          </a:xfrm>
          <a:prstGeom prst="rect">
            <a:avLst/>
          </a:prstGeom>
        </p:spPr>
      </p:pic>
    </p:spTree>
    <p:extLst>
      <p:ext uri="{BB962C8B-B14F-4D97-AF65-F5344CB8AC3E}">
        <p14:creationId xmlns:p14="http://schemas.microsoft.com/office/powerpoint/2010/main" val="4231123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7356D52D-AF9C-469F-053A-2E259923A9A2}"/>
              </a:ext>
            </a:extLst>
          </p:cNvPr>
          <p:cNvPicPr>
            <a:picLocks noChangeAspect="1"/>
          </p:cNvPicPr>
          <p:nvPr/>
        </p:nvPicPr>
        <p:blipFill>
          <a:blip r:embed="rId2"/>
          <a:stretch>
            <a:fillRect/>
          </a:stretch>
        </p:blipFill>
        <p:spPr>
          <a:xfrm>
            <a:off x="1295400" y="1219201"/>
            <a:ext cx="7848864" cy="4648200"/>
          </a:xfrm>
          <a:prstGeom prst="rect">
            <a:avLst/>
          </a:prstGeom>
        </p:spPr>
      </p:pic>
    </p:spTree>
    <p:extLst>
      <p:ext uri="{BB962C8B-B14F-4D97-AF65-F5344CB8AC3E}">
        <p14:creationId xmlns:p14="http://schemas.microsoft.com/office/powerpoint/2010/main" val="31843844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51384" y="1064667"/>
            <a:ext cx="11201400" cy="492125"/>
          </a:xfrm>
        </p:spPr>
        <p:txBody>
          <a:bodyPr/>
          <a:lstStyle/>
          <a:p>
            <a:r>
              <a:rPr lang="nl-NL" b="1" dirty="0"/>
              <a:t>Tussenbalans: </a:t>
            </a:r>
            <a:r>
              <a:rPr lang="nl-NL" dirty="0"/>
              <a:t>wat levert het Kennisprogramma in 2023?</a:t>
            </a:r>
          </a:p>
        </p:txBody>
      </p:sp>
      <p:sp>
        <p:nvSpPr>
          <p:cNvPr id="3" name="Tijdelijke aanduiding voor inhoud 2"/>
          <p:cNvSpPr>
            <a:spLocks noGrp="1"/>
          </p:cNvSpPr>
          <p:nvPr>
            <p:ph idx="1"/>
          </p:nvPr>
        </p:nvSpPr>
        <p:spPr>
          <a:xfrm>
            <a:off x="622300" y="1556792"/>
            <a:ext cx="11201400" cy="4801314"/>
          </a:xfrm>
        </p:spPr>
        <p:txBody>
          <a:bodyPr/>
          <a:lstStyle/>
          <a:p>
            <a:pPr marL="800100" lvl="1" indent="-342900">
              <a:buFont typeface="Arial" panose="020B0604020202020204" pitchFamily="34" charset="0"/>
              <a:buChar char="•"/>
            </a:pPr>
            <a:r>
              <a:rPr lang="nl-NL" sz="2400" dirty="0"/>
              <a:t>Mogelijke </a:t>
            </a:r>
            <a:r>
              <a:rPr lang="nl-NL" sz="2400" dirty="0" err="1"/>
              <a:t>zss</a:t>
            </a:r>
            <a:r>
              <a:rPr lang="nl-NL" sz="2400" dirty="0"/>
              <a:t>, incl. bandbreedte (zie KNMI 2023)</a:t>
            </a:r>
          </a:p>
          <a:p>
            <a:pPr marL="800100" lvl="1" indent="-342900">
              <a:buFont typeface="Arial" panose="020B0604020202020204" pitchFamily="34" charset="0"/>
              <a:buChar char="•"/>
            </a:pPr>
            <a:r>
              <a:rPr lang="nl-NL" sz="2400" dirty="0"/>
              <a:t>Houdbaarheid huidige strategieën m.b.t. kustonderhoud, veiligheid en zoetwater </a:t>
            </a:r>
          </a:p>
          <a:p>
            <a:pPr marL="800100" lvl="1" indent="-342900">
              <a:buFont typeface="Arial" panose="020B0604020202020204" pitchFamily="34" charset="0"/>
              <a:buChar char="•"/>
            </a:pPr>
            <a:r>
              <a:rPr lang="nl-NL" sz="2400" dirty="0"/>
              <a:t>Lange termijn oplossingsrichtingen:</a:t>
            </a:r>
          </a:p>
          <a:p>
            <a:pPr marL="1257300" lvl="2" indent="-342900">
              <a:buFont typeface="Arial" panose="020B0604020202020204" pitchFamily="34" charset="0"/>
              <a:buChar char="•"/>
            </a:pPr>
            <a:r>
              <a:rPr lang="nl-NL" sz="2400" dirty="0"/>
              <a:t>7 regionale uitwerkingen, i.r.t. ruimtelijke ontwikkelingen/investeringsagenda’s  (gebiedsbijeenkomsten, kaartbeelden)</a:t>
            </a:r>
          </a:p>
          <a:p>
            <a:pPr marL="1257300" lvl="2" indent="-342900">
              <a:buFont typeface="Arial" panose="020B0604020202020204" pitchFamily="34" charset="0"/>
              <a:buChar char="•"/>
            </a:pPr>
            <a:r>
              <a:rPr lang="nl-NL" sz="2400" dirty="0"/>
              <a:t>Technisch/fysisch realistische oplossingsrichtingen (zeewaarts, beschermen open/gesloten, meebewegen) op landelijke schaal (consortia, doorrekenbare kaartbeelden)</a:t>
            </a:r>
          </a:p>
          <a:p>
            <a:pPr marL="1257300" lvl="2" indent="-342900">
              <a:buFont typeface="Arial" panose="020B0604020202020204" pitchFamily="34" charset="0"/>
              <a:buChar char="•"/>
            </a:pPr>
            <a:r>
              <a:rPr lang="nl-NL" sz="2400" dirty="0"/>
              <a:t>Aanzet voor korte termijn ‘doen en laten’ acties</a:t>
            </a:r>
          </a:p>
          <a:p>
            <a:pPr marL="800100" lvl="1" indent="-342900">
              <a:buFont typeface="Arial" panose="020B0604020202020204" pitchFamily="34" charset="0"/>
              <a:buChar char="•"/>
            </a:pPr>
            <a:r>
              <a:rPr lang="nl-NL" sz="2400" dirty="0"/>
              <a:t>eerste resultaten </a:t>
            </a:r>
            <a:r>
              <a:rPr lang="nl-NL" sz="2400" dirty="0" err="1"/>
              <a:t>governance</a:t>
            </a:r>
            <a:r>
              <a:rPr lang="nl-NL" sz="2400" dirty="0"/>
              <a:t> onderzoek (gericht op korte termijn; nu meenemen inzichten ZSS in besluitvorming) </a:t>
            </a:r>
          </a:p>
          <a:p>
            <a:pPr marL="800100" lvl="1" indent="-342900">
              <a:buFont typeface="Arial" panose="020B0604020202020204" pitchFamily="34" charset="0"/>
              <a:buChar char="•"/>
            </a:pPr>
            <a:r>
              <a:rPr lang="nl-NL" sz="2400" dirty="0"/>
              <a:t>Duidingskader *)</a:t>
            </a:r>
          </a:p>
          <a:p>
            <a:pPr marL="800100" lvl="1" indent="-342900">
              <a:buFont typeface="Arial" panose="020B0604020202020204" pitchFamily="34" charset="0"/>
              <a:buChar char="•"/>
            </a:pPr>
            <a:r>
              <a:rPr lang="nl-NL" sz="2400" dirty="0"/>
              <a:t>Doorkijk KP ZSS (2024-2026 en &gt; 2026, agenderend)</a:t>
            </a:r>
          </a:p>
        </p:txBody>
      </p:sp>
      <p:sp>
        <p:nvSpPr>
          <p:cNvPr id="5" name="Tijdelijke aanduiding voor datum 4"/>
          <p:cNvSpPr>
            <a:spLocks noGrp="1"/>
          </p:cNvSpPr>
          <p:nvPr>
            <p:ph type="dt" sz="half" idx="12"/>
          </p:nvPr>
        </p:nvSpPr>
        <p:spPr bwMode="auto">
          <a:xfrm>
            <a:off x="9685868" y="6611938"/>
            <a:ext cx="2010833" cy="11906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defPPr>
              <a:defRPr lang="nl-NL"/>
            </a:defPPr>
            <a:lvl1pPr algn="r" defTabSz="608013" rtl="0" eaLnBrk="0" fontAlgn="base" hangingPunct="0">
              <a:spcBef>
                <a:spcPct val="0"/>
              </a:spcBef>
              <a:spcAft>
                <a:spcPct val="0"/>
              </a:spcAft>
              <a:defRPr sz="1000" kern="1200">
                <a:solidFill>
                  <a:srgbClr val="FFFFFF"/>
                </a:solidFill>
                <a:latin typeface="+mn-lt"/>
                <a:ea typeface="+mn-ea"/>
                <a:cs typeface="Arial" charset="0"/>
              </a:defRPr>
            </a:lvl1pPr>
            <a:lvl2pPr marL="457200" algn="l" rtl="0" fontAlgn="base">
              <a:spcBef>
                <a:spcPct val="0"/>
              </a:spcBef>
              <a:spcAft>
                <a:spcPct val="0"/>
              </a:spcAft>
              <a:defRPr sz="2400" kern="1200">
                <a:solidFill>
                  <a:schemeClr val="tx1"/>
                </a:solidFill>
                <a:latin typeface="Times New Roman" charset="0"/>
                <a:ea typeface="+mn-ea"/>
                <a:cs typeface="+mn-cs"/>
              </a:defRPr>
            </a:lvl2pPr>
            <a:lvl3pPr marL="914400" algn="l" rtl="0" fontAlgn="base">
              <a:spcBef>
                <a:spcPct val="0"/>
              </a:spcBef>
              <a:spcAft>
                <a:spcPct val="0"/>
              </a:spcAft>
              <a:defRPr sz="2400" kern="1200">
                <a:solidFill>
                  <a:schemeClr val="tx1"/>
                </a:solidFill>
                <a:latin typeface="Times New Roman" charset="0"/>
                <a:ea typeface="+mn-ea"/>
                <a:cs typeface="+mn-cs"/>
              </a:defRPr>
            </a:lvl3pPr>
            <a:lvl4pPr marL="1371600" algn="l" rtl="0" fontAlgn="base">
              <a:spcBef>
                <a:spcPct val="0"/>
              </a:spcBef>
              <a:spcAft>
                <a:spcPct val="0"/>
              </a:spcAft>
              <a:defRPr sz="2400" kern="1200">
                <a:solidFill>
                  <a:schemeClr val="tx1"/>
                </a:solidFill>
                <a:latin typeface="Times New Roman" charset="0"/>
                <a:ea typeface="+mn-ea"/>
                <a:cs typeface="+mn-cs"/>
              </a:defRPr>
            </a:lvl4pPr>
            <a:lvl5pPr marL="1828800" algn="l" rtl="0" fontAlgn="base">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a:lstStyle>
          <a:p>
            <a:r>
              <a:rPr lang="nl-NL"/>
              <a:t>16 januari 2023</a:t>
            </a:r>
            <a:endParaRPr lang="nl-NL" dirty="0"/>
          </a:p>
        </p:txBody>
      </p:sp>
    </p:spTree>
    <p:extLst>
      <p:ext uri="{BB962C8B-B14F-4D97-AF65-F5344CB8AC3E}">
        <p14:creationId xmlns:p14="http://schemas.microsoft.com/office/powerpoint/2010/main" val="1085287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635760" y="1920240"/>
            <a:ext cx="8920479" cy="4531346"/>
          </a:xfrm>
          <a:prstGeom prst="rect">
            <a:avLst/>
          </a:prstGeom>
        </p:spPr>
      </p:pic>
      <p:sp>
        <p:nvSpPr>
          <p:cNvPr id="3" name="object 3"/>
          <p:cNvSpPr txBox="1">
            <a:spLocks noGrp="1"/>
          </p:cNvSpPr>
          <p:nvPr>
            <p:ph type="title"/>
          </p:nvPr>
        </p:nvSpPr>
        <p:spPr>
          <a:xfrm>
            <a:off x="609600" y="1060782"/>
            <a:ext cx="8670956" cy="679979"/>
          </a:xfrm>
          <a:prstGeom prst="rect">
            <a:avLst/>
          </a:prstGeom>
        </p:spPr>
        <p:txBody>
          <a:bodyPr vert="horz" wrap="square" lIns="0" tIns="269543" rIns="0" bIns="0" rtlCol="0">
            <a:spAutoFit/>
          </a:bodyPr>
          <a:lstStyle/>
          <a:p>
            <a:pPr marL="12700">
              <a:lnSpc>
                <a:spcPct val="100000"/>
              </a:lnSpc>
              <a:spcBef>
                <a:spcPts val="90"/>
              </a:spcBef>
            </a:pPr>
            <a:r>
              <a:rPr spc="-20" dirty="0">
                <a:solidFill>
                  <a:srgbClr val="FF0000"/>
                </a:solidFill>
              </a:rPr>
              <a:t>In</a:t>
            </a:r>
            <a:r>
              <a:rPr lang="nl-NL" spc="-20" dirty="0" err="1">
                <a:solidFill>
                  <a:srgbClr val="FF0000"/>
                </a:solidFill>
              </a:rPr>
              <a:t>corporating</a:t>
            </a:r>
            <a:r>
              <a:rPr lang="nl-NL" spc="-20" dirty="0">
                <a:solidFill>
                  <a:srgbClr val="FF0000"/>
                </a:solidFill>
              </a:rPr>
              <a:t> in</a:t>
            </a:r>
            <a:r>
              <a:rPr spc="-20" dirty="0" err="1">
                <a:solidFill>
                  <a:srgbClr val="FF0000"/>
                </a:solidFill>
              </a:rPr>
              <a:t>novative</a:t>
            </a:r>
            <a:r>
              <a:rPr spc="-210" dirty="0">
                <a:solidFill>
                  <a:srgbClr val="FF0000"/>
                </a:solidFill>
              </a:rPr>
              <a:t> </a:t>
            </a:r>
            <a:r>
              <a:rPr spc="-10" dirty="0">
                <a:solidFill>
                  <a:srgbClr val="FF0000"/>
                </a:solidFill>
              </a:rPr>
              <a:t>ideas</a:t>
            </a:r>
            <a:r>
              <a:rPr lang="nl-NL" spc="-10" dirty="0">
                <a:solidFill>
                  <a:srgbClr val="FF0000"/>
                </a:solidFill>
              </a:rPr>
              <a:t> </a:t>
            </a:r>
            <a:endParaRPr spc="-10" dirty="0">
              <a:solidFill>
                <a:srgbClr val="FF0000"/>
              </a:solidFil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284</Words>
  <Application>Microsoft Office PowerPoint</Application>
  <PresentationFormat>Breedbeeld</PresentationFormat>
  <Paragraphs>45</Paragraphs>
  <Slides>9</Slides>
  <Notes>1</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9</vt:i4>
      </vt:variant>
    </vt:vector>
  </HeadingPairs>
  <TitlesOfParts>
    <vt:vector size="15" baseType="lpstr">
      <vt:lpstr>Arial</vt:lpstr>
      <vt:lpstr>Arial Narrow</vt:lpstr>
      <vt:lpstr>Calibri</vt:lpstr>
      <vt:lpstr>Times New Roman</vt:lpstr>
      <vt:lpstr>Verdana</vt:lpstr>
      <vt:lpstr>Office Theme</vt:lpstr>
      <vt:lpstr>Kennisprogramma Zeespiegelstijging</vt:lpstr>
      <vt:lpstr>PowerPoint-presentatie</vt:lpstr>
      <vt:lpstr>Water challenges after 2100, Deltares 2020</vt:lpstr>
      <vt:lpstr>Knowledge Programme Sealevel Rise Future options sea level rise after 2100..&gt;2m?</vt:lpstr>
      <vt:lpstr>PowerPoint-presentatie</vt:lpstr>
      <vt:lpstr>PowerPoint-presentatie</vt:lpstr>
      <vt:lpstr>PowerPoint-presentatie</vt:lpstr>
      <vt:lpstr>Tussenbalans: wat levert het Kennisprogramma in 2023?</vt:lpstr>
      <vt:lpstr>Incorporating innovative ideas </vt:lpstr>
    </vt:vector>
  </TitlesOfParts>
  <Company>Rijksoverheid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Het Deltaprogramma</dc:title>
  <dc:creator>Floris Hammer</dc:creator>
  <cp:lastModifiedBy>Aarsen, L.F.M. van den (Lilian) - DGWB</cp:lastModifiedBy>
  <cp:revision>8</cp:revision>
  <cp:lastPrinted>2023-05-08T07:32:03Z</cp:lastPrinted>
  <dcterms:created xsi:type="dcterms:W3CDTF">2023-03-01T08:45:11Z</dcterms:created>
  <dcterms:modified xsi:type="dcterms:W3CDTF">2023-05-08T07:33:35Z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2023-02-28T00:00:00Z</vt:filetime>
  </property>
  <property fmtid="{D5CDD505-2E9C-101B-9397-08002B2CF9AE}" pid="3" name="Creator">
    <vt:lpwstr>Acrobat PDFMaker 22 voor PowerPoint</vt:lpwstr>
  </property>
  <property fmtid="{D5CDD505-2E9C-101B-9397-08002B2CF9AE}" pid="4" name="LastSaved">
    <vt:filetime>2023-03-01T00:00:00Z</vt:filetime>
  </property>
  <property fmtid="{D5CDD505-2E9C-101B-9397-08002B2CF9AE}" pid="5" name="Producer">
    <vt:lpwstr>Adobe PDF Library 22.2.244</vt:lpwstr>
  </property>
</Properties>
</file>