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  <p:sldMasterId id="2147483669" r:id="rId6"/>
    <p:sldMasterId id="2147483677" r:id="rId7"/>
  </p:sldMasterIdLst>
  <p:notesMasterIdLst>
    <p:notesMasterId r:id="rId31"/>
  </p:notesMasterIdLst>
  <p:sldIdLst>
    <p:sldId id="289" r:id="rId8"/>
    <p:sldId id="1903" r:id="rId9"/>
    <p:sldId id="314" r:id="rId10"/>
    <p:sldId id="1904" r:id="rId11"/>
    <p:sldId id="305" r:id="rId12"/>
    <p:sldId id="316" r:id="rId13"/>
    <p:sldId id="317" r:id="rId14"/>
    <p:sldId id="256" r:id="rId15"/>
    <p:sldId id="1862" r:id="rId16"/>
    <p:sldId id="1893" r:id="rId17"/>
    <p:sldId id="1894" r:id="rId18"/>
    <p:sldId id="1895" r:id="rId19"/>
    <p:sldId id="1900" r:id="rId20"/>
    <p:sldId id="1906" r:id="rId21"/>
    <p:sldId id="1899" r:id="rId22"/>
    <p:sldId id="1896" r:id="rId23"/>
    <p:sldId id="1907" r:id="rId24"/>
    <p:sldId id="1897" r:id="rId25"/>
    <p:sldId id="1908" r:id="rId26"/>
    <p:sldId id="1898" r:id="rId27"/>
    <p:sldId id="1909" r:id="rId28"/>
    <p:sldId id="1910" r:id="rId29"/>
    <p:sldId id="1902" r:id="rId30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ZK" id="{8ABA912D-63F2-4CB9-964D-C1E17FF77044}">
          <p14:sldIdLst>
            <p14:sldId id="289"/>
            <p14:sldId id="1903"/>
            <p14:sldId id="314"/>
            <p14:sldId id="1904"/>
            <p14:sldId id="305"/>
            <p14:sldId id="316"/>
            <p14:sldId id="317"/>
          </p14:sldIdLst>
        </p14:section>
        <p14:section name="Provincie Utrecht" id="{4695D8AA-7229-41BB-BCBF-E0BB49953D7D}">
          <p14:sldIdLst>
            <p14:sldId id="256"/>
            <p14:sldId id="1862"/>
            <p14:sldId id="1893"/>
            <p14:sldId id="1894"/>
            <p14:sldId id="1895"/>
            <p14:sldId id="1900"/>
            <p14:sldId id="1906"/>
            <p14:sldId id="1899"/>
            <p14:sldId id="1896"/>
            <p14:sldId id="1907"/>
            <p14:sldId id="1897"/>
            <p14:sldId id="1908"/>
            <p14:sldId id="1898"/>
            <p14:sldId id="1909"/>
            <p14:sldId id="1910"/>
            <p14:sldId id="19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2" autoAdjust="0"/>
    <p:restoredTop sz="59342" autoAdjust="0"/>
  </p:normalViewPr>
  <p:slideViewPr>
    <p:cSldViewPr snapToGrid="0">
      <p:cViewPr varScale="1">
        <p:scale>
          <a:sx n="67" d="100"/>
          <a:sy n="67" d="100"/>
        </p:scale>
        <p:origin x="19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8788B-3A50-4B54-9D8D-AF4A60337ED1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D45AB-CF7A-43E6-8357-0FA4FB5320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522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37DA8-8C6A-A242-9490-7ADF7DC4BB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92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179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565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967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3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260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343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1296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457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15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098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438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902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850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73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37DA8-8C6A-A242-9490-7ADF7DC4BBC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668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14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37DA8-8C6A-A242-9490-7ADF7DC4BBC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5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37DA8-8C6A-A242-9490-7ADF7DC4BB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23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062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95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D45AB-CF7A-43E6-8357-0FA4FB5320D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63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ro_tite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7120"/>
            <a:ext cx="12192000" cy="45262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1260157"/>
            <a:ext cx="6976533" cy="1446550"/>
          </a:xfrm>
          <a:solidFill>
            <a:schemeClr val="bg1"/>
          </a:solidFill>
        </p:spPr>
        <p:txBody>
          <a:bodyPr wrap="square" anchor="t" anchorCtr="0">
            <a:spAutoFit/>
          </a:bodyPr>
          <a:lstStyle>
            <a:lvl1pPr>
              <a:defRPr b="1" i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5499100"/>
            <a:ext cx="5706533" cy="11176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 descr="logo_provincie_utrech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69" y="498335"/>
            <a:ext cx="4177932" cy="7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1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9" name="Tijdelijke aanduiding voor titel 2">
            <a:extLst>
              <a:ext uri="{FF2B5EF4-FFF2-40B4-BE49-F238E27FC236}">
                <a16:creationId xmlns:a16="http://schemas.microsoft.com/office/drawing/2014/main" id="{80C7C479-8104-4E44-9031-D5066A25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9273B87-99BA-6B47-B6ED-8AC64DF72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407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ADF2D251-C269-8E45-9188-50687C690F3D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10" name="Tijdelijke aanduiding voor titel 2">
            <a:extLst>
              <a:ext uri="{FF2B5EF4-FFF2-40B4-BE49-F238E27FC236}">
                <a16:creationId xmlns:a16="http://schemas.microsoft.com/office/drawing/2014/main" id="{72BF2BA9-855B-554E-BDBB-612BBE93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9B4B3E87-8F2E-244B-A724-EA4F795C8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8808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A0D417A7-65F4-7D4E-8476-948FFE379DE2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9" name="Tijdelijke aanduiding voor titel 2">
            <a:extLst>
              <a:ext uri="{FF2B5EF4-FFF2-40B4-BE49-F238E27FC236}">
                <a16:creationId xmlns:a16="http://schemas.microsoft.com/office/drawing/2014/main" id="{5291AA05-5727-C741-A447-50D39C78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607561E-EFED-EB4B-B914-3390B5FF4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4054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1E71E576-6B2B-2246-8D04-7F7C3228752B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10" name="Tijdelijke aanduiding voor titel 2">
            <a:extLst>
              <a:ext uri="{FF2B5EF4-FFF2-40B4-BE49-F238E27FC236}">
                <a16:creationId xmlns:a16="http://schemas.microsoft.com/office/drawing/2014/main" id="{58C3757C-9BF2-284A-8CED-A6088E0B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9E2DA03-2689-C745-A981-5938DC9F1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68866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E8E8D47E-4BD7-EB48-9105-4821458EC839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3346CE9B-DAD8-FD40-AFEC-6FA15660D6D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B63E9ECE-20E4-454A-AC17-E57C5A7DCB89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BF5D0546-A362-3243-86E6-227AD8C26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297" y="2420796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Contact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ED68720C-3A0A-EA4D-A258-7AC5976D7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300" y="3709177"/>
            <a:ext cx="5153524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lang="nl-NL" sz="2000" spc="-5">
                <a:solidFill>
                  <a:srgbClr val="154273"/>
                </a:solidFill>
                <a:latin typeface="Verdana"/>
                <a:cs typeface="Verdana"/>
              </a:rPr>
              <a:t>Website</a:t>
            </a: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lang="nl-NL" sz="2000" spc="-5">
                <a:solidFill>
                  <a:srgbClr val="154273"/>
                </a:solidFill>
                <a:latin typeface="Verdana"/>
                <a:cs typeface="Verdana"/>
              </a:rPr>
              <a:t>E-mail</a:t>
            </a:r>
            <a:endParaRPr lang="nl-NL" sz="1800">
              <a:latin typeface="Verdana"/>
              <a:cs typeface="Verdana"/>
            </a:endParaRPr>
          </a:p>
        </p:txBody>
      </p:sp>
      <p:sp>
        <p:nvSpPr>
          <p:cNvPr id="10" name="Tijdelijke aanduiding voor tekst 10">
            <a:extLst>
              <a:ext uri="{FF2B5EF4-FFF2-40B4-BE49-F238E27FC236}">
                <a16:creationId xmlns:a16="http://schemas.microsoft.com/office/drawing/2014/main" id="{28E438D3-BFBF-4649-AC88-FEEB8B2BAA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3567" y="3733018"/>
            <a:ext cx="5153524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lang="nl-NL" sz="2000" spc="-5">
                <a:solidFill>
                  <a:srgbClr val="154273"/>
                </a:solidFill>
                <a:latin typeface="Verdana"/>
                <a:cs typeface="Verdana"/>
              </a:rPr>
              <a:t>Contactpersonen</a:t>
            </a:r>
            <a:endParaRPr lang="nl-NL" sz="18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1045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740AD-D542-477D-B56F-5B176BD54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E9E6159-4012-485B-99FA-5698E5EB5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9D244F-0D8A-4777-A67C-77142BC2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2FE04F-6DAE-4BA1-8EAC-050231DC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D9E763-9108-4647-B20F-7AB1285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9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8B6E1-EF3F-46EF-A1BF-1E854A50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DB6A06-47B8-48B0-8C94-767FAD392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0E464E-046B-4146-82EE-15AA2E95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A2B0D5-5E91-45AB-8B0B-D9B27293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E42DE5-E089-4E36-9FA6-1B1321C4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107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7B07F-4E0F-4AA9-B8CD-03FBFECE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FFDEA1-1482-4006-989A-D0760FFC7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EB4BB6-7491-4E16-9B0A-47254EEF1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6E573C-344F-4094-BC85-7CCAFF4B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8A1707-F862-44C2-92FE-08F0E6A3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3126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0064B-BB6F-4D43-B9E4-AD1081F6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284BE5-F069-4134-85EF-DEF58BD42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6C9270D-CAED-4D82-9A7F-B7A1F6174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477A61-CB43-4D8A-9AD2-B366233A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9A8E4C-1AF4-4527-9836-C9A6DC76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73C9FE-D2A3-4D26-83C1-0916AB69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52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C73896-3084-45EA-9968-ADA66148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24090C-422A-47E8-9F14-4B1B31F0C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A789F44-2B28-45B1-8539-7F057CDFB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8D9A95-7675-4B68-A15A-0154703D5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D0A1C83-9411-44D9-858D-9F236E81E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6AB827A-A5AF-42CF-ABE0-617B7DB0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E37E93F-BE14-44F5-913E-92242A6EE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115B563-6F57-49B7-98E0-18551864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63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A546D-7CAD-2844-963C-CF4CB9594580}" type="datetime3">
              <a:rPr lang="nl-NL" smtClean="0"/>
              <a:t>10/5/23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290DA-DAA5-B345-AE2C-47268A2215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082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0EDB4-88DB-4AB3-83FD-A7302F39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7342854-524C-4028-B237-CCD611BFE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B989D6E-B5C7-4293-9C77-EB62E8B51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AFCD50-A426-4C7F-A9F8-2675684D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989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922C349-9CDF-4301-B69C-EEFA7400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30B0B6-416F-432F-B9F7-DA1CDADD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C05729-48C3-4FAD-938D-BC3F20C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921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AE7B7-BCE0-4FB4-B2D1-C1A81E38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4CC47E-81B3-4120-AB0E-99F50DE42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05EA21-D86C-42AD-B2BF-A5806A9AA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0D5D7C-D2DF-4F1A-886A-8F58EF46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39E93A-663C-42E6-8C27-17E553CC3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FAEA38-138D-4711-95F3-D6A91A1F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022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BA48A-A474-4791-B548-48778AEB9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09265DB-A208-419A-828F-74B21E06C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B41465-9A5E-4D9E-A708-E311E27F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800C0F-248A-47D4-AEB8-28EE6EB3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9D8E0F-0AE4-4980-A5CB-43B4E05B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776C2A-BCD7-42CB-A768-65D7E2A8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804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CA744-99C4-49A3-9BC7-2B4B8C2E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20C44F-37FC-4E60-84F6-158BBABFC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E4048D-CE06-4E2D-847A-A34BCC20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DA7A8D-302D-4A46-8286-8E3D93E8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852AAA-6418-4B27-B0DE-482246E5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77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4103B09-8B39-408C-8A8E-6AF05DCFA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F374BF-EFA8-472D-9150-ADD6CDB8F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FBD04D-67F9-459B-BBC7-73B80595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4F5293-1642-4F27-AC6C-F3156A80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9BC04F-5906-4C4D-942B-A4838E20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415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/>
          <p:cNvSpPr txBox="1">
            <a:spLocks noGrp="1"/>
          </p:cNvSpPr>
          <p:nvPr userDrawn="1"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8689435D-FBCB-884E-946E-6FC3FF1AA304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5" name="object 15"/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5F1EB68C-79F8-6641-AD63-D84F5C5D5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C494AD8-3581-E740-A794-E015673EF3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29582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9" name="Tijdelijke aanduiding voor titel 2">
            <a:extLst>
              <a:ext uri="{FF2B5EF4-FFF2-40B4-BE49-F238E27FC236}">
                <a16:creationId xmlns:a16="http://schemas.microsoft.com/office/drawing/2014/main" id="{80C7C479-8104-4E44-9031-D5066A25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9273B87-99BA-6B47-B6ED-8AC64DF72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30849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A0D417A7-65F4-7D4E-8476-948FFE379DE2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9" name="Tijdelijke aanduiding voor titel 2">
            <a:extLst>
              <a:ext uri="{FF2B5EF4-FFF2-40B4-BE49-F238E27FC236}">
                <a16:creationId xmlns:a16="http://schemas.microsoft.com/office/drawing/2014/main" id="{5291AA05-5727-C741-A447-50D39C78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607561E-EFED-EB4B-B914-3390B5FF4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7194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AC8B-93EA-3F44-9FBE-7B14B79EA681}" type="datetime3">
              <a:rPr lang="nl-NL" smtClean="0"/>
              <a:t>10/5/23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290DA-DAA5-B345-AE2C-47268A2215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18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582863"/>
            <a:ext cx="53848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2582863"/>
            <a:ext cx="53848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E2313-18A1-D743-9A5E-9B80A8B51306}" type="datetime3">
              <a:rPr lang="nl-NL" smtClean="0"/>
              <a:t>10/5/23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290DA-DAA5-B345-AE2C-47268A2215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80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258286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3473451"/>
            <a:ext cx="5386917" cy="26527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258286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3473451"/>
            <a:ext cx="5389033" cy="26527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5072-BA3A-C74D-94F7-69233831BF59}" type="datetime3">
              <a:rPr lang="nl-NL" smtClean="0"/>
              <a:t>10/5/23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290DA-DAA5-B345-AE2C-47268A2215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58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4452D-C966-BD45-985C-02B716989173}" type="datetime3">
              <a:rPr lang="nl-NL" smtClean="0"/>
              <a:t>10/5/23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609600" y="601276"/>
            <a:ext cx="3860800" cy="276999"/>
          </a:xfrm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290DA-DAA5-B345-AE2C-47268A2215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99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4878-7B8A-CC4F-92F4-1DF489998F66}" type="datetime3">
              <a:rPr lang="nl-NL" smtClean="0"/>
              <a:t>10/5/23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290DA-DAA5-B345-AE2C-47268A2215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36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/>
          <p:cNvSpPr txBox="1"/>
          <p:nvPr userDrawn="1"/>
        </p:nvSpPr>
        <p:spPr>
          <a:xfrm>
            <a:off x="6547100" y="2966634"/>
            <a:ext cx="4810760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Vestibulum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nec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libero erat. </a:t>
            </a: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Cras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lacinia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odio 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id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massa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viverra,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a sodales nibh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sz="1700" spc="-25">
                <a:solidFill>
                  <a:schemeClr val="tx2"/>
                </a:solidFill>
                <a:latin typeface="Verdana"/>
                <a:cs typeface="Verdana"/>
              </a:rPr>
              <a:t>efficitur.</a:t>
            </a:r>
            <a:endParaRPr sz="1700">
              <a:solidFill>
                <a:schemeClr val="tx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Vivamus vel varius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 augue.</a:t>
            </a:r>
          </a:p>
        </p:txBody>
      </p:sp>
      <p:sp>
        <p:nvSpPr>
          <p:cNvPr id="3" name="object 15"/>
          <p:cNvSpPr txBox="1"/>
          <p:nvPr userDrawn="1"/>
        </p:nvSpPr>
        <p:spPr>
          <a:xfrm>
            <a:off x="6553200" y="1094082"/>
            <a:ext cx="4810760" cy="16491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lang="nl-NL" sz="4200" spc="15" err="1">
                <a:solidFill>
                  <a:schemeClr val="tx2"/>
                </a:solidFill>
                <a:latin typeface="Verdana"/>
                <a:cs typeface="Verdana"/>
              </a:rPr>
              <a:t>Donec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posuere</a:t>
            </a:r>
            <a:r>
              <a:rPr lang="nl-NL" sz="4200" spc="10">
                <a:solidFill>
                  <a:schemeClr val="tx2"/>
                </a:solidFill>
                <a:latin typeface="Verdana"/>
                <a:cs typeface="Verdana"/>
              </a:rPr>
              <a:t>  tortor 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non</a:t>
            </a:r>
            <a:r>
              <a:rPr lang="nl-NL" sz="4200" spc="-6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ipsum</a:t>
            </a:r>
            <a:endParaRPr sz="4200">
              <a:solidFill>
                <a:schemeClr val="tx2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4223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/>
          <p:cNvSpPr txBox="1">
            <a:spLocks noGrp="1"/>
          </p:cNvSpPr>
          <p:nvPr userDrawn="1"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8689435D-FBCB-884E-946E-6FC3FF1AA304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5" name="object 15"/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5F1EB68C-79F8-6641-AD63-D84F5C5D5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C494AD8-3581-E740-A794-E015673EF3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5617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pro_balk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6008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11890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2565400"/>
            <a:ext cx="109728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/>
              </a:defRPr>
            </a:lvl1pPr>
          </a:lstStyle>
          <a:p>
            <a:fld id="{F61F07BC-6214-9D4F-8724-AACD9A46F635}" type="datetime3">
              <a:rPr lang="nl-NL" smtClean="0"/>
              <a:t>10/5/23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9600" y="552450"/>
            <a:ext cx="3860800" cy="3746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l">
              <a:defRPr sz="1200" b="0" i="0" cap="all">
                <a:solidFill>
                  <a:schemeClr val="tx1"/>
                </a:solidFill>
                <a:latin typeface="Arial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Arial"/>
              </a:defRPr>
            </a:lvl1pPr>
          </a:lstStyle>
          <a:p>
            <a:fld id="{014290DA-DAA5-B345-AE2C-47268A2215A0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213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1282A"/>
        </a:buClr>
        <a:buSzPct val="70000"/>
        <a:buFontTx/>
        <a:buBlip>
          <a:blip r:embed="rId10"/>
        </a:buBlip>
        <a:defRPr sz="320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D1282A"/>
        </a:buClr>
        <a:buSzPct val="70000"/>
        <a:buFontTx/>
        <a:buBlip>
          <a:blip r:embed="rId10"/>
        </a:buBlip>
        <a:defRPr sz="2800" kern="1200" baseline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D1282A"/>
        </a:buClr>
        <a:buSzPct val="70000"/>
        <a:buFontTx/>
        <a:buBlip>
          <a:blip r:embed="rId10"/>
        </a:buBlip>
        <a:defRPr sz="2400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D1282A"/>
        </a:buClr>
        <a:buSzPct val="70000"/>
        <a:buFontTx/>
        <a:buBlip>
          <a:blip r:embed="rId10"/>
        </a:buBlip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1282A"/>
        </a:buClr>
        <a:buSzPct val="70000"/>
        <a:buFontTx/>
        <a:buBlip>
          <a:blip r:embed="rId10"/>
        </a:buBlip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AB60988D-A12B-6942-A9D6-67A8CC564341}"/>
              </a:ext>
            </a:extLst>
          </p:cNvPr>
          <p:cNvSpPr txBox="1"/>
          <p:nvPr userDrawn="1"/>
        </p:nvSpPr>
        <p:spPr>
          <a:xfrm>
            <a:off x="6547100" y="2966634"/>
            <a:ext cx="4810760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Vestibulum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nec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libero erat. </a:t>
            </a: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Cras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lacinia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odio 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id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massa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viverra,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a sodales nibh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sz="1700" spc="-25">
                <a:solidFill>
                  <a:schemeClr val="tx2"/>
                </a:solidFill>
                <a:latin typeface="Verdana"/>
                <a:cs typeface="Verdana"/>
              </a:rPr>
              <a:t>efficitur.</a:t>
            </a:r>
            <a:endParaRPr sz="1700">
              <a:solidFill>
                <a:schemeClr val="tx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Vivamus vel varius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 augue.</a:t>
            </a:r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F9989B12-F4B7-F348-BDB2-F41B2BADE5FD}"/>
              </a:ext>
            </a:extLst>
          </p:cNvPr>
          <p:cNvSpPr txBox="1"/>
          <p:nvPr userDrawn="1"/>
        </p:nvSpPr>
        <p:spPr>
          <a:xfrm>
            <a:off x="6553200" y="1094082"/>
            <a:ext cx="4810760" cy="16491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lang="nl-NL" sz="4200" spc="15" err="1">
                <a:solidFill>
                  <a:schemeClr val="tx2"/>
                </a:solidFill>
                <a:latin typeface="Verdana"/>
                <a:cs typeface="Verdana"/>
              </a:rPr>
              <a:t>Donec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posuere</a:t>
            </a:r>
            <a:r>
              <a:rPr lang="nl-NL" sz="4200" spc="10">
                <a:solidFill>
                  <a:schemeClr val="tx2"/>
                </a:solidFill>
                <a:latin typeface="Verdana"/>
                <a:cs typeface="Verdana"/>
              </a:rPr>
              <a:t>  tortor 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non</a:t>
            </a:r>
            <a:r>
              <a:rPr lang="nl-NL" sz="4200" spc="-6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ipsum</a:t>
            </a:r>
            <a:endParaRPr sz="4200">
              <a:solidFill>
                <a:schemeClr val="tx2"/>
              </a:solidFill>
              <a:latin typeface="Verdana"/>
              <a:cs typeface="Verdana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CF95965-8986-47E9-3E6A-546210AB51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100" y="4800600"/>
            <a:ext cx="232663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6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hdr="0" ftr="0" dt="0"/>
  <p:txStyles>
    <p:titleStyle>
      <a:lvl1pPr>
        <a:defRPr sz="2800" baseline="0">
          <a:solidFill>
            <a:schemeClr val="bg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0">
        <a:defRPr baseline="0">
          <a:latin typeface="Verdana" panose="020B0604030504040204" pitchFamily="34" charset="0"/>
          <a:ea typeface="+mn-ea"/>
          <a:cs typeface="+mn-cs"/>
        </a:defRPr>
      </a:lvl1pPr>
      <a:lvl2pPr marL="457200">
        <a:defRPr baseline="0">
          <a:latin typeface="Verdana" panose="020B0604030504040204" pitchFamily="34" charset="0"/>
          <a:ea typeface="+mn-ea"/>
          <a:cs typeface="+mn-cs"/>
        </a:defRPr>
      </a:lvl2pPr>
      <a:lvl3pPr marL="914400">
        <a:defRPr baseline="0">
          <a:latin typeface="Verdana" panose="020B0604030504040204" pitchFamily="34" charset="0"/>
          <a:ea typeface="+mn-ea"/>
          <a:cs typeface="+mn-cs"/>
        </a:defRPr>
      </a:lvl3pPr>
      <a:lvl4pPr marL="1371600">
        <a:defRPr baseline="0">
          <a:latin typeface="Verdana" panose="020B0604030504040204" pitchFamily="34" charset="0"/>
          <a:ea typeface="+mn-ea"/>
          <a:cs typeface="+mn-cs"/>
        </a:defRPr>
      </a:lvl4pPr>
      <a:lvl5pPr marL="1828800">
        <a:defRPr baseline="0">
          <a:latin typeface="Verdana" panose="020B0604030504040204" pitchFamily="34" charset="0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E976B2B-83A0-4128-8341-05E93C2A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6C4F09-5A6F-4B75-8B98-EF57C53C6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2DCB16-1BC0-4918-A7FC-D39EBF8301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6B86C-DF8F-4423-8A2B-0657892EC87A}" type="datetimeFigureOut">
              <a:rPr lang="nl-NL" smtClean="0"/>
              <a:t>10-5-2023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6693A9-27B8-4135-B45C-E3801B6CD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29239A-6AB6-49B1-805A-CF599D873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C9D42-4E97-45F6-B9EF-FC799E4C8C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79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sv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28" Type="http://schemas.openxmlformats.org/officeDocument/2006/relationships/image" Target="../media/image54.png"/><Relationship Id="rId10" Type="http://schemas.openxmlformats.org/officeDocument/2006/relationships/image" Target="../media/image36.svg"/><Relationship Id="rId19" Type="http://schemas.openxmlformats.org/officeDocument/2006/relationships/image" Target="../media/image45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nationaleomgevingsvisie.nl/novex/ruimtelijke+dat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hyperlink" Target="mailto:dirk.barneveld@minbzk.nl" TargetMode="External"/><Relationship Id="rId5" Type="http://schemas.openxmlformats.org/officeDocument/2006/relationships/hyperlink" Target="mailto:koos.straver@minbzk.nl" TargetMode="External"/><Relationship Id="rId4" Type="http://schemas.openxmlformats.org/officeDocument/2006/relationships/hyperlink" Target="mailto:luc.de.horde@provincie-utrecht.n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/>
          <p:cNvSpPr txBox="1"/>
          <p:nvPr/>
        </p:nvSpPr>
        <p:spPr>
          <a:xfrm>
            <a:off x="6792726" y="2267390"/>
            <a:ext cx="4810760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15" normalizeH="0" baseline="0" noProof="0" dirty="0">
                <a:ln>
                  <a:noFill/>
                </a:ln>
                <a:solidFill>
                  <a:srgbClr val="02598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Datagedreven werken </a:t>
            </a: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15" normalizeH="0" baseline="0" noProof="0" dirty="0">
                <a:ln>
                  <a:noFill/>
                </a:ln>
                <a:solidFill>
                  <a:srgbClr val="02598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 de praktijk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2598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1C17E4-900C-40A5-8AF0-AFA0DF491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27006"/>
          <a:stretch/>
        </p:blipFill>
        <p:spPr>
          <a:xfrm>
            <a:off x="0" y="-90307"/>
            <a:ext cx="6105018" cy="6959595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6CD010E-8341-4F17-A398-4BF969E30AE6}"/>
              </a:ext>
            </a:extLst>
          </p:cNvPr>
          <p:cNvSpPr/>
          <p:nvPr/>
        </p:nvSpPr>
        <p:spPr>
          <a:xfrm>
            <a:off x="6107289" y="6467253"/>
            <a:ext cx="315715" cy="390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3B58E83-056C-414C-983C-5257B1D14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30" y="266661"/>
            <a:ext cx="1689182" cy="1689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 descr="Afbeelding met tekst, visitekaartje, vectorafbeeldingen&#10;&#10;Automatisch gegenereerde beschrijving">
            <a:extLst>
              <a:ext uri="{FF2B5EF4-FFF2-40B4-BE49-F238E27FC236}">
                <a16:creationId xmlns:a16="http://schemas.microsoft.com/office/drawing/2014/main" id="{0E14A7B0-9107-4E81-BA43-74895EFDF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78" y="1759302"/>
            <a:ext cx="1689182" cy="1690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 descr="Afbeelding met tekst, teken, visitekaartje, envelop&#10;&#10;Automatisch gegenereerde beschrijving">
            <a:extLst>
              <a:ext uri="{FF2B5EF4-FFF2-40B4-BE49-F238E27FC236}">
                <a16:creationId xmlns:a16="http://schemas.microsoft.com/office/drawing/2014/main" id="{738FBDCB-F43C-4B6E-97CE-EE58C609B5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0" y="3280514"/>
            <a:ext cx="1689182" cy="1689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30412B-7128-4759-A190-0F0032481D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35" y="4816389"/>
            <a:ext cx="1689182" cy="1690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 descr="Afbeelding met tekst, visitekaartje, vectorafbeeldingen, illustratie&#10;&#10;Automatisch gegenereerde beschrijving">
            <a:extLst>
              <a:ext uri="{FF2B5EF4-FFF2-40B4-BE49-F238E27FC236}">
                <a16:creationId xmlns:a16="http://schemas.microsoft.com/office/drawing/2014/main" id="{7094BF2B-925F-4205-8D3B-C72C50B6E6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85" y="4816389"/>
            <a:ext cx="1727751" cy="1729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C596AC-308C-4425-A9D8-14CF995738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4" y="3269225"/>
            <a:ext cx="1728112" cy="172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C12F3F1-766B-41BA-8BDA-8E149C487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0369" y="-10799"/>
            <a:ext cx="535791" cy="76715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F9390B7-C2E0-DA56-E282-7C9D3016D760}"/>
              </a:ext>
            </a:extLst>
          </p:cNvPr>
          <p:cNvSpPr txBox="1"/>
          <p:nvPr/>
        </p:nvSpPr>
        <p:spPr>
          <a:xfrm>
            <a:off x="6792726" y="5321147"/>
            <a:ext cx="49355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Workshop NOVI-conferentie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Luc de Horde, provincie Utrecht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Dirk van Barneveld en Koos Straver, ministerie van BZK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7">
            <a:extLst>
              <a:ext uri="{FF2B5EF4-FFF2-40B4-BE49-F238E27FC236}">
                <a16:creationId xmlns:a16="http://schemas.microsoft.com/office/drawing/2014/main" id="{D7056688-C5E5-13BB-A36D-9E927C44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1664126"/>
            <a:ext cx="4785377" cy="4525963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B9B5D8F-A7CD-4A52-127E-5F5B31B88CF4}"/>
              </a:ext>
            </a:extLst>
          </p:cNvPr>
          <p:cNvSpPr txBox="1"/>
          <p:nvPr/>
        </p:nvSpPr>
        <p:spPr>
          <a:xfrm>
            <a:off x="8344309" y="1973179"/>
            <a:ext cx="235231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Omgevingsvisie</a:t>
            </a:r>
          </a:p>
          <a:p>
            <a:r>
              <a:rPr lang="nl-NL" dirty="0"/>
              <a:t>Omgevingsverordening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58B9B44-7501-0D9B-DE12-E0359596F2AE}"/>
              </a:ext>
            </a:extLst>
          </p:cNvPr>
          <p:cNvSpPr txBox="1"/>
          <p:nvPr/>
        </p:nvSpPr>
        <p:spPr>
          <a:xfrm>
            <a:off x="8344308" y="4856747"/>
            <a:ext cx="14777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Programma</a:t>
            </a:r>
          </a:p>
          <a:p>
            <a:r>
              <a:rPr lang="nl-NL" dirty="0"/>
              <a:t>Projectbesluit</a:t>
            </a:r>
          </a:p>
          <a:p>
            <a:r>
              <a:rPr lang="nl-NL" dirty="0"/>
              <a:t>Initiatief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860E70D-E3F4-B677-2E79-D8B8993ECAD3}"/>
              </a:ext>
            </a:extLst>
          </p:cNvPr>
          <p:cNvSpPr txBox="1"/>
          <p:nvPr/>
        </p:nvSpPr>
        <p:spPr>
          <a:xfrm>
            <a:off x="1017820" y="4856747"/>
            <a:ext cx="212667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nl-NL" dirty="0"/>
              <a:t>Vergunningverlening</a:t>
            </a:r>
          </a:p>
          <a:p>
            <a:pPr algn="r"/>
            <a:r>
              <a:rPr lang="nl-NL" dirty="0"/>
              <a:t>Toezicht</a:t>
            </a:r>
          </a:p>
          <a:p>
            <a:pPr algn="r"/>
            <a:r>
              <a:rPr lang="nl-NL" dirty="0"/>
              <a:t>Handhaving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42C9EA3-E867-C7B6-426F-BAF23C74363A}"/>
              </a:ext>
            </a:extLst>
          </p:cNvPr>
          <p:cNvSpPr txBox="1"/>
          <p:nvPr/>
        </p:nvSpPr>
        <p:spPr>
          <a:xfrm>
            <a:off x="1905691" y="1973179"/>
            <a:ext cx="12388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nl-NL" dirty="0"/>
              <a:t>Monitoring</a:t>
            </a:r>
          </a:p>
          <a:p>
            <a:pPr algn="r"/>
            <a:r>
              <a:rPr lang="nl-NL" dirty="0"/>
              <a:t>Evaluatie</a:t>
            </a:r>
          </a:p>
        </p:txBody>
      </p:sp>
    </p:spTree>
    <p:extLst>
      <p:ext uri="{BB962C8B-B14F-4D97-AF65-F5344CB8AC3E}">
        <p14:creationId xmlns:p14="http://schemas.microsoft.com/office/powerpoint/2010/main" val="1864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Regenwoud met effen opvulling">
            <a:extLst>
              <a:ext uri="{FF2B5EF4-FFF2-40B4-BE49-F238E27FC236}">
                <a16:creationId xmlns:a16="http://schemas.microsoft.com/office/drawing/2014/main" id="{E8DB88E1-A519-296A-7E82-E8E8A18F3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8810" y="6451798"/>
            <a:ext cx="275545" cy="275545"/>
          </a:xfrm>
          <a:prstGeom prst="rect">
            <a:avLst/>
          </a:prstGeom>
        </p:spPr>
      </p:pic>
      <p:pic>
        <p:nvPicPr>
          <p:cNvPr id="9" name="Graphic 8" descr="Hernieuwbare energie met effen opvulling">
            <a:extLst>
              <a:ext uri="{FF2B5EF4-FFF2-40B4-BE49-F238E27FC236}">
                <a16:creationId xmlns:a16="http://schemas.microsoft.com/office/drawing/2014/main" id="{DFAE2E35-266A-0852-684A-D24B17313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67050" y="5912268"/>
            <a:ext cx="260904" cy="260904"/>
          </a:xfrm>
          <a:prstGeom prst="rect">
            <a:avLst/>
          </a:prstGeom>
        </p:spPr>
      </p:pic>
      <p:pic>
        <p:nvPicPr>
          <p:cNvPr id="10" name="Graphic 9" descr="Huis met effen opvulling">
            <a:extLst>
              <a:ext uri="{FF2B5EF4-FFF2-40B4-BE49-F238E27FC236}">
                <a16:creationId xmlns:a16="http://schemas.microsoft.com/office/drawing/2014/main" id="{EAC1C462-25EC-1CB3-AB7D-BB696527A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5194" y="5617697"/>
            <a:ext cx="245225" cy="245225"/>
          </a:xfrm>
          <a:prstGeom prst="rect">
            <a:avLst/>
          </a:prstGeom>
        </p:spPr>
      </p:pic>
      <p:pic>
        <p:nvPicPr>
          <p:cNvPr id="11" name="Graphic 10" descr="Golf met effen opvulling">
            <a:extLst>
              <a:ext uri="{FF2B5EF4-FFF2-40B4-BE49-F238E27FC236}">
                <a16:creationId xmlns:a16="http://schemas.microsoft.com/office/drawing/2014/main" id="{A68A7576-B18D-31A8-B597-E093D5B6C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8485" y="4439013"/>
            <a:ext cx="285910" cy="28591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06D5571-C84A-E695-FB1A-34883FB6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66" y="3852768"/>
            <a:ext cx="1234553" cy="8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 descr="Parkscène met effen opvulling">
            <a:extLst>
              <a:ext uri="{FF2B5EF4-FFF2-40B4-BE49-F238E27FC236}">
                <a16:creationId xmlns:a16="http://schemas.microsoft.com/office/drawing/2014/main" id="{C79FC358-1347-7D53-A07C-658564A612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48028" y="6173557"/>
            <a:ext cx="306327" cy="25630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54D4FA30-B5D8-DB12-0EBB-5D5EE0788AE1}"/>
              </a:ext>
            </a:extLst>
          </p:cNvPr>
          <p:cNvSpPr txBox="1"/>
          <p:nvPr/>
        </p:nvSpPr>
        <p:spPr>
          <a:xfrm>
            <a:off x="359753" y="5631611"/>
            <a:ext cx="183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Bebouwd &amp; infrastructuur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39B8CC6-259E-6727-C9C0-C1EAE8E002B2}"/>
              </a:ext>
            </a:extLst>
          </p:cNvPr>
          <p:cNvSpPr txBox="1"/>
          <p:nvPr/>
        </p:nvSpPr>
        <p:spPr>
          <a:xfrm>
            <a:off x="352764" y="5925871"/>
            <a:ext cx="151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Energie</a:t>
            </a:r>
            <a:endParaRPr lang="nl-NL" sz="1200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9BA1375-99A0-DB85-F516-AC43ABF32BA3}"/>
              </a:ext>
            </a:extLst>
          </p:cNvPr>
          <p:cNvSpPr txBox="1"/>
          <p:nvPr/>
        </p:nvSpPr>
        <p:spPr>
          <a:xfrm>
            <a:off x="332818" y="6180127"/>
            <a:ext cx="151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Groen (recreatie)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C8C938C-E6F9-9DC5-5A5B-800C5D0CAFAF}"/>
              </a:ext>
            </a:extLst>
          </p:cNvPr>
          <p:cNvSpPr txBox="1"/>
          <p:nvPr/>
        </p:nvSpPr>
        <p:spPr>
          <a:xfrm>
            <a:off x="361353" y="6434642"/>
            <a:ext cx="151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Bos en natuur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EC26B3EE-3C3C-F0BC-F85D-EFFE68BD79B5}"/>
              </a:ext>
            </a:extLst>
          </p:cNvPr>
          <p:cNvSpPr txBox="1"/>
          <p:nvPr/>
        </p:nvSpPr>
        <p:spPr>
          <a:xfrm>
            <a:off x="2595705" y="5631610"/>
            <a:ext cx="510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4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A5F2CEE9-4258-171E-9F09-3FD24EF9F342}"/>
              </a:ext>
            </a:extLst>
          </p:cNvPr>
          <p:cNvSpPr txBox="1"/>
          <p:nvPr/>
        </p:nvSpPr>
        <p:spPr>
          <a:xfrm>
            <a:off x="2515850" y="5891626"/>
            <a:ext cx="53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12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7C866A0-B6E4-E6E5-8425-BDC04FDA6DAB}"/>
              </a:ext>
            </a:extLst>
          </p:cNvPr>
          <p:cNvSpPr txBox="1"/>
          <p:nvPr/>
        </p:nvSpPr>
        <p:spPr>
          <a:xfrm>
            <a:off x="2490670" y="6204276"/>
            <a:ext cx="60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20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8F177D17-3D02-CEF0-26F6-C25A70866220}"/>
              </a:ext>
            </a:extLst>
          </p:cNvPr>
          <p:cNvSpPr txBox="1"/>
          <p:nvPr/>
        </p:nvSpPr>
        <p:spPr>
          <a:xfrm>
            <a:off x="2494010" y="6487200"/>
            <a:ext cx="460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10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D93FE57A-BD7B-770A-DBD4-A585C370AB82}"/>
              </a:ext>
            </a:extLst>
          </p:cNvPr>
          <p:cNvSpPr txBox="1"/>
          <p:nvPr/>
        </p:nvSpPr>
        <p:spPr>
          <a:xfrm>
            <a:off x="109284" y="3349783"/>
            <a:ext cx="271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Fysiek ruimtegebruik </a:t>
            </a:r>
            <a:r>
              <a:rPr lang="nl-NL" sz="1200" dirty="0"/>
              <a:t>(km</a:t>
            </a:r>
            <a:r>
              <a:rPr lang="nl-NL" sz="1200" baseline="30000" dirty="0"/>
              <a:t>2</a:t>
            </a:r>
            <a:r>
              <a:rPr lang="nl-NL" sz="1200" dirty="0"/>
              <a:t>)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266DB348-1A99-2809-8DA4-8218CAE9541D}"/>
              </a:ext>
            </a:extLst>
          </p:cNvPr>
          <p:cNvSpPr txBox="1"/>
          <p:nvPr/>
        </p:nvSpPr>
        <p:spPr>
          <a:xfrm>
            <a:off x="109593" y="5052984"/>
            <a:ext cx="419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Ruimtevraag provinciale opgaven </a:t>
            </a:r>
            <a:r>
              <a:rPr lang="nl-NL" sz="1200" dirty="0"/>
              <a:t>(km</a:t>
            </a:r>
            <a:r>
              <a:rPr lang="nl-NL" sz="1200" baseline="30000" dirty="0"/>
              <a:t>2</a:t>
            </a:r>
            <a:r>
              <a:rPr lang="nl-NL" sz="1200" dirty="0"/>
              <a:t>)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DE81DE9D-A3AF-EDE1-9216-7E68AF4B7995}"/>
              </a:ext>
            </a:extLst>
          </p:cNvPr>
          <p:cNvSpPr/>
          <p:nvPr/>
        </p:nvSpPr>
        <p:spPr>
          <a:xfrm>
            <a:off x="109593" y="3821825"/>
            <a:ext cx="11930571" cy="114999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1950A801-D0F1-9E14-2A45-A1CB87A7B802}"/>
              </a:ext>
            </a:extLst>
          </p:cNvPr>
          <p:cNvSpPr txBox="1"/>
          <p:nvPr/>
        </p:nvSpPr>
        <p:spPr>
          <a:xfrm rot="16200000">
            <a:off x="-219132" y="4129580"/>
            <a:ext cx="88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2020</a:t>
            </a:r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A9D6130E-3E35-AFE9-F74F-181021B30251}"/>
              </a:ext>
            </a:extLst>
          </p:cNvPr>
          <p:cNvGrpSpPr/>
          <p:nvPr/>
        </p:nvGrpSpPr>
        <p:grpSpPr>
          <a:xfrm>
            <a:off x="362872" y="3875212"/>
            <a:ext cx="1867396" cy="1058867"/>
            <a:chOff x="83955" y="895403"/>
            <a:chExt cx="1867396" cy="1058867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8681B7AC-818C-8889-CEB3-4C32022101E6}"/>
                </a:ext>
              </a:extLst>
            </p:cNvPr>
            <p:cNvSpPr txBox="1"/>
            <p:nvPr/>
          </p:nvSpPr>
          <p:spPr>
            <a:xfrm>
              <a:off x="105254" y="895403"/>
              <a:ext cx="1846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Bebouwd &amp; infrastructuur</a:t>
              </a:r>
            </a:p>
          </p:txBody>
        </p:sp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86ED0378-9684-E3D9-59DA-9B06BAE6DD02}"/>
                </a:ext>
              </a:extLst>
            </p:cNvPr>
            <p:cNvSpPr txBox="1"/>
            <p:nvPr/>
          </p:nvSpPr>
          <p:spPr>
            <a:xfrm>
              <a:off x="95893" y="1153755"/>
              <a:ext cx="1518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Landbouw</a:t>
              </a:r>
            </a:p>
          </p:txBody>
        </p:sp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865FDEA5-DC17-6E9C-AA1E-17535B659DAE}"/>
                </a:ext>
              </a:extLst>
            </p:cNvPr>
            <p:cNvSpPr txBox="1"/>
            <p:nvPr/>
          </p:nvSpPr>
          <p:spPr>
            <a:xfrm>
              <a:off x="100657" y="1677271"/>
              <a:ext cx="1518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Bos en natuur</a:t>
              </a:r>
            </a:p>
          </p:txBody>
        </p: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E7D35035-546F-9261-0EFE-7004AF2EA638}"/>
                </a:ext>
              </a:extLst>
            </p:cNvPr>
            <p:cNvSpPr txBox="1"/>
            <p:nvPr/>
          </p:nvSpPr>
          <p:spPr>
            <a:xfrm>
              <a:off x="83955" y="1430754"/>
              <a:ext cx="1518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Water</a:t>
              </a:r>
            </a:p>
          </p:txBody>
        </p:sp>
      </p:grpSp>
      <p:pic>
        <p:nvPicPr>
          <p:cNvPr id="64" name="Graphic 63" descr="Regenwoud met effen opvulling">
            <a:extLst>
              <a:ext uri="{FF2B5EF4-FFF2-40B4-BE49-F238E27FC236}">
                <a16:creationId xmlns:a16="http://schemas.microsoft.com/office/drawing/2014/main" id="{52529958-6F39-FFF6-E7A3-3F620F6474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34263" y="4668123"/>
            <a:ext cx="262166" cy="275545"/>
          </a:xfrm>
          <a:prstGeom prst="rect">
            <a:avLst/>
          </a:prstGeom>
        </p:spPr>
      </p:pic>
      <p:sp>
        <p:nvSpPr>
          <p:cNvPr id="66" name="Tekstvak 65">
            <a:extLst>
              <a:ext uri="{FF2B5EF4-FFF2-40B4-BE49-F238E27FC236}">
                <a16:creationId xmlns:a16="http://schemas.microsoft.com/office/drawing/2014/main" id="{DFBEA275-A484-5BA3-7F87-324910A69213}"/>
              </a:ext>
            </a:extLst>
          </p:cNvPr>
          <p:cNvSpPr txBox="1"/>
          <p:nvPr/>
        </p:nvSpPr>
        <p:spPr>
          <a:xfrm>
            <a:off x="346039" y="5377355"/>
            <a:ext cx="1659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Ruimtevraag</a:t>
            </a: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18255AB2-D578-C3D7-CFA6-FD2BDE5F94BD}"/>
              </a:ext>
            </a:extLst>
          </p:cNvPr>
          <p:cNvSpPr/>
          <p:nvPr/>
        </p:nvSpPr>
        <p:spPr>
          <a:xfrm>
            <a:off x="132829" y="5423856"/>
            <a:ext cx="6945471" cy="134138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989E6FA-24DF-CA26-2E56-D607F33C13FB}"/>
              </a:ext>
            </a:extLst>
          </p:cNvPr>
          <p:cNvSpPr txBox="1"/>
          <p:nvPr/>
        </p:nvSpPr>
        <p:spPr>
          <a:xfrm>
            <a:off x="4144386" y="5650651"/>
            <a:ext cx="151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Drinkwater</a:t>
            </a: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EA372E0A-9B9B-910D-7F7D-523D46E92B64}"/>
              </a:ext>
            </a:extLst>
          </p:cNvPr>
          <p:cNvSpPr txBox="1"/>
          <p:nvPr/>
        </p:nvSpPr>
        <p:spPr>
          <a:xfrm>
            <a:off x="6438780" y="5607613"/>
            <a:ext cx="60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36</a:t>
            </a: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13AA5D38-9A35-DF61-0766-B8D04D02CB0C}"/>
              </a:ext>
            </a:extLst>
          </p:cNvPr>
          <p:cNvSpPr txBox="1"/>
          <p:nvPr/>
        </p:nvSpPr>
        <p:spPr>
          <a:xfrm>
            <a:off x="11215567" y="4126646"/>
            <a:ext cx="864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1560</a:t>
            </a:r>
          </a:p>
        </p:txBody>
      </p:sp>
      <p:grpSp>
        <p:nvGrpSpPr>
          <p:cNvPr id="271" name="Groep 270">
            <a:extLst>
              <a:ext uri="{FF2B5EF4-FFF2-40B4-BE49-F238E27FC236}">
                <a16:creationId xmlns:a16="http://schemas.microsoft.com/office/drawing/2014/main" id="{19934A5A-350E-1D62-10D3-32884942BF44}"/>
              </a:ext>
            </a:extLst>
          </p:cNvPr>
          <p:cNvGrpSpPr/>
          <p:nvPr/>
        </p:nvGrpSpPr>
        <p:grpSpPr>
          <a:xfrm>
            <a:off x="2224809" y="3907229"/>
            <a:ext cx="1927481" cy="260350"/>
            <a:chOff x="4276532" y="2809366"/>
            <a:chExt cx="1927481" cy="260350"/>
          </a:xfrm>
        </p:grpSpPr>
        <p:pic>
          <p:nvPicPr>
            <p:cNvPr id="272" name="Graphic 271" descr="Huis met effen opvulling">
              <a:extLst>
                <a:ext uri="{FF2B5EF4-FFF2-40B4-BE49-F238E27FC236}">
                  <a16:creationId xmlns:a16="http://schemas.microsoft.com/office/drawing/2014/main" id="{7E587AAA-991D-9B1F-14CA-4E673C1A8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76532" y="2816935"/>
              <a:ext cx="245225" cy="245225"/>
            </a:xfrm>
            <a:prstGeom prst="rect">
              <a:avLst/>
            </a:prstGeom>
          </p:spPr>
        </p:pic>
        <p:pic>
          <p:nvPicPr>
            <p:cNvPr id="273" name="Graphic 272" descr="Huis met effen opvulling">
              <a:extLst>
                <a:ext uri="{FF2B5EF4-FFF2-40B4-BE49-F238E27FC236}">
                  <a16:creationId xmlns:a16="http://schemas.microsoft.com/office/drawing/2014/main" id="{C6106A02-20FD-4819-ADAD-ACEEE044E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20129" y="2816529"/>
              <a:ext cx="245225" cy="245225"/>
            </a:xfrm>
            <a:prstGeom prst="rect">
              <a:avLst/>
            </a:prstGeom>
          </p:spPr>
        </p:pic>
        <p:pic>
          <p:nvPicPr>
            <p:cNvPr id="274" name="Graphic 273" descr="Huis met effen opvulling">
              <a:extLst>
                <a:ext uri="{FF2B5EF4-FFF2-40B4-BE49-F238E27FC236}">
                  <a16:creationId xmlns:a16="http://schemas.microsoft.com/office/drawing/2014/main" id="{0A376EDA-06F4-1E1E-E445-AE1AAB162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57171" y="2824491"/>
              <a:ext cx="245225" cy="245225"/>
            </a:xfrm>
            <a:prstGeom prst="rect">
              <a:avLst/>
            </a:prstGeom>
          </p:spPr>
        </p:pic>
        <p:pic>
          <p:nvPicPr>
            <p:cNvPr id="275" name="Graphic 274" descr="Huis met effen opvulling">
              <a:extLst>
                <a:ext uri="{FF2B5EF4-FFF2-40B4-BE49-F238E27FC236}">
                  <a16:creationId xmlns:a16="http://schemas.microsoft.com/office/drawing/2014/main" id="{8BAC7C56-DCC2-6AFB-57BA-8EDD54CDC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519" y="2809821"/>
              <a:ext cx="245225" cy="245225"/>
            </a:xfrm>
            <a:prstGeom prst="rect">
              <a:avLst/>
            </a:prstGeom>
          </p:spPr>
        </p:pic>
        <p:pic>
          <p:nvPicPr>
            <p:cNvPr id="276" name="Graphic 275" descr="Huis met effen opvulling">
              <a:extLst>
                <a:ext uri="{FF2B5EF4-FFF2-40B4-BE49-F238E27FC236}">
                  <a16:creationId xmlns:a16="http://schemas.microsoft.com/office/drawing/2014/main" id="{20EF9C8B-E951-3E34-1221-7D877FC0C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31443" y="2809480"/>
              <a:ext cx="245225" cy="245225"/>
            </a:xfrm>
            <a:prstGeom prst="rect">
              <a:avLst/>
            </a:prstGeom>
          </p:spPr>
        </p:pic>
        <p:pic>
          <p:nvPicPr>
            <p:cNvPr id="277" name="Graphic 276" descr="Huis met effen opvulling">
              <a:extLst>
                <a:ext uri="{FF2B5EF4-FFF2-40B4-BE49-F238E27FC236}">
                  <a16:creationId xmlns:a16="http://schemas.microsoft.com/office/drawing/2014/main" id="{EA914134-9952-6C7D-D1BE-CECD00E70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85978" y="2809800"/>
              <a:ext cx="245225" cy="245225"/>
            </a:xfrm>
            <a:prstGeom prst="rect">
              <a:avLst/>
            </a:prstGeom>
          </p:spPr>
        </p:pic>
        <p:pic>
          <p:nvPicPr>
            <p:cNvPr id="278" name="Graphic 277" descr="Huis met effen opvulling">
              <a:extLst>
                <a:ext uri="{FF2B5EF4-FFF2-40B4-BE49-F238E27FC236}">
                  <a16:creationId xmlns:a16="http://schemas.microsoft.com/office/drawing/2014/main" id="{1B9F2D68-4AA8-7C57-BA43-065FB161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20646" y="2809366"/>
              <a:ext cx="245225" cy="245225"/>
            </a:xfrm>
            <a:prstGeom prst="rect">
              <a:avLst/>
            </a:prstGeom>
          </p:spPr>
        </p:pic>
        <p:pic>
          <p:nvPicPr>
            <p:cNvPr id="279" name="Graphic 278" descr="Huis met effen opvulling">
              <a:extLst>
                <a:ext uri="{FF2B5EF4-FFF2-40B4-BE49-F238E27FC236}">
                  <a16:creationId xmlns:a16="http://schemas.microsoft.com/office/drawing/2014/main" id="{1171BA80-166E-01D0-7C4D-183A0481C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58788" y="2810488"/>
              <a:ext cx="245225" cy="245225"/>
            </a:xfrm>
            <a:prstGeom prst="rect">
              <a:avLst/>
            </a:prstGeom>
          </p:spPr>
        </p:pic>
      </p:grpSp>
      <p:grpSp>
        <p:nvGrpSpPr>
          <p:cNvPr id="280" name="Groep 279">
            <a:extLst>
              <a:ext uri="{FF2B5EF4-FFF2-40B4-BE49-F238E27FC236}">
                <a16:creationId xmlns:a16="http://schemas.microsoft.com/office/drawing/2014/main" id="{DE4E0C93-3FE9-280E-3B1E-E9D72307C851}"/>
              </a:ext>
            </a:extLst>
          </p:cNvPr>
          <p:cNvGrpSpPr/>
          <p:nvPr/>
        </p:nvGrpSpPr>
        <p:grpSpPr>
          <a:xfrm>
            <a:off x="4137056" y="3898440"/>
            <a:ext cx="1919092" cy="260350"/>
            <a:chOff x="4276532" y="2809366"/>
            <a:chExt cx="1919092" cy="260350"/>
          </a:xfrm>
        </p:grpSpPr>
        <p:pic>
          <p:nvPicPr>
            <p:cNvPr id="281" name="Graphic 280" descr="Huis met effen opvulling">
              <a:extLst>
                <a:ext uri="{FF2B5EF4-FFF2-40B4-BE49-F238E27FC236}">
                  <a16:creationId xmlns:a16="http://schemas.microsoft.com/office/drawing/2014/main" id="{F8973AC0-192D-1AA9-8ABF-C73A0211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76532" y="2816935"/>
              <a:ext cx="245225" cy="245225"/>
            </a:xfrm>
            <a:prstGeom prst="rect">
              <a:avLst/>
            </a:prstGeom>
          </p:spPr>
        </p:pic>
        <p:pic>
          <p:nvPicPr>
            <p:cNvPr id="282" name="Graphic 281" descr="Huis met effen opvulling">
              <a:extLst>
                <a:ext uri="{FF2B5EF4-FFF2-40B4-BE49-F238E27FC236}">
                  <a16:creationId xmlns:a16="http://schemas.microsoft.com/office/drawing/2014/main" id="{4EFB72E9-3951-E06D-C2C7-37ECE47BA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20129" y="2816529"/>
              <a:ext cx="245225" cy="245225"/>
            </a:xfrm>
            <a:prstGeom prst="rect">
              <a:avLst/>
            </a:prstGeom>
          </p:spPr>
        </p:pic>
        <p:pic>
          <p:nvPicPr>
            <p:cNvPr id="283" name="Graphic 282" descr="Huis met effen opvulling">
              <a:extLst>
                <a:ext uri="{FF2B5EF4-FFF2-40B4-BE49-F238E27FC236}">
                  <a16:creationId xmlns:a16="http://schemas.microsoft.com/office/drawing/2014/main" id="{1A64BBC4-0D0A-EC33-D58C-430228E40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57171" y="2824491"/>
              <a:ext cx="245225" cy="245225"/>
            </a:xfrm>
            <a:prstGeom prst="rect">
              <a:avLst/>
            </a:prstGeom>
          </p:spPr>
        </p:pic>
        <p:pic>
          <p:nvPicPr>
            <p:cNvPr id="284" name="Graphic 283" descr="Huis met effen opvulling">
              <a:extLst>
                <a:ext uri="{FF2B5EF4-FFF2-40B4-BE49-F238E27FC236}">
                  <a16:creationId xmlns:a16="http://schemas.microsoft.com/office/drawing/2014/main" id="{4066C85B-D0A8-2940-BC6E-C5223BF71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519" y="2809821"/>
              <a:ext cx="245225" cy="245225"/>
            </a:xfrm>
            <a:prstGeom prst="rect">
              <a:avLst/>
            </a:prstGeom>
          </p:spPr>
        </p:pic>
        <p:pic>
          <p:nvPicPr>
            <p:cNvPr id="285" name="Graphic 284" descr="Huis met effen opvulling">
              <a:extLst>
                <a:ext uri="{FF2B5EF4-FFF2-40B4-BE49-F238E27FC236}">
                  <a16:creationId xmlns:a16="http://schemas.microsoft.com/office/drawing/2014/main" id="{3986FF17-B4B4-162B-AE2C-EB39C62EF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31443" y="2809480"/>
              <a:ext cx="245225" cy="245225"/>
            </a:xfrm>
            <a:prstGeom prst="rect">
              <a:avLst/>
            </a:prstGeom>
          </p:spPr>
        </p:pic>
        <p:pic>
          <p:nvPicPr>
            <p:cNvPr id="286" name="Graphic 285" descr="Huis met effen opvulling">
              <a:extLst>
                <a:ext uri="{FF2B5EF4-FFF2-40B4-BE49-F238E27FC236}">
                  <a16:creationId xmlns:a16="http://schemas.microsoft.com/office/drawing/2014/main" id="{164D9810-99BE-74E0-8A24-BC001816A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85978" y="2809800"/>
              <a:ext cx="245225" cy="245225"/>
            </a:xfrm>
            <a:prstGeom prst="rect">
              <a:avLst/>
            </a:prstGeom>
          </p:spPr>
        </p:pic>
        <p:pic>
          <p:nvPicPr>
            <p:cNvPr id="287" name="Graphic 286" descr="Huis met effen opvulling">
              <a:extLst>
                <a:ext uri="{FF2B5EF4-FFF2-40B4-BE49-F238E27FC236}">
                  <a16:creationId xmlns:a16="http://schemas.microsoft.com/office/drawing/2014/main" id="{E6A73221-388F-9015-4E7A-0F251621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20646" y="2809366"/>
              <a:ext cx="245225" cy="245225"/>
            </a:xfrm>
            <a:prstGeom prst="rect">
              <a:avLst/>
            </a:prstGeom>
          </p:spPr>
        </p:pic>
        <p:pic>
          <p:nvPicPr>
            <p:cNvPr id="288" name="Graphic 287" descr="Huis met effen opvulling">
              <a:extLst>
                <a:ext uri="{FF2B5EF4-FFF2-40B4-BE49-F238E27FC236}">
                  <a16:creationId xmlns:a16="http://schemas.microsoft.com/office/drawing/2014/main" id="{E9425F64-5749-459D-5C08-8E484B32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50399" y="2810488"/>
              <a:ext cx="245225" cy="245225"/>
            </a:xfrm>
            <a:prstGeom prst="rect">
              <a:avLst/>
            </a:prstGeom>
          </p:spPr>
        </p:pic>
      </p:grpSp>
      <p:grpSp>
        <p:nvGrpSpPr>
          <p:cNvPr id="289" name="Groep 288">
            <a:extLst>
              <a:ext uri="{FF2B5EF4-FFF2-40B4-BE49-F238E27FC236}">
                <a16:creationId xmlns:a16="http://schemas.microsoft.com/office/drawing/2014/main" id="{7C6AB708-D341-4973-9DF9-2130188026BF}"/>
              </a:ext>
            </a:extLst>
          </p:cNvPr>
          <p:cNvGrpSpPr/>
          <p:nvPr/>
        </p:nvGrpSpPr>
        <p:grpSpPr>
          <a:xfrm>
            <a:off x="2238546" y="4165498"/>
            <a:ext cx="1929246" cy="292703"/>
            <a:chOff x="6670477" y="2802179"/>
            <a:chExt cx="1929246" cy="292703"/>
          </a:xfrm>
        </p:grpSpPr>
        <p:pic>
          <p:nvPicPr>
            <p:cNvPr id="290" name="Graphic 289" descr="Gewassen met effen opvulling">
              <a:extLst>
                <a:ext uri="{FF2B5EF4-FFF2-40B4-BE49-F238E27FC236}">
                  <a16:creationId xmlns:a16="http://schemas.microsoft.com/office/drawing/2014/main" id="{CD99439E-D4A1-5F6A-0AA9-4A241D5F8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70477" y="2803743"/>
              <a:ext cx="240348" cy="285910"/>
            </a:xfrm>
            <a:prstGeom prst="rect">
              <a:avLst/>
            </a:prstGeom>
          </p:spPr>
        </p:pic>
        <p:pic>
          <p:nvPicPr>
            <p:cNvPr id="291" name="Graphic 290" descr="Gewassen met effen opvulling">
              <a:extLst>
                <a:ext uri="{FF2B5EF4-FFF2-40B4-BE49-F238E27FC236}">
                  <a16:creationId xmlns:a16="http://schemas.microsoft.com/office/drawing/2014/main" id="{E9CE4CFD-BB61-3581-21E8-3D1F76ACE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11958" y="2804137"/>
              <a:ext cx="240348" cy="285910"/>
            </a:xfrm>
            <a:prstGeom prst="rect">
              <a:avLst/>
            </a:prstGeom>
          </p:spPr>
        </p:pic>
        <p:pic>
          <p:nvPicPr>
            <p:cNvPr id="292" name="Graphic 291" descr="Gewassen met effen opvulling">
              <a:extLst>
                <a:ext uri="{FF2B5EF4-FFF2-40B4-BE49-F238E27FC236}">
                  <a16:creationId xmlns:a16="http://schemas.microsoft.com/office/drawing/2014/main" id="{3D013491-A11C-719C-DEA9-54E45156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57135" y="2804913"/>
              <a:ext cx="240348" cy="285910"/>
            </a:xfrm>
            <a:prstGeom prst="rect">
              <a:avLst/>
            </a:prstGeom>
          </p:spPr>
        </p:pic>
        <p:pic>
          <p:nvPicPr>
            <p:cNvPr id="293" name="Graphic 292" descr="Gewassen met effen opvulling">
              <a:extLst>
                <a:ext uri="{FF2B5EF4-FFF2-40B4-BE49-F238E27FC236}">
                  <a16:creationId xmlns:a16="http://schemas.microsoft.com/office/drawing/2014/main" id="{1877C2D5-24EC-870A-D1CE-468650EEC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98616" y="2805307"/>
              <a:ext cx="240348" cy="285910"/>
            </a:xfrm>
            <a:prstGeom prst="rect">
              <a:avLst/>
            </a:prstGeom>
          </p:spPr>
        </p:pic>
        <p:pic>
          <p:nvPicPr>
            <p:cNvPr id="294" name="Graphic 293" descr="Gewassen met effen opvulling">
              <a:extLst>
                <a:ext uri="{FF2B5EF4-FFF2-40B4-BE49-F238E27FC236}">
                  <a16:creationId xmlns:a16="http://schemas.microsoft.com/office/drawing/2014/main" id="{7C5BC075-F6B9-2195-ADF0-73A2D189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38454" y="2802179"/>
              <a:ext cx="240348" cy="285910"/>
            </a:xfrm>
            <a:prstGeom prst="rect">
              <a:avLst/>
            </a:prstGeom>
          </p:spPr>
        </p:pic>
        <p:pic>
          <p:nvPicPr>
            <p:cNvPr id="295" name="Graphic 294" descr="Gewassen met effen opvulling">
              <a:extLst>
                <a:ext uri="{FF2B5EF4-FFF2-40B4-BE49-F238E27FC236}">
                  <a16:creationId xmlns:a16="http://schemas.microsoft.com/office/drawing/2014/main" id="{5AB614E6-7B6E-D2E2-A5D1-B75B44A87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879935" y="2802573"/>
              <a:ext cx="240348" cy="285910"/>
            </a:xfrm>
            <a:prstGeom prst="rect">
              <a:avLst/>
            </a:prstGeom>
          </p:spPr>
        </p:pic>
        <p:pic>
          <p:nvPicPr>
            <p:cNvPr id="296" name="Graphic 295" descr="Gewassen met effen opvulling">
              <a:extLst>
                <a:ext uri="{FF2B5EF4-FFF2-40B4-BE49-F238E27FC236}">
                  <a16:creationId xmlns:a16="http://schemas.microsoft.com/office/drawing/2014/main" id="{3CDB69A2-F3FC-053B-F091-8248BCE3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25112" y="2803349"/>
              <a:ext cx="240348" cy="285910"/>
            </a:xfrm>
            <a:prstGeom prst="rect">
              <a:avLst/>
            </a:prstGeom>
          </p:spPr>
        </p:pic>
        <p:pic>
          <p:nvPicPr>
            <p:cNvPr id="297" name="Graphic 296" descr="Gewassen met effen opvulling">
              <a:extLst>
                <a:ext uri="{FF2B5EF4-FFF2-40B4-BE49-F238E27FC236}">
                  <a16:creationId xmlns:a16="http://schemas.microsoft.com/office/drawing/2014/main" id="{3630E87A-1C04-2063-2E4C-56B36D61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359375" y="2808972"/>
              <a:ext cx="240348" cy="285910"/>
            </a:xfrm>
            <a:prstGeom prst="rect">
              <a:avLst/>
            </a:prstGeom>
          </p:spPr>
        </p:pic>
      </p:grpSp>
      <p:grpSp>
        <p:nvGrpSpPr>
          <p:cNvPr id="298" name="Groep 297">
            <a:extLst>
              <a:ext uri="{FF2B5EF4-FFF2-40B4-BE49-F238E27FC236}">
                <a16:creationId xmlns:a16="http://schemas.microsoft.com/office/drawing/2014/main" id="{24AAE698-D9D9-3B48-9A02-C9C60F70158B}"/>
              </a:ext>
            </a:extLst>
          </p:cNvPr>
          <p:cNvGrpSpPr/>
          <p:nvPr/>
        </p:nvGrpSpPr>
        <p:grpSpPr>
          <a:xfrm>
            <a:off x="4166368" y="4163138"/>
            <a:ext cx="1929246" cy="295063"/>
            <a:chOff x="6670477" y="2800583"/>
            <a:chExt cx="1929246" cy="295063"/>
          </a:xfrm>
        </p:grpSpPr>
        <p:pic>
          <p:nvPicPr>
            <p:cNvPr id="299" name="Graphic 298" descr="Gewassen met effen opvulling">
              <a:extLst>
                <a:ext uri="{FF2B5EF4-FFF2-40B4-BE49-F238E27FC236}">
                  <a16:creationId xmlns:a16="http://schemas.microsoft.com/office/drawing/2014/main" id="{70D1CFC7-B706-2C62-4C7F-FBBE4AEB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70477" y="2803743"/>
              <a:ext cx="240348" cy="285910"/>
            </a:xfrm>
            <a:prstGeom prst="rect">
              <a:avLst/>
            </a:prstGeom>
          </p:spPr>
        </p:pic>
        <p:pic>
          <p:nvPicPr>
            <p:cNvPr id="300" name="Graphic 299" descr="Gewassen met effen opvulling">
              <a:extLst>
                <a:ext uri="{FF2B5EF4-FFF2-40B4-BE49-F238E27FC236}">
                  <a16:creationId xmlns:a16="http://schemas.microsoft.com/office/drawing/2014/main" id="{46187A53-33C0-43E3-5262-666155D3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11958" y="2804137"/>
              <a:ext cx="240348" cy="285910"/>
            </a:xfrm>
            <a:prstGeom prst="rect">
              <a:avLst/>
            </a:prstGeom>
          </p:spPr>
        </p:pic>
        <p:pic>
          <p:nvPicPr>
            <p:cNvPr id="301" name="Graphic 300" descr="Gewassen met effen opvulling">
              <a:extLst>
                <a:ext uri="{FF2B5EF4-FFF2-40B4-BE49-F238E27FC236}">
                  <a16:creationId xmlns:a16="http://schemas.microsoft.com/office/drawing/2014/main" id="{B4A79889-E8B2-8EC2-2056-DEA3540E4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57135" y="2804913"/>
              <a:ext cx="240348" cy="285910"/>
            </a:xfrm>
            <a:prstGeom prst="rect">
              <a:avLst/>
            </a:prstGeom>
          </p:spPr>
        </p:pic>
        <p:pic>
          <p:nvPicPr>
            <p:cNvPr id="302" name="Graphic 301" descr="Gewassen met effen opvulling">
              <a:extLst>
                <a:ext uri="{FF2B5EF4-FFF2-40B4-BE49-F238E27FC236}">
                  <a16:creationId xmlns:a16="http://schemas.microsoft.com/office/drawing/2014/main" id="{EF4D52E3-A189-E367-CC69-F4D4BB49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98616" y="2805307"/>
              <a:ext cx="240348" cy="285910"/>
            </a:xfrm>
            <a:prstGeom prst="rect">
              <a:avLst/>
            </a:prstGeom>
          </p:spPr>
        </p:pic>
        <p:pic>
          <p:nvPicPr>
            <p:cNvPr id="303" name="Graphic 302" descr="Gewassen met effen opvulling">
              <a:extLst>
                <a:ext uri="{FF2B5EF4-FFF2-40B4-BE49-F238E27FC236}">
                  <a16:creationId xmlns:a16="http://schemas.microsoft.com/office/drawing/2014/main" id="{9BDF89B9-7C11-6677-F6ED-C066D133D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38454" y="2809736"/>
              <a:ext cx="240348" cy="285910"/>
            </a:xfrm>
            <a:prstGeom prst="rect">
              <a:avLst/>
            </a:prstGeom>
          </p:spPr>
        </p:pic>
        <p:pic>
          <p:nvPicPr>
            <p:cNvPr id="304" name="Graphic 303" descr="Gewassen met effen opvulling">
              <a:extLst>
                <a:ext uri="{FF2B5EF4-FFF2-40B4-BE49-F238E27FC236}">
                  <a16:creationId xmlns:a16="http://schemas.microsoft.com/office/drawing/2014/main" id="{A26AAFB4-6185-D14E-2014-1CFFE8742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879935" y="2802573"/>
              <a:ext cx="240348" cy="285910"/>
            </a:xfrm>
            <a:prstGeom prst="rect">
              <a:avLst/>
            </a:prstGeom>
          </p:spPr>
        </p:pic>
        <p:pic>
          <p:nvPicPr>
            <p:cNvPr id="305" name="Graphic 304" descr="Gewassen met effen opvulling">
              <a:extLst>
                <a:ext uri="{FF2B5EF4-FFF2-40B4-BE49-F238E27FC236}">
                  <a16:creationId xmlns:a16="http://schemas.microsoft.com/office/drawing/2014/main" id="{AD185FEB-EE74-90C8-6FE0-86F3F2ACD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25112" y="2803349"/>
              <a:ext cx="240348" cy="285910"/>
            </a:xfrm>
            <a:prstGeom prst="rect">
              <a:avLst/>
            </a:prstGeom>
          </p:spPr>
        </p:pic>
        <p:pic>
          <p:nvPicPr>
            <p:cNvPr id="306" name="Graphic 305" descr="Gewassen met effen opvulling">
              <a:extLst>
                <a:ext uri="{FF2B5EF4-FFF2-40B4-BE49-F238E27FC236}">
                  <a16:creationId xmlns:a16="http://schemas.microsoft.com/office/drawing/2014/main" id="{11D7EFFA-CFBD-95C0-54C6-7E8592366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359375" y="2800583"/>
              <a:ext cx="240348" cy="285910"/>
            </a:xfrm>
            <a:prstGeom prst="rect">
              <a:avLst/>
            </a:prstGeom>
          </p:spPr>
        </p:pic>
      </p:grpSp>
      <p:grpSp>
        <p:nvGrpSpPr>
          <p:cNvPr id="307" name="Groep 306">
            <a:extLst>
              <a:ext uri="{FF2B5EF4-FFF2-40B4-BE49-F238E27FC236}">
                <a16:creationId xmlns:a16="http://schemas.microsoft.com/office/drawing/2014/main" id="{43A9C166-F3B7-5AE5-52F9-3E64EFD2DD27}"/>
              </a:ext>
            </a:extLst>
          </p:cNvPr>
          <p:cNvGrpSpPr/>
          <p:nvPr/>
        </p:nvGrpSpPr>
        <p:grpSpPr>
          <a:xfrm>
            <a:off x="6092894" y="4166298"/>
            <a:ext cx="1929246" cy="292703"/>
            <a:chOff x="6670477" y="2802179"/>
            <a:chExt cx="1929246" cy="292703"/>
          </a:xfrm>
        </p:grpSpPr>
        <p:pic>
          <p:nvPicPr>
            <p:cNvPr id="308" name="Graphic 307" descr="Gewassen met effen opvulling">
              <a:extLst>
                <a:ext uri="{FF2B5EF4-FFF2-40B4-BE49-F238E27FC236}">
                  <a16:creationId xmlns:a16="http://schemas.microsoft.com/office/drawing/2014/main" id="{9C1DE924-31D2-9AB4-3556-931C19871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70477" y="2803743"/>
              <a:ext cx="240348" cy="285910"/>
            </a:xfrm>
            <a:prstGeom prst="rect">
              <a:avLst/>
            </a:prstGeom>
          </p:spPr>
        </p:pic>
        <p:pic>
          <p:nvPicPr>
            <p:cNvPr id="309" name="Graphic 308" descr="Gewassen met effen opvulling">
              <a:extLst>
                <a:ext uri="{FF2B5EF4-FFF2-40B4-BE49-F238E27FC236}">
                  <a16:creationId xmlns:a16="http://schemas.microsoft.com/office/drawing/2014/main" id="{0DB7E505-1B17-E0EB-2DC1-65D8DD8D2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11958" y="2804137"/>
              <a:ext cx="240348" cy="285910"/>
            </a:xfrm>
            <a:prstGeom prst="rect">
              <a:avLst/>
            </a:prstGeom>
          </p:spPr>
        </p:pic>
        <p:pic>
          <p:nvPicPr>
            <p:cNvPr id="310" name="Graphic 309" descr="Gewassen met effen opvulling">
              <a:extLst>
                <a:ext uri="{FF2B5EF4-FFF2-40B4-BE49-F238E27FC236}">
                  <a16:creationId xmlns:a16="http://schemas.microsoft.com/office/drawing/2014/main" id="{6B1C3A22-2A5C-CFB6-C0E9-5DB0C5B7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57135" y="2804913"/>
              <a:ext cx="240348" cy="285910"/>
            </a:xfrm>
            <a:prstGeom prst="rect">
              <a:avLst/>
            </a:prstGeom>
          </p:spPr>
        </p:pic>
        <p:pic>
          <p:nvPicPr>
            <p:cNvPr id="311" name="Graphic 310" descr="Gewassen met effen opvulling">
              <a:extLst>
                <a:ext uri="{FF2B5EF4-FFF2-40B4-BE49-F238E27FC236}">
                  <a16:creationId xmlns:a16="http://schemas.microsoft.com/office/drawing/2014/main" id="{89B57F86-98D9-4028-E517-87C3B08E2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98616" y="2805307"/>
              <a:ext cx="240348" cy="285910"/>
            </a:xfrm>
            <a:prstGeom prst="rect">
              <a:avLst/>
            </a:prstGeom>
          </p:spPr>
        </p:pic>
        <p:pic>
          <p:nvPicPr>
            <p:cNvPr id="312" name="Graphic 311" descr="Gewassen met effen opvulling">
              <a:extLst>
                <a:ext uri="{FF2B5EF4-FFF2-40B4-BE49-F238E27FC236}">
                  <a16:creationId xmlns:a16="http://schemas.microsoft.com/office/drawing/2014/main" id="{0718D922-DF5A-2DE2-36EE-EE239D97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38454" y="2802179"/>
              <a:ext cx="240348" cy="285910"/>
            </a:xfrm>
            <a:prstGeom prst="rect">
              <a:avLst/>
            </a:prstGeom>
          </p:spPr>
        </p:pic>
        <p:pic>
          <p:nvPicPr>
            <p:cNvPr id="313" name="Graphic 312" descr="Gewassen met effen opvulling">
              <a:extLst>
                <a:ext uri="{FF2B5EF4-FFF2-40B4-BE49-F238E27FC236}">
                  <a16:creationId xmlns:a16="http://schemas.microsoft.com/office/drawing/2014/main" id="{DAD98AB9-FF23-73A1-5D20-0F02AACE0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879935" y="2802573"/>
              <a:ext cx="240348" cy="285910"/>
            </a:xfrm>
            <a:prstGeom prst="rect">
              <a:avLst/>
            </a:prstGeom>
          </p:spPr>
        </p:pic>
        <p:pic>
          <p:nvPicPr>
            <p:cNvPr id="314" name="Graphic 313" descr="Gewassen met effen opvulling">
              <a:extLst>
                <a:ext uri="{FF2B5EF4-FFF2-40B4-BE49-F238E27FC236}">
                  <a16:creationId xmlns:a16="http://schemas.microsoft.com/office/drawing/2014/main" id="{17420EF5-03B0-CEF3-8BC5-E492B9A32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25112" y="2803349"/>
              <a:ext cx="240348" cy="285910"/>
            </a:xfrm>
            <a:prstGeom prst="rect">
              <a:avLst/>
            </a:prstGeom>
          </p:spPr>
        </p:pic>
        <p:pic>
          <p:nvPicPr>
            <p:cNvPr id="315" name="Graphic 314" descr="Gewassen met effen opvulling">
              <a:extLst>
                <a:ext uri="{FF2B5EF4-FFF2-40B4-BE49-F238E27FC236}">
                  <a16:creationId xmlns:a16="http://schemas.microsoft.com/office/drawing/2014/main" id="{B8380A2A-3C71-7912-7A33-AE49117A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359375" y="2808972"/>
              <a:ext cx="240348" cy="285910"/>
            </a:xfrm>
            <a:prstGeom prst="rect">
              <a:avLst/>
            </a:prstGeom>
          </p:spPr>
        </p:pic>
      </p:grpSp>
      <p:pic>
        <p:nvPicPr>
          <p:cNvPr id="316" name="Graphic 315" descr="Gewassen met effen opvulling">
            <a:extLst>
              <a:ext uri="{FF2B5EF4-FFF2-40B4-BE49-F238E27FC236}">
                <a16:creationId xmlns:a16="http://schemas.microsoft.com/office/drawing/2014/main" id="{CB2CF53B-FBC7-1787-5805-044D6BF456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22191" y="4175013"/>
            <a:ext cx="240348" cy="285910"/>
          </a:xfrm>
          <a:prstGeom prst="rect">
            <a:avLst/>
          </a:prstGeom>
        </p:spPr>
      </p:pic>
      <p:pic>
        <p:nvPicPr>
          <p:cNvPr id="317" name="Graphic 316" descr="Gewassen met effen opvulling">
            <a:extLst>
              <a:ext uri="{FF2B5EF4-FFF2-40B4-BE49-F238E27FC236}">
                <a16:creationId xmlns:a16="http://schemas.microsoft.com/office/drawing/2014/main" id="{43E7BA19-40EF-4F75-9E40-D96E1C952B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63672" y="4175407"/>
            <a:ext cx="240348" cy="285910"/>
          </a:xfrm>
          <a:prstGeom prst="rect">
            <a:avLst/>
          </a:prstGeom>
        </p:spPr>
      </p:pic>
      <p:pic>
        <p:nvPicPr>
          <p:cNvPr id="318" name="Graphic 317" descr="Gewassen met effen opvulling">
            <a:extLst>
              <a:ext uri="{FF2B5EF4-FFF2-40B4-BE49-F238E27FC236}">
                <a16:creationId xmlns:a16="http://schemas.microsoft.com/office/drawing/2014/main" id="{8114833F-F982-FCAE-6C79-85E658BC6A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08849" y="4176183"/>
            <a:ext cx="240348" cy="285910"/>
          </a:xfrm>
          <a:prstGeom prst="rect">
            <a:avLst/>
          </a:prstGeom>
        </p:spPr>
      </p:pic>
      <p:pic>
        <p:nvPicPr>
          <p:cNvPr id="319" name="Graphic 318" descr="Gewassen met effen opvulling">
            <a:extLst>
              <a:ext uri="{FF2B5EF4-FFF2-40B4-BE49-F238E27FC236}">
                <a16:creationId xmlns:a16="http://schemas.microsoft.com/office/drawing/2014/main" id="{D747A4C6-F809-6E6D-51C9-31F87E1969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50330" y="4176577"/>
            <a:ext cx="240348" cy="285910"/>
          </a:xfrm>
          <a:prstGeom prst="rect">
            <a:avLst/>
          </a:prstGeom>
        </p:spPr>
      </p:pic>
      <p:grpSp>
        <p:nvGrpSpPr>
          <p:cNvPr id="320" name="Groep 319">
            <a:extLst>
              <a:ext uri="{FF2B5EF4-FFF2-40B4-BE49-F238E27FC236}">
                <a16:creationId xmlns:a16="http://schemas.microsoft.com/office/drawing/2014/main" id="{EC8D9CC5-D411-82A1-2275-DC266E3D4531}"/>
              </a:ext>
            </a:extLst>
          </p:cNvPr>
          <p:cNvGrpSpPr/>
          <p:nvPr/>
        </p:nvGrpSpPr>
        <p:grpSpPr>
          <a:xfrm>
            <a:off x="2246330" y="4439013"/>
            <a:ext cx="526429" cy="285910"/>
            <a:chOff x="2326703" y="2192325"/>
            <a:chExt cx="526429" cy="285910"/>
          </a:xfrm>
        </p:grpSpPr>
        <p:pic>
          <p:nvPicPr>
            <p:cNvPr id="321" name="Graphic 320" descr="Golf met effen opvulling">
              <a:extLst>
                <a:ext uri="{FF2B5EF4-FFF2-40B4-BE49-F238E27FC236}">
                  <a16:creationId xmlns:a16="http://schemas.microsoft.com/office/drawing/2014/main" id="{033F6CD7-4C9A-8DBC-9B68-1B8F3477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26703" y="2192325"/>
              <a:ext cx="285910" cy="285910"/>
            </a:xfrm>
            <a:prstGeom prst="rect">
              <a:avLst/>
            </a:prstGeom>
          </p:spPr>
        </p:pic>
        <p:pic>
          <p:nvPicPr>
            <p:cNvPr id="322" name="Graphic 321" descr="Golf met effen opvulling">
              <a:extLst>
                <a:ext uri="{FF2B5EF4-FFF2-40B4-BE49-F238E27FC236}">
                  <a16:creationId xmlns:a16="http://schemas.microsoft.com/office/drawing/2014/main" id="{58AD32F8-96B4-9E90-6EFC-07499C1EA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67222" y="2192325"/>
              <a:ext cx="285910" cy="285910"/>
            </a:xfrm>
            <a:prstGeom prst="rect">
              <a:avLst/>
            </a:prstGeom>
          </p:spPr>
        </p:pic>
      </p:grpSp>
      <p:pic>
        <p:nvPicPr>
          <p:cNvPr id="323" name="Graphic 322" descr="Golf met effen opvulling">
            <a:extLst>
              <a:ext uri="{FF2B5EF4-FFF2-40B4-BE49-F238E27FC236}">
                <a16:creationId xmlns:a16="http://schemas.microsoft.com/office/drawing/2014/main" id="{21C600CE-BD91-6D87-82BA-0E92314DEA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23126" y="4439314"/>
            <a:ext cx="285910" cy="285910"/>
          </a:xfrm>
          <a:prstGeom prst="rect">
            <a:avLst/>
          </a:prstGeom>
        </p:spPr>
      </p:pic>
      <p:grpSp>
        <p:nvGrpSpPr>
          <p:cNvPr id="324" name="Groep 323">
            <a:extLst>
              <a:ext uri="{FF2B5EF4-FFF2-40B4-BE49-F238E27FC236}">
                <a16:creationId xmlns:a16="http://schemas.microsoft.com/office/drawing/2014/main" id="{E519F3FC-A092-6294-E544-C61D8EC3F883}"/>
              </a:ext>
            </a:extLst>
          </p:cNvPr>
          <p:cNvGrpSpPr/>
          <p:nvPr/>
        </p:nvGrpSpPr>
        <p:grpSpPr>
          <a:xfrm>
            <a:off x="2255934" y="4677138"/>
            <a:ext cx="1945955" cy="281664"/>
            <a:chOff x="1870115" y="1466213"/>
            <a:chExt cx="1945955" cy="281664"/>
          </a:xfrm>
        </p:grpSpPr>
        <p:pic>
          <p:nvPicPr>
            <p:cNvPr id="325" name="Graphic 324" descr="Regenwoud met effen opvulling">
              <a:extLst>
                <a:ext uri="{FF2B5EF4-FFF2-40B4-BE49-F238E27FC236}">
                  <a16:creationId xmlns:a16="http://schemas.microsoft.com/office/drawing/2014/main" id="{4D4769BB-2F72-C717-22A0-EB231EA9F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0115" y="1469750"/>
              <a:ext cx="275545" cy="275545"/>
            </a:xfrm>
            <a:prstGeom prst="rect">
              <a:avLst/>
            </a:prstGeom>
          </p:spPr>
        </p:pic>
        <p:pic>
          <p:nvPicPr>
            <p:cNvPr id="326" name="Graphic 325" descr="Regenwoud met effen opvulling">
              <a:extLst>
                <a:ext uri="{FF2B5EF4-FFF2-40B4-BE49-F238E27FC236}">
                  <a16:creationId xmlns:a16="http://schemas.microsoft.com/office/drawing/2014/main" id="{F21A552C-5C00-49F8-1657-FF070CAD0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731" y="1469326"/>
              <a:ext cx="275545" cy="275545"/>
            </a:xfrm>
            <a:prstGeom prst="rect">
              <a:avLst/>
            </a:prstGeom>
          </p:spPr>
        </p:pic>
        <p:pic>
          <p:nvPicPr>
            <p:cNvPr id="327" name="Graphic 326" descr="Regenwoud met effen opvulling">
              <a:extLst>
                <a:ext uri="{FF2B5EF4-FFF2-40B4-BE49-F238E27FC236}">
                  <a16:creationId xmlns:a16="http://schemas.microsoft.com/office/drawing/2014/main" id="{034FBCAF-0B3D-64F7-BC57-3E4CAA04F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64680" y="1467538"/>
              <a:ext cx="231953" cy="275545"/>
            </a:xfrm>
            <a:prstGeom prst="rect">
              <a:avLst/>
            </a:prstGeom>
          </p:spPr>
        </p:pic>
        <p:pic>
          <p:nvPicPr>
            <p:cNvPr id="328" name="Graphic 327" descr="Regenwoud met effen opvulling">
              <a:extLst>
                <a:ext uri="{FF2B5EF4-FFF2-40B4-BE49-F238E27FC236}">
                  <a16:creationId xmlns:a16="http://schemas.microsoft.com/office/drawing/2014/main" id="{9E9A5CBA-6CA1-268D-84E4-83D4B45A8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71665" y="1472332"/>
              <a:ext cx="275545" cy="275545"/>
            </a:xfrm>
            <a:prstGeom prst="rect">
              <a:avLst/>
            </a:prstGeom>
          </p:spPr>
        </p:pic>
        <p:pic>
          <p:nvPicPr>
            <p:cNvPr id="329" name="Graphic 328" descr="Regenwoud met effen opvulling">
              <a:extLst>
                <a:ext uri="{FF2B5EF4-FFF2-40B4-BE49-F238E27FC236}">
                  <a16:creationId xmlns:a16="http://schemas.microsoft.com/office/drawing/2014/main" id="{FB50B40B-AD03-3EC9-2EC5-4ABBECDD8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36377" y="1470593"/>
              <a:ext cx="275545" cy="275545"/>
            </a:xfrm>
            <a:prstGeom prst="rect">
              <a:avLst/>
            </a:prstGeom>
          </p:spPr>
        </p:pic>
        <p:pic>
          <p:nvPicPr>
            <p:cNvPr id="330" name="Graphic 329" descr="Regenwoud met effen opvulling">
              <a:extLst>
                <a:ext uri="{FF2B5EF4-FFF2-40B4-BE49-F238E27FC236}">
                  <a16:creationId xmlns:a16="http://schemas.microsoft.com/office/drawing/2014/main" id="{7376A7AB-62C5-F4A9-F4B5-A799EAE92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06312" y="1470784"/>
              <a:ext cx="231953" cy="275545"/>
            </a:xfrm>
            <a:prstGeom prst="rect">
              <a:avLst/>
            </a:prstGeom>
          </p:spPr>
        </p:pic>
        <p:pic>
          <p:nvPicPr>
            <p:cNvPr id="331" name="Graphic 330" descr="Regenwoud met effen opvulling">
              <a:extLst>
                <a:ext uri="{FF2B5EF4-FFF2-40B4-BE49-F238E27FC236}">
                  <a16:creationId xmlns:a16="http://schemas.microsoft.com/office/drawing/2014/main" id="{63B641F4-ABF4-2ADB-B3EC-9C6FCD95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1533" y="1466213"/>
              <a:ext cx="275545" cy="275545"/>
            </a:xfrm>
            <a:prstGeom prst="rect">
              <a:avLst/>
            </a:prstGeom>
          </p:spPr>
        </p:pic>
        <p:pic>
          <p:nvPicPr>
            <p:cNvPr id="332" name="Graphic 331" descr="Regenwoud met effen opvulling">
              <a:extLst>
                <a:ext uri="{FF2B5EF4-FFF2-40B4-BE49-F238E27FC236}">
                  <a16:creationId xmlns:a16="http://schemas.microsoft.com/office/drawing/2014/main" id="{E5934B6F-165E-116D-BB83-31057834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40525" y="1466213"/>
              <a:ext cx="275545" cy="275545"/>
            </a:xfrm>
            <a:prstGeom prst="rect">
              <a:avLst/>
            </a:prstGeom>
          </p:spPr>
        </p:pic>
      </p:grpSp>
      <p:pic>
        <p:nvPicPr>
          <p:cNvPr id="333" name="Graphic 332" descr="Regenwoud met effen opvulling">
            <a:extLst>
              <a:ext uri="{FF2B5EF4-FFF2-40B4-BE49-F238E27FC236}">
                <a16:creationId xmlns:a16="http://schemas.microsoft.com/office/drawing/2014/main" id="{9CFA48F5-F5E9-8FD1-B5A0-60F81A60C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7339" y="4680251"/>
            <a:ext cx="275545" cy="275545"/>
          </a:xfrm>
          <a:prstGeom prst="rect">
            <a:avLst/>
          </a:prstGeom>
        </p:spPr>
      </p:pic>
      <p:pic>
        <p:nvPicPr>
          <p:cNvPr id="334" name="Graphic 333" descr="Regenwoud met effen opvulling">
            <a:extLst>
              <a:ext uri="{FF2B5EF4-FFF2-40B4-BE49-F238E27FC236}">
                <a16:creationId xmlns:a16="http://schemas.microsoft.com/office/drawing/2014/main" id="{61E08248-127F-09BB-BC0D-03661A4B7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5106" y="4679888"/>
            <a:ext cx="275545" cy="275545"/>
          </a:xfrm>
          <a:prstGeom prst="rect">
            <a:avLst/>
          </a:prstGeom>
        </p:spPr>
      </p:pic>
      <p:cxnSp>
        <p:nvCxnSpPr>
          <p:cNvPr id="335" name="Rechte verbindingslijn 334">
            <a:extLst>
              <a:ext uri="{FF2B5EF4-FFF2-40B4-BE49-F238E27FC236}">
                <a16:creationId xmlns:a16="http://schemas.microsoft.com/office/drawing/2014/main" id="{3AC50330-C177-DC88-96FC-E127839811B6}"/>
              </a:ext>
            </a:extLst>
          </p:cNvPr>
          <p:cNvCxnSpPr>
            <a:cxnSpLocks/>
          </p:cNvCxnSpPr>
          <p:nvPr/>
        </p:nvCxnSpPr>
        <p:spPr>
          <a:xfrm flipV="1">
            <a:off x="4718208" y="4689923"/>
            <a:ext cx="0" cy="233074"/>
          </a:xfrm>
          <a:prstGeom prst="line">
            <a:avLst/>
          </a:prstGeom>
          <a:ln>
            <a:solidFill>
              <a:srgbClr val="38A8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36" name="Graphic 335" descr="Lekkende kraan met effen opvulling">
            <a:extLst>
              <a:ext uri="{FF2B5EF4-FFF2-40B4-BE49-F238E27FC236}">
                <a16:creationId xmlns:a16="http://schemas.microsoft.com/office/drawing/2014/main" id="{A354E8A2-6024-C596-4456-34F7574C48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89118" y="5599235"/>
            <a:ext cx="319071" cy="319071"/>
          </a:xfrm>
          <a:prstGeom prst="rect">
            <a:avLst/>
          </a:prstGeom>
        </p:spPr>
      </p:pic>
      <p:sp>
        <p:nvSpPr>
          <p:cNvPr id="337" name="Tekstvak 336">
            <a:extLst>
              <a:ext uri="{FF2B5EF4-FFF2-40B4-BE49-F238E27FC236}">
                <a16:creationId xmlns:a16="http://schemas.microsoft.com/office/drawing/2014/main" id="{4E1921F4-17C0-AECC-3382-E30F75A1FD57}"/>
              </a:ext>
            </a:extLst>
          </p:cNvPr>
          <p:cNvSpPr txBox="1"/>
          <p:nvPr/>
        </p:nvSpPr>
        <p:spPr>
          <a:xfrm>
            <a:off x="4151992" y="5906623"/>
            <a:ext cx="151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Landbouw</a:t>
            </a:r>
          </a:p>
        </p:txBody>
      </p:sp>
      <p:sp>
        <p:nvSpPr>
          <p:cNvPr id="338" name="Tekstvak 337">
            <a:extLst>
              <a:ext uri="{FF2B5EF4-FFF2-40B4-BE49-F238E27FC236}">
                <a16:creationId xmlns:a16="http://schemas.microsoft.com/office/drawing/2014/main" id="{A5B4562F-7726-BD1F-1CC2-4BC205087FA3}"/>
              </a:ext>
            </a:extLst>
          </p:cNvPr>
          <p:cNvSpPr txBox="1"/>
          <p:nvPr/>
        </p:nvSpPr>
        <p:spPr>
          <a:xfrm>
            <a:off x="6455158" y="5889445"/>
            <a:ext cx="460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pm</a:t>
            </a:r>
            <a:endParaRPr lang="nl-NL" sz="1200" dirty="0"/>
          </a:p>
        </p:txBody>
      </p:sp>
      <p:pic>
        <p:nvPicPr>
          <p:cNvPr id="354" name="Graphic 353" descr="Huis met effen opvulling">
            <a:extLst>
              <a:ext uri="{FF2B5EF4-FFF2-40B4-BE49-F238E27FC236}">
                <a16:creationId xmlns:a16="http://schemas.microsoft.com/office/drawing/2014/main" id="{DA6E9029-5673-2B7A-FA33-E274C9AD91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47476" y="3905603"/>
            <a:ext cx="244007" cy="245225"/>
          </a:xfrm>
          <a:prstGeom prst="rect">
            <a:avLst/>
          </a:prstGeom>
        </p:spPr>
      </p:pic>
      <p:sp>
        <p:nvSpPr>
          <p:cNvPr id="359" name="Rechthoek 358">
            <a:extLst>
              <a:ext uri="{FF2B5EF4-FFF2-40B4-BE49-F238E27FC236}">
                <a16:creationId xmlns:a16="http://schemas.microsoft.com/office/drawing/2014/main" id="{60A4FA16-D6E0-1D59-16EE-39B750D22041}"/>
              </a:ext>
            </a:extLst>
          </p:cNvPr>
          <p:cNvSpPr/>
          <p:nvPr/>
        </p:nvSpPr>
        <p:spPr>
          <a:xfrm>
            <a:off x="6184817" y="3893293"/>
            <a:ext cx="257085" cy="236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0" name="Graphic 359" descr="Gewassen met effen opvulling">
            <a:extLst>
              <a:ext uri="{FF2B5EF4-FFF2-40B4-BE49-F238E27FC236}">
                <a16:creationId xmlns:a16="http://schemas.microsoft.com/office/drawing/2014/main" id="{6CEA1C59-6786-87A1-38AC-65FBF840F4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91495" y="4170549"/>
            <a:ext cx="240348" cy="285910"/>
          </a:xfrm>
          <a:prstGeom prst="rect">
            <a:avLst/>
          </a:prstGeom>
        </p:spPr>
      </p:pic>
      <p:sp>
        <p:nvSpPr>
          <p:cNvPr id="361" name="Rechthoek 360">
            <a:extLst>
              <a:ext uri="{FF2B5EF4-FFF2-40B4-BE49-F238E27FC236}">
                <a16:creationId xmlns:a16="http://schemas.microsoft.com/office/drawing/2014/main" id="{00DB8C18-9A1B-E463-C9AA-E4C6385F410F}"/>
              </a:ext>
            </a:extLst>
          </p:cNvPr>
          <p:cNvSpPr/>
          <p:nvPr/>
        </p:nvSpPr>
        <p:spPr>
          <a:xfrm>
            <a:off x="9120658" y="4178462"/>
            <a:ext cx="257085" cy="285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2" name="Graphic 361" descr="Gewassen met effen opvulling">
            <a:extLst>
              <a:ext uri="{FF2B5EF4-FFF2-40B4-BE49-F238E27FC236}">
                <a16:creationId xmlns:a16="http://schemas.microsoft.com/office/drawing/2014/main" id="{80A86912-43A1-A077-026F-200AD61CE5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504511" y="4173847"/>
            <a:ext cx="257579" cy="285910"/>
          </a:xfrm>
          <a:prstGeom prst="rect">
            <a:avLst/>
          </a:prstGeom>
        </p:spPr>
      </p:pic>
      <p:pic>
        <p:nvPicPr>
          <p:cNvPr id="363" name="Graphic 362" descr="Gewassen met effen opvulling">
            <a:extLst>
              <a:ext uri="{FF2B5EF4-FFF2-40B4-BE49-F238E27FC236}">
                <a16:creationId xmlns:a16="http://schemas.microsoft.com/office/drawing/2014/main" id="{09602101-1EC3-ABAB-FA62-A243534862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77709" y="4171408"/>
            <a:ext cx="257579" cy="285910"/>
          </a:xfrm>
          <a:prstGeom prst="rect">
            <a:avLst/>
          </a:prstGeom>
        </p:spPr>
      </p:pic>
      <p:pic>
        <p:nvPicPr>
          <p:cNvPr id="364" name="Graphic 363" descr="Gewassen met effen opvulling">
            <a:extLst>
              <a:ext uri="{FF2B5EF4-FFF2-40B4-BE49-F238E27FC236}">
                <a16:creationId xmlns:a16="http://schemas.microsoft.com/office/drawing/2014/main" id="{5D8CEC52-8AD5-7933-DF4F-74F573AD6A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119780" y="4172291"/>
            <a:ext cx="257579" cy="285910"/>
          </a:xfrm>
          <a:prstGeom prst="rect">
            <a:avLst/>
          </a:prstGeom>
        </p:spPr>
      </p:pic>
      <p:sp>
        <p:nvSpPr>
          <p:cNvPr id="365" name="Rechthoek 364">
            <a:extLst>
              <a:ext uri="{FF2B5EF4-FFF2-40B4-BE49-F238E27FC236}">
                <a16:creationId xmlns:a16="http://schemas.microsoft.com/office/drawing/2014/main" id="{DBC593D0-251E-3BE9-F9A9-C8F2C0BB7F67}"/>
              </a:ext>
            </a:extLst>
          </p:cNvPr>
          <p:cNvSpPr/>
          <p:nvPr/>
        </p:nvSpPr>
        <p:spPr>
          <a:xfrm>
            <a:off x="9245535" y="4185692"/>
            <a:ext cx="196114" cy="285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6" name="Graphic 365" descr="Gewassen met effen opvulling">
            <a:extLst>
              <a:ext uri="{FF2B5EF4-FFF2-40B4-BE49-F238E27FC236}">
                <a16:creationId xmlns:a16="http://schemas.microsoft.com/office/drawing/2014/main" id="{EF7A564F-9EC1-BD1E-52DB-442E453D8C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50001" y="4169464"/>
            <a:ext cx="257579" cy="285910"/>
          </a:xfrm>
          <a:prstGeom prst="rect">
            <a:avLst/>
          </a:prstGeom>
        </p:spPr>
      </p:pic>
      <p:sp>
        <p:nvSpPr>
          <p:cNvPr id="367" name="Rechthoek 366">
            <a:extLst>
              <a:ext uri="{FF2B5EF4-FFF2-40B4-BE49-F238E27FC236}">
                <a16:creationId xmlns:a16="http://schemas.microsoft.com/office/drawing/2014/main" id="{F40E5DDA-BB4F-6EDE-8027-7C7035ED6921}"/>
              </a:ext>
            </a:extLst>
          </p:cNvPr>
          <p:cNvSpPr/>
          <p:nvPr/>
        </p:nvSpPr>
        <p:spPr>
          <a:xfrm>
            <a:off x="10027925" y="4227559"/>
            <a:ext cx="134742" cy="211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8" name="Rechthoek 367">
            <a:extLst>
              <a:ext uri="{FF2B5EF4-FFF2-40B4-BE49-F238E27FC236}">
                <a16:creationId xmlns:a16="http://schemas.microsoft.com/office/drawing/2014/main" id="{2A9862DA-5E49-DDC1-5257-2E5D10914D79}"/>
              </a:ext>
            </a:extLst>
          </p:cNvPr>
          <p:cNvSpPr/>
          <p:nvPr/>
        </p:nvSpPr>
        <p:spPr>
          <a:xfrm>
            <a:off x="3088689" y="4476772"/>
            <a:ext cx="147549" cy="211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9" name="Graphic 368" descr="Golf met effen opvulling">
            <a:extLst>
              <a:ext uri="{FF2B5EF4-FFF2-40B4-BE49-F238E27FC236}">
                <a16:creationId xmlns:a16="http://schemas.microsoft.com/office/drawing/2014/main" id="{A9A690DF-58D0-92F8-A71C-D191498691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070316" y="4431897"/>
            <a:ext cx="218670" cy="285910"/>
          </a:xfrm>
          <a:prstGeom prst="rect">
            <a:avLst/>
          </a:prstGeom>
        </p:spPr>
      </p:pic>
      <p:sp>
        <p:nvSpPr>
          <p:cNvPr id="370" name="Rechthoek 369">
            <a:extLst>
              <a:ext uri="{FF2B5EF4-FFF2-40B4-BE49-F238E27FC236}">
                <a16:creationId xmlns:a16="http://schemas.microsoft.com/office/drawing/2014/main" id="{A50D2CAC-A253-C413-F246-060658A18E4B}"/>
              </a:ext>
            </a:extLst>
          </p:cNvPr>
          <p:cNvSpPr/>
          <p:nvPr/>
        </p:nvSpPr>
        <p:spPr>
          <a:xfrm>
            <a:off x="3142903" y="4460598"/>
            <a:ext cx="245225" cy="22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1" name="Rechthoek 370">
            <a:extLst>
              <a:ext uri="{FF2B5EF4-FFF2-40B4-BE49-F238E27FC236}">
                <a16:creationId xmlns:a16="http://schemas.microsoft.com/office/drawing/2014/main" id="{DCC16D10-6AA3-AAE2-B4DE-6AEA1165511A}"/>
              </a:ext>
            </a:extLst>
          </p:cNvPr>
          <p:cNvSpPr/>
          <p:nvPr/>
        </p:nvSpPr>
        <p:spPr>
          <a:xfrm>
            <a:off x="4849754" y="4696407"/>
            <a:ext cx="245225" cy="22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3" name="Rechthoek 372">
            <a:extLst>
              <a:ext uri="{FF2B5EF4-FFF2-40B4-BE49-F238E27FC236}">
                <a16:creationId xmlns:a16="http://schemas.microsoft.com/office/drawing/2014/main" id="{A62E8AF2-F099-78BC-A6AF-8A3642ABCE7B}"/>
              </a:ext>
            </a:extLst>
          </p:cNvPr>
          <p:cNvSpPr/>
          <p:nvPr/>
        </p:nvSpPr>
        <p:spPr>
          <a:xfrm>
            <a:off x="2251061" y="5638144"/>
            <a:ext cx="182071" cy="211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4" name="Rechthoek 373">
            <a:extLst>
              <a:ext uri="{FF2B5EF4-FFF2-40B4-BE49-F238E27FC236}">
                <a16:creationId xmlns:a16="http://schemas.microsoft.com/office/drawing/2014/main" id="{4F41AD0F-FB47-E978-B030-884A5FD66A64}"/>
              </a:ext>
            </a:extLst>
          </p:cNvPr>
          <p:cNvSpPr/>
          <p:nvPr/>
        </p:nvSpPr>
        <p:spPr>
          <a:xfrm>
            <a:off x="2311077" y="5950924"/>
            <a:ext cx="182071" cy="211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5" name="Rechthoek 374">
            <a:extLst>
              <a:ext uri="{FF2B5EF4-FFF2-40B4-BE49-F238E27FC236}">
                <a16:creationId xmlns:a16="http://schemas.microsoft.com/office/drawing/2014/main" id="{24570937-60DD-49B4-EB48-0BF50B8D685D}"/>
              </a:ext>
            </a:extLst>
          </p:cNvPr>
          <p:cNvSpPr/>
          <p:nvPr/>
        </p:nvSpPr>
        <p:spPr>
          <a:xfrm>
            <a:off x="2395452" y="6191308"/>
            <a:ext cx="175991" cy="211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6" name="Rechthoek 375">
            <a:extLst>
              <a:ext uri="{FF2B5EF4-FFF2-40B4-BE49-F238E27FC236}">
                <a16:creationId xmlns:a16="http://schemas.microsoft.com/office/drawing/2014/main" id="{47FB532E-925B-778B-BA3D-A03A208BFFF0}"/>
              </a:ext>
            </a:extLst>
          </p:cNvPr>
          <p:cNvSpPr/>
          <p:nvPr/>
        </p:nvSpPr>
        <p:spPr>
          <a:xfrm>
            <a:off x="2277506" y="6478103"/>
            <a:ext cx="193548" cy="234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7" name="Rechthoek 376">
            <a:extLst>
              <a:ext uri="{FF2B5EF4-FFF2-40B4-BE49-F238E27FC236}">
                <a16:creationId xmlns:a16="http://schemas.microsoft.com/office/drawing/2014/main" id="{FED046F1-72B2-F297-7D03-12A929CFE6E3}"/>
              </a:ext>
            </a:extLst>
          </p:cNvPr>
          <p:cNvSpPr/>
          <p:nvPr/>
        </p:nvSpPr>
        <p:spPr>
          <a:xfrm>
            <a:off x="6230220" y="5950923"/>
            <a:ext cx="182071" cy="211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78" name="Graphic 377" descr="Lekkende kraan met effen opvulling">
            <a:extLst>
              <a:ext uri="{FF2B5EF4-FFF2-40B4-BE49-F238E27FC236}">
                <a16:creationId xmlns:a16="http://schemas.microsoft.com/office/drawing/2014/main" id="{35E9892A-3AD7-4A35-5423-C885995570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42376" y="5617697"/>
            <a:ext cx="319071" cy="319071"/>
          </a:xfrm>
          <a:prstGeom prst="rect">
            <a:avLst/>
          </a:prstGeom>
        </p:spPr>
      </p:pic>
      <p:sp>
        <p:nvSpPr>
          <p:cNvPr id="379" name="Rechthoek 378">
            <a:extLst>
              <a:ext uri="{FF2B5EF4-FFF2-40B4-BE49-F238E27FC236}">
                <a16:creationId xmlns:a16="http://schemas.microsoft.com/office/drawing/2014/main" id="{289413D2-0BE8-D26B-1D6D-B6C2F4D81303}"/>
              </a:ext>
            </a:extLst>
          </p:cNvPr>
          <p:cNvSpPr/>
          <p:nvPr/>
        </p:nvSpPr>
        <p:spPr>
          <a:xfrm>
            <a:off x="6303250" y="5638144"/>
            <a:ext cx="15819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7" name="Tekstvak 386">
            <a:extLst>
              <a:ext uri="{FF2B5EF4-FFF2-40B4-BE49-F238E27FC236}">
                <a16:creationId xmlns:a16="http://schemas.microsoft.com/office/drawing/2014/main" id="{E8B627AD-C490-A82C-DA29-F1DAB5E0BB18}"/>
              </a:ext>
            </a:extLst>
          </p:cNvPr>
          <p:cNvSpPr txBox="1"/>
          <p:nvPr/>
        </p:nvSpPr>
        <p:spPr>
          <a:xfrm>
            <a:off x="10003091" y="4191918"/>
            <a:ext cx="864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794 </a:t>
            </a:r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(+84)</a:t>
            </a:r>
          </a:p>
        </p:txBody>
      </p:sp>
      <p:sp>
        <p:nvSpPr>
          <p:cNvPr id="388" name="Tekstvak 387">
            <a:extLst>
              <a:ext uri="{FF2B5EF4-FFF2-40B4-BE49-F238E27FC236}">
                <a16:creationId xmlns:a16="http://schemas.microsoft.com/office/drawing/2014/main" id="{41620083-4DBA-90AD-D49D-A67650CDD732}"/>
              </a:ext>
            </a:extLst>
          </p:cNvPr>
          <p:cNvSpPr txBox="1"/>
          <p:nvPr/>
        </p:nvSpPr>
        <p:spPr>
          <a:xfrm>
            <a:off x="4954697" y="4677735"/>
            <a:ext cx="8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265 </a:t>
            </a:r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(+9)</a:t>
            </a:r>
          </a:p>
        </p:txBody>
      </p:sp>
      <p:sp>
        <p:nvSpPr>
          <p:cNvPr id="389" name="Tekstvak 388">
            <a:extLst>
              <a:ext uri="{FF2B5EF4-FFF2-40B4-BE49-F238E27FC236}">
                <a16:creationId xmlns:a16="http://schemas.microsoft.com/office/drawing/2014/main" id="{72DE5EDE-7C93-68E7-D90A-46EFECED1B67}"/>
              </a:ext>
            </a:extLst>
          </p:cNvPr>
          <p:cNvSpPr txBox="1"/>
          <p:nvPr/>
        </p:nvSpPr>
        <p:spPr>
          <a:xfrm>
            <a:off x="3224443" y="4429222"/>
            <a:ext cx="851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89 </a:t>
            </a:r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(+4)</a:t>
            </a:r>
          </a:p>
        </p:txBody>
      </p:sp>
      <p:sp>
        <p:nvSpPr>
          <p:cNvPr id="391" name="Tekstvak 390">
            <a:extLst>
              <a:ext uri="{FF2B5EF4-FFF2-40B4-BE49-F238E27FC236}">
                <a16:creationId xmlns:a16="http://schemas.microsoft.com/office/drawing/2014/main" id="{52571ABE-E122-DC82-DE83-F2EFFFAA143B}"/>
              </a:ext>
            </a:extLst>
          </p:cNvPr>
          <p:cNvSpPr txBox="1"/>
          <p:nvPr/>
        </p:nvSpPr>
        <p:spPr>
          <a:xfrm>
            <a:off x="6228273" y="3877573"/>
            <a:ext cx="82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412 </a:t>
            </a:r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(+13)</a:t>
            </a:r>
          </a:p>
        </p:txBody>
      </p:sp>
      <p:pic>
        <p:nvPicPr>
          <p:cNvPr id="394" name="Picture 8">
            <a:extLst>
              <a:ext uri="{FF2B5EF4-FFF2-40B4-BE49-F238E27FC236}">
                <a16:creationId xmlns:a16="http://schemas.microsoft.com/office/drawing/2014/main" id="{49C5C9C4-5C60-8A32-AF23-BF44A7BF4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292" y="1476578"/>
            <a:ext cx="1126060" cy="8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Picture 6">
            <a:extLst>
              <a:ext uri="{FF2B5EF4-FFF2-40B4-BE49-F238E27FC236}">
                <a16:creationId xmlns:a16="http://schemas.microsoft.com/office/drawing/2014/main" id="{BC7AF8BA-3470-EEE2-F7F6-805B15B7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738" y="236168"/>
            <a:ext cx="1068073" cy="77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Picture 2" descr="afbeelding">
            <a:extLst>
              <a:ext uri="{FF2B5EF4-FFF2-40B4-BE49-F238E27FC236}">
                <a16:creationId xmlns:a16="http://schemas.microsoft.com/office/drawing/2014/main" id="{17AC4DDC-1B7E-B1DD-EF31-D2F5877E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523" y="2740912"/>
            <a:ext cx="1271819" cy="9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" name="Tekstvak 396">
            <a:extLst>
              <a:ext uri="{FF2B5EF4-FFF2-40B4-BE49-F238E27FC236}">
                <a16:creationId xmlns:a16="http://schemas.microsoft.com/office/drawing/2014/main" id="{E9BF2CEE-064B-9C87-2E4D-EDCC8A52F025}"/>
              </a:ext>
            </a:extLst>
          </p:cNvPr>
          <p:cNvSpPr txBox="1"/>
          <p:nvPr/>
        </p:nvSpPr>
        <p:spPr>
          <a:xfrm>
            <a:off x="11081368" y="3051874"/>
            <a:ext cx="864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1450</a:t>
            </a:r>
          </a:p>
        </p:txBody>
      </p:sp>
      <p:sp>
        <p:nvSpPr>
          <p:cNvPr id="398" name="Tekstvak 397">
            <a:extLst>
              <a:ext uri="{FF2B5EF4-FFF2-40B4-BE49-F238E27FC236}">
                <a16:creationId xmlns:a16="http://schemas.microsoft.com/office/drawing/2014/main" id="{5E7D815D-09A5-DE14-3049-0CDFD4B843B1}"/>
              </a:ext>
            </a:extLst>
          </p:cNvPr>
          <p:cNvSpPr txBox="1"/>
          <p:nvPr/>
        </p:nvSpPr>
        <p:spPr>
          <a:xfrm>
            <a:off x="11042462" y="1797703"/>
            <a:ext cx="864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1440</a:t>
            </a:r>
          </a:p>
        </p:txBody>
      </p:sp>
      <p:sp>
        <p:nvSpPr>
          <p:cNvPr id="399" name="Tekstvak 398">
            <a:extLst>
              <a:ext uri="{FF2B5EF4-FFF2-40B4-BE49-F238E27FC236}">
                <a16:creationId xmlns:a16="http://schemas.microsoft.com/office/drawing/2014/main" id="{7B7931DE-B73E-6062-8035-12E2E0A35ED4}"/>
              </a:ext>
            </a:extLst>
          </p:cNvPr>
          <p:cNvSpPr txBox="1"/>
          <p:nvPr/>
        </p:nvSpPr>
        <p:spPr>
          <a:xfrm>
            <a:off x="11081368" y="516397"/>
            <a:ext cx="864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1434</a:t>
            </a:r>
          </a:p>
        </p:txBody>
      </p:sp>
      <p:pic>
        <p:nvPicPr>
          <p:cNvPr id="401" name="Afbeelding 400">
            <a:extLst>
              <a:ext uri="{FF2B5EF4-FFF2-40B4-BE49-F238E27FC236}">
                <a16:creationId xmlns:a16="http://schemas.microsoft.com/office/drawing/2014/main" id="{411CBEFC-C969-CD6A-326A-465FA972269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56938" y="1988444"/>
            <a:ext cx="6835570" cy="1591998"/>
          </a:xfrm>
          <a:prstGeom prst="rect">
            <a:avLst/>
          </a:prstGeom>
        </p:spPr>
      </p:pic>
      <p:pic>
        <p:nvPicPr>
          <p:cNvPr id="402" name="Afbeelding 401">
            <a:extLst>
              <a:ext uri="{FF2B5EF4-FFF2-40B4-BE49-F238E27FC236}">
                <a16:creationId xmlns:a16="http://schemas.microsoft.com/office/drawing/2014/main" id="{7C28CC38-4D78-1A05-30D5-CE38517C6AF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927100"/>
            <a:ext cx="1991003" cy="2019582"/>
          </a:xfrm>
          <a:prstGeom prst="rect">
            <a:avLst/>
          </a:prstGeom>
        </p:spPr>
      </p:pic>
      <p:sp>
        <p:nvSpPr>
          <p:cNvPr id="403" name="Tekstvak 402">
            <a:extLst>
              <a:ext uri="{FF2B5EF4-FFF2-40B4-BE49-F238E27FC236}">
                <a16:creationId xmlns:a16="http://schemas.microsoft.com/office/drawing/2014/main" id="{4DDA430A-43CF-0F91-87FF-C55518D06C85}"/>
              </a:ext>
            </a:extLst>
          </p:cNvPr>
          <p:cNvSpPr txBox="1"/>
          <p:nvPr/>
        </p:nvSpPr>
        <p:spPr>
          <a:xfrm>
            <a:off x="9670530" y="5427938"/>
            <a:ext cx="238783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Ruimtevraag tot 2030</a:t>
            </a:r>
          </a:p>
          <a:p>
            <a:r>
              <a:rPr lang="nl-NL" dirty="0"/>
              <a:t>Combineerbaarheid</a:t>
            </a:r>
          </a:p>
          <a:p>
            <a:r>
              <a:rPr lang="nl-NL" dirty="0"/>
              <a:t>Beperkingen</a:t>
            </a:r>
          </a:p>
          <a:p>
            <a:r>
              <a:rPr lang="nl-NL" dirty="0"/>
              <a:t>Conclusie</a:t>
            </a:r>
          </a:p>
        </p:txBody>
      </p:sp>
      <p:sp>
        <p:nvSpPr>
          <p:cNvPr id="404" name="Pijl: rechts 403">
            <a:extLst>
              <a:ext uri="{FF2B5EF4-FFF2-40B4-BE49-F238E27FC236}">
                <a16:creationId xmlns:a16="http://schemas.microsoft.com/office/drawing/2014/main" id="{4378FF19-F8E8-0EF1-0525-8D83F5CA389D}"/>
              </a:ext>
            </a:extLst>
          </p:cNvPr>
          <p:cNvSpPr/>
          <p:nvPr/>
        </p:nvSpPr>
        <p:spPr>
          <a:xfrm>
            <a:off x="7295100" y="5740309"/>
            <a:ext cx="2301195" cy="46166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Per thema</a:t>
            </a:r>
          </a:p>
        </p:txBody>
      </p:sp>
      <p:sp>
        <p:nvSpPr>
          <p:cNvPr id="405" name="Rectangle 2">
            <a:extLst>
              <a:ext uri="{FF2B5EF4-FFF2-40B4-BE49-F238E27FC236}">
                <a16:creationId xmlns:a16="http://schemas.microsoft.com/office/drawing/2014/main" id="{C6B5A2AF-7344-C271-F392-85241BC8522C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Ruimtelijke doorrekening</a:t>
            </a:r>
          </a:p>
        </p:txBody>
      </p:sp>
      <p:sp>
        <p:nvSpPr>
          <p:cNvPr id="406" name="Tekstvak 405">
            <a:extLst>
              <a:ext uri="{FF2B5EF4-FFF2-40B4-BE49-F238E27FC236}">
                <a16:creationId xmlns:a16="http://schemas.microsoft.com/office/drawing/2014/main" id="{0D707399-D5E1-FB91-53B8-D7FB6C83E8F9}"/>
              </a:ext>
            </a:extLst>
          </p:cNvPr>
          <p:cNvSpPr txBox="1"/>
          <p:nvPr/>
        </p:nvSpPr>
        <p:spPr>
          <a:xfrm>
            <a:off x="7380041" y="997967"/>
            <a:ext cx="350542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600" dirty="0"/>
              <a:t>Kwantitatief: oppervlakten</a:t>
            </a:r>
          </a:p>
          <a:p>
            <a:pPr marL="285750" indent="-285750">
              <a:buFontTx/>
              <a:buChar char="-"/>
            </a:pPr>
            <a:r>
              <a:rPr lang="nl-NL" sz="1600" dirty="0"/>
              <a:t>Kwalitatief: combineren &lt;&gt; beperken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DE3479-BC02-CA88-190D-B91A811A3A44}"/>
              </a:ext>
            </a:extLst>
          </p:cNvPr>
          <p:cNvSpPr txBox="1"/>
          <p:nvPr/>
        </p:nvSpPr>
        <p:spPr>
          <a:xfrm>
            <a:off x="3195997" y="997967"/>
            <a:ext cx="408778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- Ontwikkeling functiegebruik</a:t>
            </a:r>
          </a:p>
          <a:p>
            <a:r>
              <a:rPr lang="nl-NL" dirty="0"/>
              <a:t>- Verwachte ruimtevraag huidige opgaven</a:t>
            </a:r>
          </a:p>
        </p:txBody>
      </p:sp>
    </p:spTree>
    <p:extLst>
      <p:ext uri="{BB962C8B-B14F-4D97-AF65-F5344CB8AC3E}">
        <p14:creationId xmlns:p14="http://schemas.microsoft.com/office/powerpoint/2010/main" val="115215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6" grpId="0"/>
      <p:bldP spid="37" grpId="0"/>
      <p:bldP spid="38" grpId="0"/>
      <p:bldP spid="39" grpId="0"/>
      <p:bldP spid="40" grpId="0"/>
      <p:bldP spid="41" grpId="0"/>
      <p:bldP spid="46" grpId="0" animBg="1"/>
      <p:bldP spid="47" grpId="0"/>
      <p:bldP spid="66" grpId="0"/>
      <p:bldP spid="67" grpId="0" animBg="1"/>
      <p:bldP spid="68" grpId="0"/>
      <p:bldP spid="69" grpId="0"/>
      <p:bldP spid="79" grpId="0"/>
      <p:bldP spid="337" grpId="0"/>
      <p:bldP spid="338" grpId="0"/>
      <p:bldP spid="359" grpId="0" animBg="1"/>
      <p:bldP spid="361" grpId="0" animBg="1"/>
      <p:bldP spid="365" grpId="0" animBg="1"/>
      <p:bldP spid="367" grpId="0" animBg="1"/>
      <p:bldP spid="368" grpId="0" animBg="1"/>
      <p:bldP spid="370" grpId="0" animBg="1"/>
      <p:bldP spid="371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9" grpId="0" animBg="1"/>
      <p:bldP spid="387" grpId="0"/>
      <p:bldP spid="388" grpId="0"/>
      <p:bldP spid="389" grpId="0"/>
      <p:bldP spid="391" grpId="0"/>
      <p:bldP spid="397" grpId="0"/>
      <p:bldP spid="398" grpId="0"/>
      <p:bldP spid="399" grpId="0"/>
      <p:bldP spid="403" grpId="0" animBg="1"/>
      <p:bldP spid="404" grpId="0" animBg="1"/>
      <p:bldP spid="4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C677439-DC34-8A48-4621-1B05964F3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00"/>
            <a:ext cx="1991003" cy="201958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Ruimtelijke puzzel </a:t>
            </a:r>
            <a:r>
              <a:rPr lang="nl-NL" altLang="nl-NL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novex</a:t>
            </a:r>
            <a:endParaRPr lang="nl-NL" altLang="nl-NL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ED85F36-4557-25AE-F2EE-726FB83EE3C0}"/>
              </a:ext>
            </a:extLst>
          </p:cNvPr>
          <p:cNvSpPr txBox="1"/>
          <p:nvPr/>
        </p:nvSpPr>
        <p:spPr>
          <a:xfrm>
            <a:off x="3454400" y="1191125"/>
            <a:ext cx="368427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- Gezamenlijke eenduidige basislagen</a:t>
            </a:r>
          </a:p>
          <a:p>
            <a:r>
              <a:rPr lang="nl-NL" dirty="0"/>
              <a:t>- Vergelijkbaar/</a:t>
            </a:r>
            <a:r>
              <a:rPr lang="nl-NL" dirty="0" err="1"/>
              <a:t>optelbaar</a:t>
            </a:r>
            <a:r>
              <a:rPr lang="nl-NL" dirty="0"/>
              <a:t> resultaat?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D659BA-E3A9-ADD8-4D3B-A09B05A271E6}"/>
              </a:ext>
            </a:extLst>
          </p:cNvPr>
          <p:cNvSpPr txBox="1"/>
          <p:nvPr/>
        </p:nvSpPr>
        <p:spPr>
          <a:xfrm>
            <a:off x="8419885" y="1191124"/>
            <a:ext cx="128759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- kwalitatief</a:t>
            </a:r>
          </a:p>
          <a:p>
            <a:r>
              <a:rPr lang="nl-NL" dirty="0"/>
              <a:t>- schetsen</a:t>
            </a:r>
          </a:p>
        </p:txBody>
      </p:sp>
      <p:sp>
        <p:nvSpPr>
          <p:cNvPr id="9" name="Pijl: links/rechts 8">
            <a:extLst>
              <a:ext uri="{FF2B5EF4-FFF2-40B4-BE49-F238E27FC236}">
                <a16:creationId xmlns:a16="http://schemas.microsoft.com/office/drawing/2014/main" id="{D8C7B15C-2329-E63D-66E2-D256789A0C71}"/>
              </a:ext>
            </a:extLst>
          </p:cNvPr>
          <p:cNvSpPr/>
          <p:nvPr/>
        </p:nvSpPr>
        <p:spPr>
          <a:xfrm>
            <a:off x="7430365" y="1376769"/>
            <a:ext cx="697832" cy="323165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13424B8-4F96-D59E-A4A4-BE8A81B53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885" y="3313507"/>
            <a:ext cx="3235072" cy="2353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F675771-16FF-06A6-2EFF-639B0401D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5" y="3199291"/>
            <a:ext cx="7038813" cy="3165414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08366D3-3CDF-6014-F8BB-9053518B54EF}"/>
              </a:ext>
            </a:extLst>
          </p:cNvPr>
          <p:cNvSpPr txBox="1"/>
          <p:nvPr/>
        </p:nvSpPr>
        <p:spPr>
          <a:xfrm>
            <a:off x="3795236" y="1837455"/>
            <a:ext cx="218841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regelgeving	</a:t>
            </a:r>
          </a:p>
          <a:p>
            <a:r>
              <a:rPr lang="nl-N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beleidskaart	</a:t>
            </a:r>
          </a:p>
          <a:p>
            <a:r>
              <a:rPr lang="nl-N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kenniskaart	</a:t>
            </a:r>
          </a:p>
          <a:p>
            <a:r>
              <a:rPr lang="nl-N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feitelijke situatie	</a:t>
            </a:r>
          </a:p>
          <a:p>
            <a:r>
              <a:rPr lang="nl-N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schetskaart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D059410-6B9E-C8EC-1827-15A8FCCCCB1C}"/>
              </a:ext>
            </a:extLst>
          </p:cNvPr>
          <p:cNvSpPr txBox="1"/>
          <p:nvPr/>
        </p:nvSpPr>
        <p:spPr>
          <a:xfrm rot="16200000">
            <a:off x="2957111" y="231450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typering</a:t>
            </a:r>
          </a:p>
        </p:txBody>
      </p:sp>
      <p:sp>
        <p:nvSpPr>
          <p:cNvPr id="17" name="Linkeraccolade 16">
            <a:extLst>
              <a:ext uri="{FF2B5EF4-FFF2-40B4-BE49-F238E27FC236}">
                <a16:creationId xmlns:a16="http://schemas.microsoft.com/office/drawing/2014/main" id="{AEC8C38C-1D4E-4465-20BF-401AEA373E9C}"/>
              </a:ext>
            </a:extLst>
          </p:cNvPr>
          <p:cNvSpPr/>
          <p:nvPr/>
        </p:nvSpPr>
        <p:spPr>
          <a:xfrm>
            <a:off x="3683913" y="1929272"/>
            <a:ext cx="111323" cy="11120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6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C677439-DC34-8A48-4621-1B05964F3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00"/>
            <a:ext cx="1991003" cy="201958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Ruimtelijke puzzel </a:t>
            </a:r>
            <a:r>
              <a:rPr lang="nl-NL" altLang="nl-NL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novex</a:t>
            </a:r>
            <a:endParaRPr lang="nl-NL" altLang="nl-NL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D659BA-E3A9-ADD8-4D3B-A09B05A271E6}"/>
              </a:ext>
            </a:extLst>
          </p:cNvPr>
          <p:cNvSpPr txBox="1"/>
          <p:nvPr/>
        </p:nvSpPr>
        <p:spPr>
          <a:xfrm>
            <a:off x="3944138" y="1215185"/>
            <a:ext cx="128759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- kwalitatief</a:t>
            </a:r>
          </a:p>
          <a:p>
            <a:r>
              <a:rPr lang="nl-NL" dirty="0"/>
              <a:t>- schetsen</a:t>
            </a:r>
          </a:p>
        </p:txBody>
      </p:sp>
      <p:sp>
        <p:nvSpPr>
          <p:cNvPr id="9" name="Pijl: links/rechts 8">
            <a:extLst>
              <a:ext uri="{FF2B5EF4-FFF2-40B4-BE49-F238E27FC236}">
                <a16:creationId xmlns:a16="http://schemas.microsoft.com/office/drawing/2014/main" id="{D8C7B15C-2329-E63D-66E2-D256789A0C71}"/>
              </a:ext>
            </a:extLst>
          </p:cNvPr>
          <p:cNvSpPr/>
          <p:nvPr/>
        </p:nvSpPr>
        <p:spPr>
          <a:xfrm>
            <a:off x="5534188" y="1376767"/>
            <a:ext cx="697832" cy="323165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A261316-7CA4-85F5-9FC0-5F979D01DE16}"/>
              </a:ext>
            </a:extLst>
          </p:cNvPr>
          <p:cNvSpPr txBox="1"/>
          <p:nvPr/>
        </p:nvSpPr>
        <p:spPr>
          <a:xfrm>
            <a:off x="6541071" y="1215183"/>
            <a:ext cx="527221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Analyseren versterkende / belemmerende opgaven</a:t>
            </a:r>
          </a:p>
          <a:p>
            <a:pPr marL="285750" indent="-285750">
              <a:buFontTx/>
              <a:buChar char="-"/>
            </a:pPr>
            <a:r>
              <a:rPr lang="nl-NL" dirty="0"/>
              <a:t>‘hittekaart’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4169C7C-58CC-FC51-72FF-AB4BF88009B0}"/>
              </a:ext>
            </a:extLst>
          </p:cNvPr>
          <p:cNvSpPr txBox="1"/>
          <p:nvPr/>
        </p:nvSpPr>
        <p:spPr>
          <a:xfrm>
            <a:off x="5650930" y="2257751"/>
            <a:ext cx="431355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Onderzoek verkenning; </a:t>
            </a:r>
            <a:r>
              <a:rPr lang="nl-NL" dirty="0" err="1"/>
              <a:t>multicriteria</a:t>
            </a:r>
            <a:r>
              <a:rPr lang="nl-NL" dirty="0"/>
              <a:t> analyse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6098958-2EAE-B3CF-249E-4F945F20E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930" y="2861739"/>
            <a:ext cx="6099248" cy="37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C677439-DC34-8A48-4621-1B05964F3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00"/>
            <a:ext cx="1991003" cy="201958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altLang="nl-NL" sz="28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ronde </a:t>
            </a:r>
            <a:r>
              <a:rPr lang="nl-NL" altLang="nl-NL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STellingen</a:t>
            </a:r>
            <a:endParaRPr lang="nl-NL" altLang="nl-NL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D2F317F-30D5-2B86-2198-350EA74F2084}"/>
              </a:ext>
            </a:extLst>
          </p:cNvPr>
          <p:cNvSpPr txBox="1"/>
          <p:nvPr/>
        </p:nvSpPr>
        <p:spPr>
          <a:xfrm>
            <a:off x="2579914" y="1600200"/>
            <a:ext cx="88500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1. Beleidsontwikkeling kan veel beter door meer vanuit data te werken</a:t>
            </a:r>
          </a:p>
          <a:p>
            <a:r>
              <a:rPr lang="nl-NL" sz="2400" i="1" dirty="0"/>
              <a:t>	of</a:t>
            </a:r>
          </a:p>
          <a:p>
            <a:r>
              <a:rPr lang="nl-NL" sz="2400" dirty="0"/>
              <a:t>2. Een focus op data bij beleidsontwikkeling beperkt je scope tot wat je al weet en beperkt dus de brede blik op beleidsmogelijkheden</a:t>
            </a:r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1. Het publiek delen van datavisualisaties (kaarten, digitale tweelingen) is dé manier om te komen tot transparante beleidsontwikkeling</a:t>
            </a:r>
          </a:p>
          <a:p>
            <a:r>
              <a:rPr lang="nl-NL" sz="2400" i="1" dirty="0"/>
              <a:t>	of</a:t>
            </a:r>
          </a:p>
          <a:p>
            <a:r>
              <a:rPr lang="nl-NL" sz="2400" dirty="0"/>
              <a:t>2. Het delen van datavisualisaties zonder vastgestelde status is een risico voor het beleidsproces en het politieke besluitvormingsproces</a:t>
            </a:r>
          </a:p>
        </p:txBody>
      </p:sp>
    </p:spTree>
    <p:extLst>
      <p:ext uri="{BB962C8B-B14F-4D97-AF65-F5344CB8AC3E}">
        <p14:creationId xmlns:p14="http://schemas.microsoft.com/office/powerpoint/2010/main" val="319150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afwegingskader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ED85F36-4557-25AE-F2EE-726FB83EE3C0}"/>
              </a:ext>
            </a:extLst>
          </p:cNvPr>
          <p:cNvSpPr txBox="1"/>
          <p:nvPr/>
        </p:nvSpPr>
        <p:spPr>
          <a:xfrm>
            <a:off x="3454401" y="1191125"/>
            <a:ext cx="46211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Afwegingskader nieuw bos</a:t>
            </a:r>
          </a:p>
          <a:p>
            <a:pPr marL="285750" indent="-285750">
              <a:buFontTx/>
              <a:buChar char="-"/>
            </a:pPr>
            <a:r>
              <a:rPr lang="nl-NL" dirty="0"/>
              <a:t>Zoekgebieden weidevogelgebieden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747D7C-060A-2B68-5CF0-0BC51A11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8" y="1040415"/>
            <a:ext cx="1943268" cy="179847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E0EA12-2975-9E64-E960-AAF8ABE97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87" y="2733964"/>
            <a:ext cx="4699677" cy="201207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708D8-7977-6949-E8C4-D4429539B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71" y="3397203"/>
            <a:ext cx="5290363" cy="179847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3FCC0A4-610A-671D-5163-A7A072642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447" y="3475550"/>
            <a:ext cx="4818746" cy="189775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E85F1FF-A5EE-72A6-1941-49C129608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129" y="3735399"/>
            <a:ext cx="5195597" cy="189775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55EACEA-58D8-0EA5-2CC7-45F671467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053" y="4102340"/>
            <a:ext cx="4621196" cy="213077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83DA230-A867-BFD6-CB2E-A73A3A205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686" y="4437220"/>
            <a:ext cx="3892301" cy="198911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8DBFB6A-E275-FFC8-E2B0-797DB0CC6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9304" y="4857483"/>
            <a:ext cx="3767660" cy="190373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DDBFBBB-37AE-74C3-2A97-29D73A783D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0488" y="2631333"/>
            <a:ext cx="6682132" cy="41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Gezonde gebiedsontwikkeling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ED85F36-4557-25AE-F2EE-726FB83EE3C0}"/>
              </a:ext>
            </a:extLst>
          </p:cNvPr>
          <p:cNvSpPr txBox="1"/>
          <p:nvPr/>
        </p:nvSpPr>
        <p:spPr>
          <a:xfrm>
            <a:off x="3454400" y="1191125"/>
            <a:ext cx="458269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- Digital </a:t>
            </a:r>
            <a:r>
              <a:rPr lang="nl-NL" dirty="0" err="1"/>
              <a:t>twin</a:t>
            </a:r>
            <a:r>
              <a:rPr lang="nl-NL" dirty="0"/>
              <a:t> scoort indicatoren dynamisch op ontwerpvarianten met rekenmodellen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E1E709-E6F3-056D-712D-8437014C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149" y="4908626"/>
            <a:ext cx="5421921" cy="16905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541EE8-3256-9B9A-75F4-B095E084C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149" y="2529761"/>
            <a:ext cx="5421921" cy="22069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0747D7C-060A-2B68-5CF0-0BC51A11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8" y="1040415"/>
            <a:ext cx="1943268" cy="179847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F3FFBA8-A7C7-EDFA-B19B-02EFB3E7A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170" y="2529762"/>
            <a:ext cx="4285859" cy="220694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EFA4683-C9CE-D2FC-F4A4-4DF4FBA70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9455" y="2838891"/>
            <a:ext cx="1152244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2e</a:t>
            </a: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ronde </a:t>
            </a:r>
            <a:r>
              <a:rPr lang="nl-NL" altLang="nl-NL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STellingen</a:t>
            </a:r>
            <a:endParaRPr lang="nl-NL" altLang="nl-NL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D2F317F-30D5-2B86-2198-350EA74F2084}"/>
              </a:ext>
            </a:extLst>
          </p:cNvPr>
          <p:cNvSpPr txBox="1"/>
          <p:nvPr/>
        </p:nvSpPr>
        <p:spPr>
          <a:xfrm>
            <a:off x="2579914" y="1600200"/>
            <a:ext cx="88500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1. Er zijn nu al voldoende toepassingen en data beschikbaar om in de praktijk in te zetten bij doorwerking van beleid</a:t>
            </a:r>
          </a:p>
          <a:p>
            <a:endParaRPr lang="nl-NL" sz="2800" dirty="0"/>
          </a:p>
          <a:p>
            <a:r>
              <a:rPr lang="nl-NL" sz="2800" i="1" dirty="0"/>
              <a:t>	of</a:t>
            </a:r>
          </a:p>
          <a:p>
            <a:endParaRPr lang="nl-NL" sz="2800" dirty="0"/>
          </a:p>
          <a:p>
            <a:r>
              <a:rPr lang="nl-NL" sz="2800" dirty="0"/>
              <a:t>2. We moeten eerst de randvoorwaarden voor het gebruik van data op orde brengen, zoals beschikbaarheid en transparantie</a:t>
            </a: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6C8095-2432-6E98-30F6-C6E01C9B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5" y="1060191"/>
            <a:ext cx="193869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48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incidentmeldingen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D1C54E-8424-81B1-F503-A5B4696F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428"/>
            <a:ext cx="1867161" cy="20100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218E3EF-BFC4-2A01-997A-C4A0D0B68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258" y="2847618"/>
            <a:ext cx="4265509" cy="338948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D39982C-8621-75BC-9F2E-9D9F84375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5" y="2819472"/>
            <a:ext cx="5335249" cy="275836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ED85F36-4557-25AE-F2EE-726FB83EE3C0}"/>
              </a:ext>
            </a:extLst>
          </p:cNvPr>
          <p:cNvSpPr txBox="1"/>
          <p:nvPr/>
        </p:nvSpPr>
        <p:spPr>
          <a:xfrm>
            <a:off x="3454400" y="1191125"/>
            <a:ext cx="396667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Analyse op gemelde aanrijdingen met dieren in zaaksysteem</a:t>
            </a:r>
          </a:p>
          <a:p>
            <a:pPr marL="285750" indent="-285750">
              <a:buFontTx/>
              <a:buChar char="-"/>
            </a:pPr>
            <a:r>
              <a:rPr lang="nl-NL" dirty="0"/>
              <a:t>Rapportage in BI-tool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CA03C59-A170-F8F4-90F6-8776C62CF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572" y="4508382"/>
            <a:ext cx="3860390" cy="23169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6E9F44-1DBB-963A-4FF3-FAF8630CA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178" y="4508382"/>
            <a:ext cx="3966678" cy="23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3e</a:t>
            </a: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ronde </a:t>
            </a:r>
            <a:r>
              <a:rPr lang="nl-NL" altLang="nl-NL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STellingen</a:t>
            </a:r>
            <a:endParaRPr lang="nl-NL" altLang="nl-NL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D2F317F-30D5-2B86-2198-350EA74F2084}"/>
              </a:ext>
            </a:extLst>
          </p:cNvPr>
          <p:cNvSpPr txBox="1"/>
          <p:nvPr/>
        </p:nvSpPr>
        <p:spPr>
          <a:xfrm>
            <a:off x="2579914" y="1600200"/>
            <a:ext cx="88500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1. Datagedreven werken begint met een positieve houding en aanpak van de specialisten in de uitvoering, de afspraken volgen daar dan op  </a:t>
            </a:r>
          </a:p>
          <a:p>
            <a:endParaRPr lang="nl-NL" sz="2800" dirty="0"/>
          </a:p>
          <a:p>
            <a:r>
              <a:rPr lang="nl-NL" sz="2800" i="1" dirty="0"/>
              <a:t>	of</a:t>
            </a:r>
          </a:p>
          <a:p>
            <a:endParaRPr lang="nl-NL" sz="2800" dirty="0"/>
          </a:p>
          <a:p>
            <a:r>
              <a:rPr lang="nl-NL" sz="2800" dirty="0"/>
              <a:t>2. Datagedreven werken begint bij afspraken over het delen van data tussen organisaties, anders ontstaat er geen overzicht en gezamenlijkheid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58409A-3675-19FD-08B9-91FB8969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7" y="978321"/>
            <a:ext cx="186553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0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20520-AA08-C80E-B43B-DFE76A0B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Workshop Datagedreven werken in de praktijk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A7C824-0E13-AA5D-2041-DDF0D36ED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Welkom</a:t>
            </a:r>
          </a:p>
          <a:p>
            <a:r>
              <a:rPr lang="nl-NL" dirty="0"/>
              <a:t>Voorstellen</a:t>
            </a:r>
          </a:p>
          <a:p>
            <a:r>
              <a:rPr lang="nl-NL" i="1" dirty="0"/>
              <a:t>Waarom ben je in deze workshop?</a:t>
            </a:r>
            <a:endParaRPr lang="nl-NL" dirty="0"/>
          </a:p>
          <a:p>
            <a:pPr lvl="1"/>
            <a:r>
              <a:rPr lang="nl-NL" dirty="0"/>
              <a:t>Wie werkt er in een </a:t>
            </a:r>
            <a:r>
              <a:rPr lang="nl-NL" dirty="0" err="1"/>
              <a:t>datagedreven</a:t>
            </a:r>
            <a:r>
              <a:rPr lang="nl-NL" dirty="0"/>
              <a:t> organisatie?</a:t>
            </a:r>
          </a:p>
          <a:p>
            <a:pPr lvl="1"/>
            <a:r>
              <a:rPr lang="nl-NL" dirty="0"/>
              <a:t>Bent u maker of gebruiker van </a:t>
            </a:r>
            <a:r>
              <a:rPr lang="nl-NL" dirty="0" err="1"/>
              <a:t>geo</a:t>
            </a:r>
            <a:r>
              <a:rPr lang="nl-NL" dirty="0"/>
              <a:t>-informatie?</a:t>
            </a:r>
          </a:p>
          <a:p>
            <a:pPr lvl="1"/>
            <a:r>
              <a:rPr lang="nl-NL" dirty="0"/>
              <a:t>Werkt u in beleid of uitvoering?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15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ED85F36-4557-25AE-F2EE-726FB83EE3C0}"/>
              </a:ext>
            </a:extLst>
          </p:cNvPr>
          <p:cNvSpPr txBox="1"/>
          <p:nvPr/>
        </p:nvSpPr>
        <p:spPr>
          <a:xfrm>
            <a:off x="3454400" y="1191125"/>
            <a:ext cx="386862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Dashboard vanuit registratie</a:t>
            </a:r>
          </a:p>
          <a:p>
            <a:pPr marL="285750" indent="-285750">
              <a:buFontTx/>
              <a:buChar char="-"/>
            </a:pPr>
            <a:r>
              <a:rPr lang="nl-NL" dirty="0"/>
              <a:t>Basis voor programmering en puzzel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2EE248-0E7D-C8D3-2CA8-A92346C8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5" y="844731"/>
            <a:ext cx="2133785" cy="18228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7C2F9F-619B-3C15-BE65-298C4D332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0" y="2090873"/>
            <a:ext cx="3031555" cy="22275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9B26452-EE59-92F1-A838-7DD63C3E3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198" y="1191125"/>
            <a:ext cx="3684294" cy="196277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0F795E-AB8D-3D16-2EC4-3B1E03C74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250" y="3215312"/>
            <a:ext cx="3759242" cy="24515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ECB5483-E7A0-F0F9-F1C6-0A52B4E8C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17" y="4571820"/>
            <a:ext cx="4489727" cy="10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4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A67-9E3F-6BB1-4B89-930E3EAD9BBB}"/>
              </a:ext>
            </a:extLst>
          </p:cNvPr>
          <p:cNvSpPr txBox="1">
            <a:spLocks noChangeArrowheads="1"/>
          </p:cNvSpPr>
          <p:nvPr/>
        </p:nvSpPr>
        <p:spPr>
          <a:xfrm>
            <a:off x="1121053" y="171892"/>
            <a:ext cx="9947834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altLang="nl-NL" sz="28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4e</a:t>
            </a:r>
            <a:r>
              <a:rPr lang="nl-NL" altLang="nl-NL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ronde </a:t>
            </a:r>
            <a:r>
              <a:rPr lang="nl-NL" altLang="nl-NL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STellingen</a:t>
            </a:r>
            <a:endParaRPr lang="nl-NL" altLang="nl-NL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D2F317F-30D5-2B86-2198-350EA74F2084}"/>
              </a:ext>
            </a:extLst>
          </p:cNvPr>
          <p:cNvSpPr txBox="1"/>
          <p:nvPr/>
        </p:nvSpPr>
        <p:spPr>
          <a:xfrm>
            <a:off x="2579914" y="1600200"/>
            <a:ext cx="88500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1. Er zijn voldoende data en technieken beschikbaar om </a:t>
            </a:r>
            <a:r>
              <a:rPr lang="nl-NL" sz="2800" dirty="0" err="1"/>
              <a:t>datagedreven</a:t>
            </a:r>
            <a:r>
              <a:rPr lang="nl-NL" sz="2800" dirty="0"/>
              <a:t> te monitoren, ga het gewoon doen!</a:t>
            </a:r>
          </a:p>
          <a:p>
            <a:endParaRPr lang="nl-NL" sz="2800" dirty="0"/>
          </a:p>
          <a:p>
            <a:r>
              <a:rPr lang="nl-NL" sz="2800" dirty="0"/>
              <a:t>	</a:t>
            </a:r>
            <a:r>
              <a:rPr lang="nl-NL" sz="2800" i="1" dirty="0"/>
              <a:t>of</a:t>
            </a:r>
          </a:p>
          <a:p>
            <a:endParaRPr lang="nl-NL" sz="2800" dirty="0"/>
          </a:p>
          <a:p>
            <a:r>
              <a:rPr lang="nl-NL" sz="2800" dirty="0"/>
              <a:t>2. Een afgestemd begrippenkader met vastgestelde indicatoren zijn randvoorwaarden voor </a:t>
            </a:r>
            <a:r>
              <a:rPr lang="nl-NL" sz="2800" dirty="0" err="1"/>
              <a:t>datagedreven</a:t>
            </a:r>
            <a:r>
              <a:rPr lang="nl-NL" sz="2800" dirty="0"/>
              <a:t> monitoring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7353628-3266-E69D-A383-3AA95ABEA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318"/>
            <a:ext cx="2133785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6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6931A-0C0D-B18E-AEC4-81930623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Algemene stellingen </a:t>
            </a:r>
            <a:endParaRPr lang="nl-NL" sz="3600" b="1" dirty="0">
              <a:highlight>
                <a:srgbClr val="FFFF00"/>
              </a:highlight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2A42FB-8786-5FF9-7A60-26EC00A1C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Datagedreven werken in de fysieke leefomgeving lukt veel beter in de beleidsuitvoering dan bij de beleidsvorming. </a:t>
            </a:r>
          </a:p>
          <a:p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</a:t>
            </a:r>
            <a:r>
              <a:rPr lang="nl-NL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datagedreven</a:t>
            </a:r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initiatieven zijn eigenaarschap en een duidelijke behoefte van de inhoudelijke opgavetrekkers een vereiste.</a:t>
            </a:r>
          </a:p>
          <a:p>
            <a:r>
              <a:rPr lang="nl-NL" dirty="0"/>
              <a:t>Er zijn zoveel technologische innovaties, dat het beter is om even af te wachten voordat je investeringen doet in </a:t>
            </a:r>
            <a:r>
              <a:rPr lang="nl-NL" dirty="0" err="1"/>
              <a:t>datagedreven</a:t>
            </a:r>
            <a:r>
              <a:rPr lang="nl-NL" dirty="0"/>
              <a:t> werken.</a:t>
            </a:r>
          </a:p>
          <a:p>
            <a: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Datagedreven werken heeft het risico dat je alleen naar de data kijkt en niet meer naar buiten. In hoeverre kun je data vertrouwen?</a:t>
            </a:r>
          </a:p>
          <a:p>
            <a:r>
              <a:rPr lang="nl-NL" dirty="0"/>
              <a:t>Er is een grote investering nodig voor </a:t>
            </a:r>
            <a:r>
              <a:rPr lang="nl-NL" dirty="0" err="1"/>
              <a:t>datagedreven</a:t>
            </a:r>
            <a:r>
              <a:rPr lang="nl-NL" dirty="0"/>
              <a:t> werken in de fysieke leefomgeving, die niet van de grond komt omdat niemand de kosten wil dragen.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6030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6931A-0C0D-B18E-AEC4-81930623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Meer weten?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2A42FB-8786-5FF9-7A60-26EC00A1C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599"/>
            <a:ext cx="11016389" cy="3987501"/>
          </a:xfrm>
        </p:spPr>
        <p:txBody>
          <a:bodyPr>
            <a:normAutofit/>
          </a:bodyPr>
          <a:lstStyle/>
          <a:p>
            <a:r>
              <a:rPr lang="nl-NL" dirty="0" err="1"/>
              <a:t>Basisset</a:t>
            </a:r>
            <a:r>
              <a:rPr lang="nl-NL" dirty="0"/>
              <a:t> NOVEX: kijk op </a:t>
            </a:r>
            <a:r>
              <a:rPr lang="nl-NL" dirty="0">
                <a:hlinkClick r:id="rId3"/>
              </a:rPr>
              <a:t>https://denationaleomgevingsvisie.nl/novex/ruimtelijke+data</a:t>
            </a:r>
            <a:endParaRPr lang="nl-NL" dirty="0"/>
          </a:p>
          <a:p>
            <a:endParaRPr lang="nl-NL" dirty="0"/>
          </a:p>
          <a:p>
            <a:r>
              <a:rPr lang="nl-NL" dirty="0"/>
              <a:t>Luc de Horde, </a:t>
            </a:r>
            <a:r>
              <a:rPr lang="nl-NL" dirty="0">
                <a:hlinkClick r:id="rId4"/>
              </a:rPr>
              <a:t>luc.de.horde@provincie-utrecht.nl</a:t>
            </a:r>
            <a:endParaRPr lang="nl-NL" dirty="0"/>
          </a:p>
          <a:p>
            <a:r>
              <a:rPr lang="nl-NL" dirty="0"/>
              <a:t>Koos Straver, </a:t>
            </a:r>
            <a:r>
              <a:rPr lang="nl-NL" dirty="0">
                <a:hlinkClick r:id="rId5"/>
              </a:rPr>
              <a:t>koos.straver@minbzk.nl</a:t>
            </a:r>
            <a:endParaRPr lang="nl-NL" dirty="0"/>
          </a:p>
          <a:p>
            <a:r>
              <a:rPr lang="nl-NL" dirty="0"/>
              <a:t>Dirk van Barneveld, </a:t>
            </a:r>
            <a:r>
              <a:rPr lang="nl-NL" dirty="0">
                <a:hlinkClick r:id="rId6"/>
              </a:rPr>
              <a:t>dirk.barneveld@minbzk.nl</a:t>
            </a:r>
            <a:endParaRPr lang="nl-NL" dirty="0"/>
          </a:p>
          <a:p>
            <a:endParaRPr lang="nl-NL" dirty="0"/>
          </a:p>
          <a:p>
            <a:r>
              <a:rPr lang="nl-NL" dirty="0">
                <a:highlight>
                  <a:srgbClr val="FFFF00"/>
                </a:highlight>
              </a:rPr>
              <a:t>Vraag van de organisatie: s.v.p. de evaluatie in de app invullen. 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247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0D637-4D48-8AE5-6392-D57E96FDED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3</a:t>
            </a:fld>
            <a:endParaRPr lang="nl-NL" spc="15" dirty="0">
              <a:solidFill>
                <a:srgbClr val="00538A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F82871-CE91-4BE2-A9C6-500423C9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prstClr val="white"/>
                </a:solidFill>
                <a:latin typeface="Calibri Light" panose="020F0302020204030204"/>
                <a:ea typeface="Verdana" panose="020B0604030504040204" pitchFamily="34" charset="0"/>
              </a:rPr>
              <a:t>Opgaven</a:t>
            </a:r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fysieke leefomgeving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FFC6690-3A2A-CE51-72B5-844750464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1839817"/>
            <a:ext cx="11016389" cy="4208443"/>
          </a:xfrm>
        </p:spPr>
        <p:txBody>
          <a:bodyPr numCol="1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Ruimtelijke opgaven Rijk:</a:t>
            </a:r>
          </a:p>
          <a:p>
            <a:pPr lvl="1"/>
            <a:r>
              <a:rPr lang="nl-NL" sz="2800" dirty="0"/>
              <a:t>komen voort uit &gt; 20 nationale programma’s,</a:t>
            </a:r>
          </a:p>
          <a:p>
            <a:pPr lvl="1"/>
            <a:r>
              <a:rPr lang="nl-NL" sz="2800" dirty="0"/>
              <a:t>voor stad, landelijk gebied, wonen, werken, vervoer, energie...</a:t>
            </a:r>
          </a:p>
          <a:p>
            <a:pPr lvl="1"/>
            <a:r>
              <a:rPr lang="nl-NL" sz="2800" dirty="0"/>
              <a:t>in drie perspectieven uit RO-brief, </a:t>
            </a:r>
          </a:p>
          <a:p>
            <a:pPr lvl="1"/>
            <a:r>
              <a:rPr lang="nl-NL" sz="2800" dirty="0"/>
              <a:t>met als onderlegger Water en Bodem Sturend,</a:t>
            </a:r>
          </a:p>
          <a:p>
            <a:pPr lvl="1"/>
            <a:r>
              <a:rPr lang="nl-NL" sz="2800" dirty="0"/>
              <a:t>van 7 departementen,</a:t>
            </a:r>
          </a:p>
          <a:p>
            <a:pPr marL="0" indent="0">
              <a:buNone/>
            </a:pPr>
            <a:r>
              <a:rPr lang="nl-NL" dirty="0"/>
              <a:t>en moeten integraal en samenhangend landen in de leefomgeving.</a:t>
            </a:r>
          </a:p>
          <a:p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087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D26D4-116F-F2B2-7DF2-EA74D4D0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  <a:cs typeface="+mj-cs"/>
              </a:rPr>
              <a:t>Datagedreven werken in het fysieke domein</a:t>
            </a:r>
            <a:endParaRPr lang="nl-NL" dirty="0"/>
          </a:p>
        </p:txBody>
      </p:sp>
      <p:pic>
        <p:nvPicPr>
          <p:cNvPr id="4" name="Tijdelijke aanduiding voor inhoud 14">
            <a:extLst>
              <a:ext uri="{FF2B5EF4-FFF2-40B4-BE49-F238E27FC236}">
                <a16:creationId xmlns:a16="http://schemas.microsoft.com/office/drawing/2014/main" id="{A6A1C5D2-B92F-5F3E-ED84-89B1E02B8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49" y="2703009"/>
            <a:ext cx="3784567" cy="2508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2A8229C6-85D7-D42C-784C-FF2A6D03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395" y="2703005"/>
            <a:ext cx="2541214" cy="250806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5ED396BF-5E2A-C3C1-D65B-FA264178AD0A}"/>
              </a:ext>
            </a:extLst>
          </p:cNvPr>
          <p:cNvCxnSpPr>
            <a:cxnSpLocks/>
          </p:cNvCxnSpPr>
          <p:nvPr/>
        </p:nvCxnSpPr>
        <p:spPr>
          <a:xfrm flipH="1">
            <a:off x="4917532" y="3429000"/>
            <a:ext cx="610379" cy="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0FB9E87-5E22-C926-67F7-6CFFD25044FB}"/>
              </a:ext>
            </a:extLst>
          </p:cNvPr>
          <p:cNvCxnSpPr>
            <a:cxnSpLocks/>
          </p:cNvCxnSpPr>
          <p:nvPr/>
        </p:nvCxnSpPr>
        <p:spPr>
          <a:xfrm flipH="1" flipV="1">
            <a:off x="8056609" y="3428999"/>
            <a:ext cx="657931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EA1DA939-1891-983F-22B8-79B115C51222}"/>
              </a:ext>
            </a:extLst>
          </p:cNvPr>
          <p:cNvSpPr txBox="1"/>
          <p:nvPr/>
        </p:nvSpPr>
        <p:spPr>
          <a:xfrm>
            <a:off x="1384189" y="2238116"/>
            <a:ext cx="325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Maatschappelijke opgaven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98D623E-10D3-E69A-B225-4652FF75D61A}"/>
              </a:ext>
            </a:extLst>
          </p:cNvPr>
          <p:cNvSpPr txBox="1"/>
          <p:nvPr/>
        </p:nvSpPr>
        <p:spPr>
          <a:xfrm>
            <a:off x="5723828" y="2238116"/>
            <a:ext cx="212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Beleidscyclus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CD1311C-5857-6C9B-9857-47A0C29C6CF8}"/>
              </a:ext>
            </a:extLst>
          </p:cNvPr>
          <p:cNvCxnSpPr>
            <a:cxnSpLocks/>
          </p:cNvCxnSpPr>
          <p:nvPr/>
        </p:nvCxnSpPr>
        <p:spPr>
          <a:xfrm>
            <a:off x="4912058" y="4670588"/>
            <a:ext cx="603337" cy="0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23285B5-04B7-791F-B2D2-DC86D1769ED9}"/>
              </a:ext>
            </a:extLst>
          </p:cNvPr>
          <p:cNvCxnSpPr>
            <a:cxnSpLocks/>
          </p:cNvCxnSpPr>
          <p:nvPr/>
        </p:nvCxnSpPr>
        <p:spPr>
          <a:xfrm>
            <a:off x="8056609" y="4670588"/>
            <a:ext cx="657930" cy="0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4EB3F360-8D69-2F90-74CF-21D9A3FEF5A9}"/>
              </a:ext>
            </a:extLst>
          </p:cNvPr>
          <p:cNvSpPr txBox="1"/>
          <p:nvPr/>
        </p:nvSpPr>
        <p:spPr>
          <a:xfrm>
            <a:off x="8892362" y="1961117"/>
            <a:ext cx="2194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 Tweeling, Platform &amp; Data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8C313F6-2CDD-902A-D4B4-E1760A0F8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5520" y="2682025"/>
            <a:ext cx="2508071" cy="2550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45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FD66BBE-FBE2-2C8E-31FE-A1288D82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5171"/>
            <a:ext cx="5981192" cy="3566469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0D637-4D48-8AE5-6392-D57E96FDED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5</a:t>
            </a:fld>
            <a:endParaRPr lang="nl-NL" spc="15" dirty="0">
              <a:solidFill>
                <a:srgbClr val="00538A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F82871-CE91-4BE2-A9C6-500423C9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RO-brief mei </a:t>
            </a:r>
            <a:r>
              <a:rPr lang="nl-NL" sz="3600" dirty="0">
                <a:solidFill>
                  <a:prstClr val="white"/>
                </a:solidFill>
                <a:latin typeface="Calibri Light" panose="020F0302020204030204"/>
                <a:ea typeface="Verdana" panose="020B0604030504040204" pitchFamily="34" charset="0"/>
              </a:rPr>
              <a:t>2022</a:t>
            </a:r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programma NOVEX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C97A956-F34F-E242-5BF8-250D489872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5723513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De ruimtelijke puzzel is niet te leggen zonder betrouwbare en breed beschikbare informatie over de leefomgeving voor overheden, initiatiefnemers en belanghebbenden. </a:t>
            </a:r>
          </a:p>
          <a:p>
            <a:endParaRPr lang="nl-NL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0CE357F-1F63-3960-A2C1-37A557EC1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0" y="4387766"/>
            <a:ext cx="6076672" cy="1550934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F486B7CE-95DB-AAE1-7FB4-3C8AA02F0463}"/>
              </a:ext>
            </a:extLst>
          </p:cNvPr>
          <p:cNvSpPr/>
          <p:nvPr/>
        </p:nvSpPr>
        <p:spPr>
          <a:xfrm>
            <a:off x="1817473" y="4706033"/>
            <a:ext cx="3767136" cy="914400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C0F2CC57-0161-D395-1198-329B6D13192D}"/>
              </a:ext>
            </a:extLst>
          </p:cNvPr>
          <p:cNvSpPr/>
          <p:nvPr/>
        </p:nvSpPr>
        <p:spPr>
          <a:xfrm>
            <a:off x="6607081" y="3318841"/>
            <a:ext cx="4208064" cy="914400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32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A10F8-6EC2-BBCF-2971-D82B155B1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Een eerste stap: </a:t>
            </a:r>
            <a:r>
              <a:rPr lang="nl-NL" sz="3600" dirty="0" err="1">
                <a:solidFill>
                  <a:schemeClr val="bg1"/>
                </a:solidFill>
              </a:rPr>
              <a:t>basisset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geodata</a:t>
            </a:r>
            <a:r>
              <a:rPr lang="nl-NL" sz="3600" dirty="0">
                <a:solidFill>
                  <a:schemeClr val="bg1"/>
                </a:solidFill>
              </a:rPr>
              <a:t> NOVEX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63A7D0-BBD3-1E31-20DE-96ABE29CE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dirty="0"/>
              <a:t>100+ landelijke datasets</a:t>
            </a:r>
          </a:p>
          <a:p>
            <a:r>
              <a:rPr lang="nl-NL" dirty="0"/>
              <a:t>Afgestemd met Nationale Programma’s en Provincies</a:t>
            </a:r>
          </a:p>
          <a:p>
            <a:r>
              <a:rPr lang="nl-NL" dirty="0"/>
              <a:t>Samen met provinciale datasets de basis voor de provinciale ruimtelijke voorstellen en bijbehorende kaarten</a:t>
            </a:r>
          </a:p>
        </p:txBody>
      </p:sp>
    </p:spTree>
    <p:extLst>
      <p:ext uri="{BB962C8B-B14F-4D97-AF65-F5344CB8AC3E}">
        <p14:creationId xmlns:p14="http://schemas.microsoft.com/office/powerpoint/2010/main" val="114161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6931A-0C0D-B18E-AEC4-81930623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Doel van vandaag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2A42FB-8786-5FF9-7A60-26EC00A1C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Inspireren aan de hand van praktijkvoorbeelden uit Utrecht</a:t>
            </a:r>
          </a:p>
          <a:p>
            <a:r>
              <a:rPr lang="nl-NL" dirty="0"/>
              <a:t>Ophalen ideeën en wensen voor de interbestuurlijke werkagenda gericht op het beter faciliteren van </a:t>
            </a:r>
            <a:r>
              <a:rPr lang="nl-NL" dirty="0" err="1"/>
              <a:t>datagedreven</a:t>
            </a:r>
            <a:r>
              <a:rPr lang="nl-NL" dirty="0"/>
              <a:t> werken in het fysieke domein </a:t>
            </a:r>
          </a:p>
        </p:txBody>
      </p:sp>
    </p:spTree>
    <p:extLst>
      <p:ext uri="{BB962C8B-B14F-4D97-AF65-F5344CB8AC3E}">
        <p14:creationId xmlns:p14="http://schemas.microsoft.com/office/powerpoint/2010/main" val="273639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8707" y="1556793"/>
            <a:ext cx="9143999" cy="132343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Datagedreven werken</a:t>
            </a:r>
            <a:br>
              <a:rPr kumimoji="0" lang="nl-NL" alt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altLang="nl-NL" sz="4000" b="1" dirty="0">
                <a:solidFill>
                  <a:srgbClr val="FF0000"/>
                </a:solidFill>
              </a:rPr>
              <a:t>In de praktijk</a:t>
            </a:r>
            <a:endParaRPr kumimoji="0" lang="nl-NL" altLang="nl-NL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hthoek 1">
            <a:extLst>
              <a:ext uri="{FF2B5EF4-FFF2-40B4-BE49-F238E27FC236}">
                <a16:creationId xmlns:a16="http://schemas.microsoft.com/office/drawing/2014/main" id="{3AB8A29C-9D13-4C85-8169-5D2F7C1C7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432" y="3292968"/>
            <a:ext cx="4737100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3200" b="1" dirty="0">
                <a:solidFill>
                  <a:srgbClr val="FFFF00"/>
                </a:solidFill>
              </a:rPr>
              <a:t>NOVI conferentie</a:t>
            </a: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318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7B162B-999B-4037-811E-47546BB5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Zeven thema’s omgevingsvisie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69A957A-633E-40FD-8AC7-9B6E4E9A4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" y="1071883"/>
            <a:ext cx="7510264" cy="52844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7BE4307-74E9-FCA3-0F29-8C84CE42FBA4}"/>
              </a:ext>
            </a:extLst>
          </p:cNvPr>
          <p:cNvSpPr txBox="1"/>
          <p:nvPr/>
        </p:nvSpPr>
        <p:spPr>
          <a:xfrm>
            <a:off x="7428291" y="1182709"/>
            <a:ext cx="45551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1800" dirty="0"/>
              <a:t>Omgevingsinformatie inzetten passend bij provinciale rol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1800" dirty="0"/>
              <a:t>Data als onderlegger voor ruimtelijke afwegingen</a:t>
            </a:r>
          </a:p>
          <a:p>
            <a:endParaRPr lang="nl-NL" sz="18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1800" dirty="0" err="1"/>
              <a:t>Geo</a:t>
            </a:r>
            <a:r>
              <a:rPr lang="nl-NL" sz="1800" dirty="0"/>
              <a:t>-data en </a:t>
            </a:r>
            <a:r>
              <a:rPr lang="nl-NL" sz="1800" dirty="0" err="1"/>
              <a:t>geo</a:t>
            </a:r>
            <a:r>
              <a:rPr lang="nl-NL" sz="1800" dirty="0"/>
              <a:t>-toepassingen delen voor beter samenwerking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1800" dirty="0"/>
              <a:t>Steeds grotere rol van data en informatie toepassingen bij de uitvoering van beleid </a:t>
            </a:r>
          </a:p>
        </p:txBody>
      </p:sp>
    </p:spTree>
    <p:extLst>
      <p:ext uri="{BB962C8B-B14F-4D97-AF65-F5344CB8AC3E}">
        <p14:creationId xmlns:p14="http://schemas.microsoft.com/office/powerpoint/2010/main" val="267374777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m" id="{0955FF6D-3A6F-43A5-9DBB-AB388A679F44}" vid="{39014E8B-2E43-43A6-BCCB-33FA8692FFCC}"/>
    </a:ext>
  </a:extLst>
</a:theme>
</file>

<file path=ppt/theme/theme2.xml><?xml version="1.0" encoding="utf-8"?>
<a:theme xmlns:a="http://schemas.openxmlformats.org/drawingml/2006/main" name="DiS Geo">
  <a:themeElements>
    <a:clrScheme name="Dis Geo Thema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3070AD"/>
      </a:accent1>
      <a:accent2>
        <a:srgbClr val="AC3B2C"/>
      </a:accent2>
      <a:accent3>
        <a:srgbClr val="CB712F"/>
      </a:accent3>
      <a:accent4>
        <a:srgbClr val="7FB2A8"/>
      </a:accent4>
      <a:accent5>
        <a:srgbClr val="BB2B5E"/>
      </a:accent5>
      <a:accent6>
        <a:srgbClr val="A32A5D"/>
      </a:accent6>
      <a:hlink>
        <a:srgbClr val="3070AD"/>
      </a:hlink>
      <a:folHlink>
        <a:srgbClr val="1F43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_PU" ma:contentTypeID="0x0101003E9A2B830A3CB44DBCE3112387D3A13600027D544D4B8B7248AEBB31D1D05FB4E3" ma:contentTypeVersion="60" ma:contentTypeDescription=" " ma:contentTypeScope="" ma:versionID="9b5b3713e7c003fb79714b03d8376cdc">
  <xsd:schema xmlns:xsd="http://www.w3.org/2001/XMLSchema" xmlns:xs="http://www.w3.org/2001/XMLSchema" xmlns:p="http://schemas.microsoft.com/office/2006/metadata/properties" xmlns:ns2="7e666d99-a246-4c8e-b17f-7ed6855f705a" xmlns:ns3="18909da9-28cd-48f1-9e97-6ed519c63b6d" xmlns:ns4="3a2d4642-b1a9-4f9a-947d-aaac82c6ed7c" targetNamespace="http://schemas.microsoft.com/office/2006/metadata/properties" ma:root="true" ma:fieldsID="acf6d37815ac4c1029d6ae6840c08579" ns2:_="" ns3:_="" ns4:_="">
    <xsd:import namespace="7e666d99-a246-4c8e-b17f-7ed6855f705a"/>
    <xsd:import namespace="18909da9-28cd-48f1-9e97-6ed519c63b6d"/>
    <xsd:import namespace="3a2d4642-b1a9-4f9a-947d-aaac82c6ed7c"/>
    <xsd:element name="properties">
      <xsd:complexType>
        <xsd:sequence>
          <xsd:element name="documentManagement">
            <xsd:complexType>
              <xsd:all>
                <xsd:element ref="ns2:PUWerkingsgebiedDocument" minOccurs="0"/>
                <xsd:element ref="ns2:PUCopyrightRechten" minOccurs="0"/>
                <xsd:element ref="ns2:PUOmschrijvingVoorwaardenCopyright" minOccurs="0"/>
                <xsd:element ref="ns2:PUBegindatumCopyright" minOccurs="0"/>
                <xsd:element ref="ns2:PUEinddatumCopyright" minOccurs="0"/>
                <xsd:element ref="ns2:PUBegindatumdossier" minOccurs="0"/>
                <xsd:element ref="ns2:PUEinddatumdossier" minOccurs="0"/>
                <xsd:element ref="ns2:PUSelectiecategorie" minOccurs="0"/>
                <xsd:element ref="ns2:PUDossiernaam" minOccurs="0"/>
                <xsd:element ref="ns3:_dlc_DocId" minOccurs="0"/>
                <xsd:element ref="ns3:_dlc_DocIdUrl" minOccurs="0"/>
                <xsd:element ref="ns3:_dlc_DocIdPersistId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n35da69e1c1047dea46f4e43c827e5fd" minOccurs="0"/>
                <xsd:element ref="ns3:c69891f5b6724842a1992b729e890d0f" minOccurs="0"/>
                <xsd:element ref="ns3:dc87032591014caf9b8c241199203258" minOccurs="0"/>
                <xsd:element ref="ns3:bee6bab28bc347dea223a27ae484b55c" minOccurs="0"/>
                <xsd:element ref="ns3:kb23fa795b9743b8adae1149359e24fa" minOccurs="0"/>
                <xsd:element ref="ns3:e28028357a134c8cba3ce1e424d81274" minOccurs="0"/>
                <xsd:element ref="ns3:ecddcceb7a3944bcb5df119ed71fb281" minOccurs="0"/>
                <xsd:element ref="ns3:nbfcb91ce6ed4c72a590e661d33753dd" minOccurs="0"/>
                <xsd:element ref="ns3:d6579817e59147ae85edfd3136814cae" minOccurs="0"/>
                <xsd:element ref="ns3:d48145a825f34c759bf35e0f0f98a24d" minOccurs="0"/>
                <xsd:element ref="ns4:PUDocumenttype" minOccurs="0"/>
                <xsd:element ref="ns4:PUDocumentumRegistratienummer" minOccurs="0"/>
                <xsd:element ref="ns4:PUOrigineleMakerDocumentum" minOccurs="0"/>
                <xsd:element ref="ns2:lcf76f155ced4ddcb4097134ff3c332f" minOccurs="0"/>
                <xsd:element ref="ns4:PUCorsaDocument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66d99-a246-4c8e-b17f-7ed6855f705a" elementFormDefault="qualified">
    <xsd:import namespace="http://schemas.microsoft.com/office/2006/documentManagement/types"/>
    <xsd:import namespace="http://schemas.microsoft.com/office/infopath/2007/PartnerControls"/>
    <xsd:element name="PUWerkingsgebiedDocument" ma:index="2" nillable="true" ma:displayName="Werkingsgebied document" ma:internalName="PUWerkingsgebiedDocument">
      <xsd:simpleType>
        <xsd:restriction base="dms:Text">
          <xsd:maxLength value="255"/>
        </xsd:restriction>
      </xsd:simpleType>
    </xsd:element>
    <xsd:element name="PUCopyrightRechten" ma:index="3" nillable="true" ma:displayName="Copyright rechten" ma:default="0" ma:description="Selecteer &quot;Ja&quot; indien het document onderhevig is aan copyright rechten" ma:internalName="PUCopyrightRechten">
      <xsd:simpleType>
        <xsd:restriction base="dms:Boolean"/>
      </xsd:simpleType>
    </xsd:element>
    <xsd:element name="PUOmschrijvingVoorwaardenCopyright" ma:index="4" nillable="true" ma:displayName="Omschrijving voorwaarden copyright" ma:internalName="PUOmschrijvingVoorwaardenCopyright">
      <xsd:simpleType>
        <xsd:restriction base="dms:Note">
          <xsd:maxLength value="255"/>
        </xsd:restriction>
      </xsd:simpleType>
    </xsd:element>
    <xsd:element name="PUBegindatumCopyright" ma:index="5" nillable="true" ma:displayName="Begindatum copyright" ma:format="DateOnly" ma:internalName="PUBegindatumCopyright">
      <xsd:simpleType>
        <xsd:restriction base="dms:DateTime"/>
      </xsd:simpleType>
    </xsd:element>
    <xsd:element name="PUEinddatumCopyright" ma:index="6" nillable="true" ma:displayName="Einddatum copyright" ma:format="DateOnly" ma:internalName="PUEinddatumCopyright">
      <xsd:simpleType>
        <xsd:restriction base="dms:DateTime"/>
      </xsd:simpleType>
    </xsd:element>
    <xsd:element name="PUBegindatumdossier" ma:index="7" nillable="true" ma:displayName="Begindatumdossier" ma:format="DateOnly" ma:hidden="true" ma:internalName="PUBegindatumdossier" ma:readOnly="false">
      <xsd:simpleType>
        <xsd:restriction base="dms:DateTime"/>
      </xsd:simpleType>
    </xsd:element>
    <xsd:element name="PUEinddatumdossier" ma:index="8" nillable="true" ma:displayName="Einddatumdossier" ma:format="DateOnly" ma:hidden="true" ma:internalName="PUEinddatumdossier" ma:readOnly="false">
      <xsd:simpleType>
        <xsd:restriction base="dms:DateTime"/>
      </xsd:simpleType>
    </xsd:element>
    <xsd:element name="PUSelectiecategorie" ma:index="9" nillable="true" ma:displayName="Selectiecategorie" ma:default="588" ma:hidden="true" ma:internalName="PUSelectiecategorie" ma:readOnly="false">
      <xsd:simpleType>
        <xsd:restriction base="dms:Text">
          <xsd:maxLength value="255"/>
        </xsd:restriction>
      </xsd:simpleType>
    </xsd:element>
    <xsd:element name="PUDossiernaam" ma:index="10" nillable="true" ma:displayName="Dossiernaam" ma:hidden="true" ma:internalName="PUDossiernaam" ma:readOnly="false">
      <xsd:simpleType>
        <xsd:restriction base="dms:Text">
          <xsd:maxLength value="255"/>
        </xsd:restriction>
      </xsd:simple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8" nillable="true" ma:taxonomy="true" ma:internalName="lcf76f155ced4ddcb4097134ff3c332f" ma:taxonomyFieldName="MediaServiceImageTags" ma:displayName="Afbeeldingtags" ma:readOnly="false" ma:fieldId="{5cf76f15-5ced-4ddc-b409-7134ff3c332f}" ma:taxonomyMulti="true" ma:sspId="d6e20898-9fd2-4753-9924-3f7380c594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09da9-28cd-48f1-9e97-6ed519c63b6d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2" nillable="true" ma:displayName="Registratienummer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TaxCatchAll" ma:index="14" nillable="true" ma:displayName="Taxonomy Catch All Column" ma:hidden="true" ma:list="{5af0f7ad-458a-43e6-946e-39d1afa132ab}" ma:internalName="TaxCatchAll" ma:showField="CatchAllData" ma:web="18909da9-28cd-48f1-9e97-6ed519c63b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n35da69e1c1047dea46f4e43c827e5fd" ma:index="34" nillable="true" ma:taxonomy="true" ma:internalName="n35da69e1c1047dea46f4e43c827e5fd" ma:taxonomyFieldName="PUBewaartermijn" ma:displayName="Bewaartermijn" ma:readOnly="false" ma:default="6;#Blijvend bewaren|e5ca1b2a-a741-485a-bdf8-91756cb0387b" ma:fieldId="{735da69e-1c10-47de-a46f-4e43c827e5fd}" ma:sspId="d6e20898-9fd2-4753-9924-3f7380c5943a" ma:termSetId="bf6207c9-df11-4d84-a399-b07313a6ce9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69891f5b6724842a1992b729e890d0f" ma:index="36" nillable="true" ma:taxonomy="true" ma:internalName="c69891f5b6724842a1992b729e890d0f" ma:taxonomyFieldName="PUDocumentTrefwoorden" ma:displayName="Document trefwoorden" ma:fieldId="{c69891f5-b672-4842-a199-2b729e890d0f}" ma:taxonomyMulti="true" ma:sspId="d6e20898-9fd2-4753-9924-3f7380c5943a" ma:termSetId="df6be792-3947-4453-97cc-37947a70a14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c87032591014caf9b8c241199203258" ma:index="38" nillable="true" ma:taxonomy="true" ma:internalName="dc87032591014caf9b8c241199203258" ma:taxonomyFieldName="PUDoelenboom" ma:displayName="Doelenboom" ma:readOnly="false" ma:default="7;#Onbenoemd|fb06c238-9fe8-4cf7-a2d9-a90b291e7d32" ma:fieldId="{dc870325-9101-4caf-9b8c-241199203258}" ma:sspId="d6e20898-9fd2-4753-9924-3f7380c5943a" ma:termSetId="9589c86e-2f15-406a-bb88-85ad886474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e6bab28bc347dea223a27ae484b55c" ma:index="40" nillable="true" ma:taxonomy="true" ma:internalName="bee6bab28bc347dea223a27ae484b55c" ma:taxonomyFieldName="PUEindverantwoordelijkeProceseigenaar" ma:displayName="Eindverantwoordelijke proceseigenaar" ma:default="9;#SLO Martie Meijer - Concernmanager Stedelijke Leefomgeving|868258e6-0a0c-4fb4-aa13-9fc70864a5de" ma:fieldId="{bee6bab2-8bc3-47de-a223-a27ae484b55c}" ma:sspId="d6e20898-9fd2-4753-9924-3f7380c5943a" ma:termSetId="c4f41cfa-9fd9-430d-8623-d08408cb39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23fa795b9743b8adae1149359e24fa" ma:index="42" nillable="true" ma:taxonomy="true" ma:internalName="kb23fa795b9743b8adae1149359e24fa" ma:taxonomyFieldName="PUProceseigenaar" ma:displayName="Proceseigenaar" ma:readOnly="false" ma:default="4;#TL SLO-GIS Jan van Lopik ,Teamleider Geografische informatiesystemen|64da8654-3028-44ab-a242-76fd40e4043c" ma:fieldId="{4b23fa79-5b97-43b8-adae-1149359e24fa}" ma:sspId="d6e20898-9fd2-4753-9924-3f7380c5943a" ma:termSetId="b742015b-cac9-4880-bb80-8932fb1f14e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28028357a134c8cba3ce1e424d81274" ma:index="44" nillable="true" ma:taxonomy="true" ma:internalName="e28028357a134c8cba3ce1e424d81274" ma:taxonomyFieldName="PUThema" ma:displayName="Thema" ma:readOnly="false" ma:default="2;#Informatiesystemen|9d0a7757-545f-4c69-9109-7433da7c338b" ma:fieldId="{e2802835-7a13-4c8c-ba3c-e1e424d81274}" ma:sspId="d6e20898-9fd2-4753-9924-3f7380c5943a" ma:termSetId="06d93e4f-b741-4aa1-a950-4db177d07a4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dcceb7a3944bcb5df119ed71fb281" ma:index="46" nillable="true" ma:taxonomy="true" ma:internalName="ecddcceb7a3944bcb5df119ed71fb281" ma:taxonomyFieldName="PUWaardering" ma:displayName="Waardering" ma:readOnly="false" ma:default="5;#Bewaren|4570fb31-860c-44f7-be36-40938139c6a7" ma:fieldId="{ecddcceb-7a39-44bc-b5df-119ed71fb281}" ma:sspId="d6e20898-9fd2-4753-9924-3f7380c5943a" ma:termSetId="2b960e09-d81e-4156-bdf3-fa04acc6699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fcb91ce6ed4c72a590e661d33753dd" ma:index="48" nillable="true" ma:taxonomy="true" ma:internalName="nbfcb91ce6ed4c72a590e661d33753dd" ma:taxonomyFieldName="PUWBSTax" ma:displayName="WBS" ma:readOnly="false" ma:default="8;#P.0000 - Onbenoemd|3d735cab-bb43-4375-8d6c-aab7c97c3079" ma:fieldId="{7bfcb91c-e6ed-4c72-a590-e661d33753dd}" ma:sspId="d6e20898-9fd2-4753-9924-3f7380c5943a" ma:termSetId="de8aea1a-1900-4651-8d26-56f9dde5d3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579817e59147ae85edfd3136814cae" ma:index="50" nillable="true" ma:taxonomy="true" ma:internalName="d6579817e59147ae85edfd3136814cae" ma:taxonomyFieldName="PUWerkproces" ma:displayName="Werkproces" ma:readOnly="false" ma:default="3;#695. Opmaken van feitelijke gegevens die na verwerking geschikt zijn voor wetenschappelijke bewerking, onderzoek en kwaliteitsbewaking|e5486e3d-57b9-4847-ba3e-acc68a1b8d71" ma:fieldId="{d6579817-e591-47ae-85ed-fd3136814cae}" ma:sspId="d6e20898-9fd2-4753-9924-3f7380c5943a" ma:termSetId="1795a696-d4ea-42e5-9f0b-f098e75f91f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48145a825f34c759bf35e0f0f98a24d" ma:index="52" nillable="true" ma:taxonomy="true" ma:internalName="d48145a825f34c759bf35e0f0f98a24d" ma:taxonomyFieldName="PUWerkingsgebiedDossier" ma:displayName="Werkingsgebied dossier" ma:readOnly="false" ma:default="1;#Utrecht|ddf86f93-2e97-4075-96ae-bd71b4c1dc6a" ma:fieldId="{d48145a8-25f3-4c75-9bf3-5e0f0f98a24d}" ma:sspId="d6e20898-9fd2-4753-9924-3f7380c5943a" ma:termSetId="fdfb8693-5b3e-48f7-b4e1-2743a88dfea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d4642-b1a9-4f9a-947d-aaac82c6ed7c" elementFormDefault="qualified">
    <xsd:import namespace="http://schemas.microsoft.com/office/2006/documentManagement/types"/>
    <xsd:import namespace="http://schemas.microsoft.com/office/infopath/2007/PartnerControls"/>
    <xsd:element name="PUDocumenttype" ma:index="54" nillable="true" ma:displayName="Documenttype" ma:hidden="true" ma:internalName="PUDocumenttype" ma:readOnly="false">
      <xsd:simpleType>
        <xsd:restriction base="dms:Text">
          <xsd:maxLength value="255"/>
        </xsd:restriction>
      </xsd:simpleType>
    </xsd:element>
    <xsd:element name="PUDocumentumRegistratienummer" ma:index="55" nillable="true" ma:displayName="Documentum Registratienummer" ma:hidden="true" ma:internalName="PUDocumentumRegistratienummer" ma:readOnly="false">
      <xsd:simpleType>
        <xsd:restriction base="dms:Text">
          <xsd:maxLength value="255"/>
        </xsd:restriction>
      </xsd:simpleType>
    </xsd:element>
    <xsd:element name="PUOrigineleMakerDocumentum" ma:index="56" nillable="true" ma:displayName="Originele maker Documentum" ma:hidden="true" ma:internalName="PUOrigineleMakerDocumentum" ma:readOnly="false">
      <xsd:simpleType>
        <xsd:restriction base="dms:Text">
          <xsd:maxLength value="255"/>
        </xsd:restriction>
      </xsd:simpleType>
    </xsd:element>
    <xsd:element name="PUCorsaDocumentcode" ma:index="59" nillable="true" ma:displayName="Corsa documentcode" ma:hidden="true" ma:internalName="PUCorsaDocumentcode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CopyrightRechten xmlns="7e666d99-a246-4c8e-b17f-7ed6855f705a">false</PUCopyrightRechten>
    <n35da69e1c1047dea46f4e43c827e5fd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10 jaar</TermName>
          <TermId xmlns="http://schemas.microsoft.com/office/infopath/2007/PartnerControls">b084b7cc-e10e-4cec-bcab-d34ef107cbe9</TermId>
        </TermInfo>
      </Terms>
    </n35da69e1c1047dea46f4e43c827e5fd>
    <PUEinddatumdossier xmlns="7e666d99-a246-4c8e-b17f-7ed6855f705a" xsi:nil="true"/>
    <PUDossiernaam xmlns="7e666d99-a246-4c8e-b17f-7ed6855f705a">{dossiernaam}</PUDossiernaam>
    <c69891f5b6724842a1992b729e890d0f xmlns="18909da9-28cd-48f1-9e97-6ed519c63b6d">
      <Terms xmlns="http://schemas.microsoft.com/office/infopath/2007/PartnerControls"/>
    </c69891f5b6724842a1992b729e890d0f>
    <PUWerkingsgebiedDocument xmlns="7e666d99-a246-4c8e-b17f-7ed6855f705a" xsi:nil="true"/>
    <PUOmschrijvingVoorwaardenCopyright xmlns="7e666d99-a246-4c8e-b17f-7ed6855f705a" xsi:nil="true"/>
    <bee6bab28bc347dea223a27ae484b55c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BDV - Concernmanager Bedrijfsvoering</TermName>
          <TermId xmlns="http://schemas.microsoft.com/office/infopath/2007/PartnerControls">89c0540d-8588-4a1f-b258-b707f9c3a29d</TermId>
        </TermInfo>
      </Terms>
    </bee6bab28bc347dea223a27ae484b55c>
    <d48145a825f34c759bf35e0f0f98a24d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 Provincie</TermName>
          <TermId xmlns="http://schemas.microsoft.com/office/infopath/2007/PartnerControls">189e3338-705c-4baf-9377-0e95b47bfb72</TermId>
        </TermInfo>
      </Terms>
    </d48145a825f34c759bf35e0f0f98a24d>
    <dc87032591014caf9b8c241199203258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Maximaal benutten van data en digitale toepassingen bij beleid en opgaven</TermName>
          <TermId xmlns="http://schemas.microsoft.com/office/infopath/2007/PartnerControls">38d783d8-6155-4f34-9de5-593c887c7069</TermId>
        </TermInfo>
      </Terms>
    </dc87032591014caf9b8c241199203258>
    <TaxCatchAll xmlns="18909da9-28cd-48f1-9e97-6ed519c63b6d">
      <Value>32</Value>
      <Value>30</Value>
      <Value>36</Value>
      <Value>10</Value>
      <Value>43</Value>
      <Value>42</Value>
      <Value>41</Value>
      <Value>37</Value>
      <Value>2</Value>
      <Value>34</Value>
    </TaxCatchAll>
    <ecddcceb7a3944bcb5df119ed71fb281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Vernietigen</TermName>
          <TermId xmlns="http://schemas.microsoft.com/office/infopath/2007/PartnerControls">90b47d01-38c6-4bfb-b527-d49e498a64bf</TermId>
        </TermInfo>
      </Terms>
    </ecddcceb7a3944bcb5df119ed71fb281>
    <PUBegindatumCopyright xmlns="7e666d99-a246-4c8e-b17f-7ed6855f705a" xsi:nil="true"/>
    <PUEinddatumCopyright xmlns="7e666d99-a246-4c8e-b17f-7ed6855f705a" xsi:nil="true"/>
    <kb23fa795b9743b8adae1149359e24fa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Projectleider</TermName>
          <TermId xmlns="http://schemas.microsoft.com/office/infopath/2007/PartnerControls">b79b0556-410d-4865-934a-e59d35762f55</TermId>
        </TermInfo>
      </Terms>
    </kb23fa795b9743b8adae1149359e24fa>
    <d6579817e59147ae85edfd3136814cae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1215. Uitvoeren van activiteiten die behoren tot een werkproces van uitvoerende aard, dat in deze selectielijst niet in het bijzonder is omschreven</TermName>
          <TermId xmlns="http://schemas.microsoft.com/office/infopath/2007/PartnerControls">0414d284-9f1f-4837-b8e6-802bd11075dd</TermId>
        </TermInfo>
      </Terms>
    </d6579817e59147ae85edfd3136814cae>
    <PUSelectiecategorie xmlns="7e666d99-a246-4c8e-b17f-7ed6855f705a">741</PUSelectiecategorie>
    <PUBegindatumdossier xmlns="7e666d99-a246-4c8e-b17f-7ed6855f705a" xsi:nil="true"/>
    <e28028357a134c8cba3ce1e424d81274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Informatiesystemen</TermName>
          <TermId xmlns="http://schemas.microsoft.com/office/infopath/2007/PartnerControls">9d0a7757-545f-4c69-9109-7433da7c338b</TermId>
        </TermInfo>
      </Terms>
    </e28028357a134c8cba3ce1e424d81274>
    <nbfcb91ce6ed4c72a590e661d33753dd xmlns="18909da9-28cd-48f1-9e97-6ed519c63b6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P.0601.033.001 - Data sims voor opgaven- Vooronderzoek</TermName>
          <TermId xmlns="http://schemas.microsoft.com/office/infopath/2007/PartnerControls">f24eac0e-c19e-4606-9aa8-d786bfae0856</TermId>
        </TermInfo>
      </Terms>
    </nbfcb91ce6ed4c72a590e661d33753dd>
    <_dlc_DocId xmlns="18909da9-28cd-48f1-9e97-6ed519c63b6d">UTSP-1215664470-34450</_dlc_DocId>
    <_dlc_DocIdUrl xmlns="18909da9-28cd-48f1-9e97-6ed519c63b6d">
      <Url>https://provincieutrecht.sharepoint.com/sites/smnwk-GISsamenwerkomgeving/_layouts/15/DocIdRedir.aspx?ID=UTSP-1215664470-34450</Url>
      <Description>UTSP-1215664470-34450</Description>
    </_dlc_DocIdUrl>
    <lcf76f155ced4ddcb4097134ff3c332f xmlns="7e666d99-a246-4c8e-b17f-7ed6855f705a">
      <Terms xmlns="http://schemas.microsoft.com/office/infopath/2007/PartnerControls"/>
    </lcf76f155ced4ddcb4097134ff3c332f>
    <PUDocumentumRegistratienummer xmlns="3a2d4642-b1a9-4f9a-947d-aaac82c6ed7c" xsi:nil="true"/>
    <PUOrigineleMakerDocumentum xmlns="3a2d4642-b1a9-4f9a-947d-aaac82c6ed7c" xsi:nil="true"/>
    <PUDocumenttype xmlns="3a2d4642-b1a9-4f9a-947d-aaac82c6ed7c" xsi:nil="true"/>
    <PUCorsaDocumentcode xmlns="3a2d4642-b1a9-4f9a-947d-aaac82c6ed7c" xsi:nil="true"/>
  </documentManagement>
</p:properties>
</file>

<file path=customXml/itemProps1.xml><?xml version="1.0" encoding="utf-8"?>
<ds:datastoreItem xmlns:ds="http://schemas.openxmlformats.org/officeDocument/2006/customXml" ds:itemID="{71E0C455-1B8F-4CA7-B6D8-D67B38B2BE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666d99-a246-4c8e-b17f-7ed6855f705a"/>
    <ds:schemaRef ds:uri="18909da9-28cd-48f1-9e97-6ed519c63b6d"/>
    <ds:schemaRef ds:uri="3a2d4642-b1a9-4f9a-947d-aaac82c6ed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F592AE-63C7-4CAE-9A87-2206600AA28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5560B38-237D-4EF1-8B90-37BE7576180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539856E-2E3F-4831-B586-583CFFEDADE0}">
  <ds:schemaRefs>
    <ds:schemaRef ds:uri="18909da9-28cd-48f1-9e97-6ed519c63b6d"/>
    <ds:schemaRef ds:uri="http://schemas.microsoft.com/office/2006/metadata/properties"/>
    <ds:schemaRef ds:uri="7e666d99-a246-4c8e-b17f-7ed6855f705a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a2d4642-b1a9-4f9a-947d-aaac82c6ed7c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Microsoft Office PowerPoint</Application>
  <PresentationFormat>Breedbeeld</PresentationFormat>
  <Paragraphs>189</Paragraphs>
  <Slides>23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Presentatie_template</vt:lpstr>
      <vt:lpstr>DiS Geo</vt:lpstr>
      <vt:lpstr>Kantoorthema</vt:lpstr>
      <vt:lpstr>PowerPoint-presentatie</vt:lpstr>
      <vt:lpstr>Workshop Datagedreven werken in de praktijk</vt:lpstr>
      <vt:lpstr>Opgaven in fysieke leefomgeving</vt:lpstr>
      <vt:lpstr>Datagedreven werken in het fysieke domein</vt:lpstr>
      <vt:lpstr>RO-brief mei 2022 en programma NOVEX</vt:lpstr>
      <vt:lpstr>Een eerste stap: basisset geodata NOVEX</vt:lpstr>
      <vt:lpstr>Doel van vandaag</vt:lpstr>
      <vt:lpstr>Datagedreven werken In de praktijk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Algemene stellingen </vt:lpstr>
      <vt:lpstr>Meer weten?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Horde, Luc de</dc:creator>
  <cp:lastModifiedBy>Straver, Koos</cp:lastModifiedBy>
  <cp:revision>48</cp:revision>
  <dcterms:created xsi:type="dcterms:W3CDTF">2020-06-02T11:56:33Z</dcterms:created>
  <dcterms:modified xsi:type="dcterms:W3CDTF">2023-05-10T20:28:53Z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0x0101003E9A2B830A3CB44DBCE3112387D3A13600027D544D4B8B7248AEBB31D1D05FB4E3</vt:lpwstr>
  </property>
  <property fmtid="{D5CDD505-2E9C-101B-9397-08002B2CF9AE}" pid="3" name="PUWaardering">
    <vt:lpwstr>34;#Vernietigen|90b47d01-38c6-4bfb-b527-d49e498a64bf</vt:lpwstr>
  </property>
  <property fmtid="{D5CDD505-2E9C-101B-9397-08002B2CF9AE}" pid="4" name="PUBewaartermijn">
    <vt:lpwstr>30;#10 jaar|b084b7cc-e10e-4cec-bcab-d34ef107cbe9</vt:lpwstr>
  </property>
  <property fmtid="{D5CDD505-2E9C-101B-9397-08002B2CF9AE}" pid="5" name="PUWBSTax">
    <vt:lpwstr>43;#P.0601.033.001 - Data sims voor opgaven- Vooronderzoek|f24eac0e-c19e-4606-9aa8-d786bfae0856</vt:lpwstr>
  </property>
  <property fmtid="{D5CDD505-2E9C-101B-9397-08002B2CF9AE}" pid="6" name="PUWerkproces">
    <vt:lpwstr>36;#1215. Uitvoeren van activiteiten die behoren tot een werkproces van uitvoerende aard, dat in deze selectielijst niet in het bijzonder is omschreven|0414d284-9f1f-4837-b8e6-802bd11075dd</vt:lpwstr>
  </property>
  <property fmtid="{D5CDD505-2E9C-101B-9397-08002B2CF9AE}" pid="7" name="PUWerkingsgebiedDossier">
    <vt:lpwstr>37;#Intern Provincie|189e3338-705c-4baf-9377-0e95b47bfb72</vt:lpwstr>
  </property>
  <property fmtid="{D5CDD505-2E9C-101B-9397-08002B2CF9AE}" pid="8" name="_dlc_DocIdItemGuid">
    <vt:lpwstr>3f4c4f02-509d-459b-9e4c-de8a713f5c1e</vt:lpwstr>
  </property>
  <property fmtid="{D5CDD505-2E9C-101B-9397-08002B2CF9AE}" pid="9" name="PUProceseigenaar">
    <vt:lpwstr>32;#Projectleider|b79b0556-410d-4865-934a-e59d35762f55</vt:lpwstr>
  </property>
  <property fmtid="{D5CDD505-2E9C-101B-9397-08002B2CF9AE}" pid="10" name="PUDocumentTrefwoorden">
    <vt:lpwstr/>
  </property>
  <property fmtid="{D5CDD505-2E9C-101B-9397-08002B2CF9AE}" pid="11" name="PUEindverantwoordelijkeProceseigenaar">
    <vt:lpwstr>42;#BDV - Concernmanager Bedrijfsvoering|89c0540d-8588-4a1f-b258-b707f9c3a29d</vt:lpwstr>
  </property>
  <property fmtid="{D5CDD505-2E9C-101B-9397-08002B2CF9AE}" pid="12" name="PUDoelenboom">
    <vt:lpwstr>41;#Maximaal benutten van data en digitale toepassingen bij beleid en opgaven|38d783d8-6155-4f34-9de5-593c887c7069</vt:lpwstr>
  </property>
  <property fmtid="{D5CDD505-2E9C-101B-9397-08002B2CF9AE}" pid="13" name="PUThema">
    <vt:lpwstr>2;#Informatiesystemen|9d0a7757-545f-4c69-9109-7433da7c338b</vt:lpwstr>
  </property>
  <property fmtid="{D5CDD505-2E9C-101B-9397-08002B2CF9AE}" pid="14" name="MediaServiceImageTags">
    <vt:lpwstr/>
  </property>
  <property fmtid="{D5CDD505-2E9C-101B-9397-08002B2CF9AE}" pid="15" name="PUDossierResultaat">
    <vt:lpwstr/>
  </property>
  <property fmtid="{D5CDD505-2E9C-101B-9397-08002B2CF9AE}" pid="16" name="jac39c03a7c14cb08e70c160a38b370d">
    <vt:lpwstr/>
  </property>
  <property fmtid="{D5CDD505-2E9C-101B-9397-08002B2CF9AE}" pid="17" name="PUDossierStatus">
    <vt:lpwstr>10;#Lopend|dbd4ffdd-42b7-499f-b515-be6b43c64e3b</vt:lpwstr>
  </property>
  <property fmtid="{D5CDD505-2E9C-101B-9397-08002B2CF9AE}" pid="18" name="k7957b5f8f444a679b34b5b5923d672a">
    <vt:lpwstr>Lopend|dbd4ffdd-42b7-499f-b515-be6b43c64e3b</vt:lpwstr>
  </property>
  <property fmtid="{D5CDD505-2E9C-101B-9397-08002B2CF9AE}" pid="20" name="_NewReviewCycle">
    <vt:lpwstr/>
  </property>
</Properties>
</file>