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ink/ink1.xml" ContentType="application/inkml+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76" r:id="rId3"/>
    <p:sldId id="258" r:id="rId4"/>
    <p:sldId id="292" r:id="rId5"/>
    <p:sldId id="278" r:id="rId6"/>
    <p:sldId id="279" r:id="rId7"/>
    <p:sldId id="261" r:id="rId8"/>
    <p:sldId id="262" r:id="rId9"/>
    <p:sldId id="263" r:id="rId10"/>
    <p:sldId id="282" r:id="rId11"/>
    <p:sldId id="283" r:id="rId12"/>
    <p:sldId id="266" r:id="rId13"/>
    <p:sldId id="274" r:id="rId14"/>
    <p:sldId id="270" r:id="rId15"/>
    <p:sldId id="271" r:id="rId16"/>
    <p:sldId id="272" r:id="rId17"/>
    <p:sldId id="273" r:id="rId18"/>
    <p:sldId id="288" r:id="rId19"/>
    <p:sldId id="290" r:id="rId20"/>
    <p:sldId id="280" r:id="rId21"/>
    <p:sldId id="269" r:id="rId22"/>
  </p:sldIdLst>
  <p:sldSz cx="12192000" cy="6858000"/>
  <p:notesSz cx="6669088" cy="9926638"/>
  <p:embeddedFontLst>
    <p:embeddedFont>
      <p:font typeface="Montserrat Light" panose="00000400000000000000" pitchFamily="2" charset="0"/>
      <p:regular r:id="rId24"/>
      <p:bold r:id="rId25"/>
      <p:italic r:id="rId26"/>
      <p:boldItalic r:id="rId27"/>
    </p:embeddedFont>
    <p:embeddedFont>
      <p:font typeface="Montserrat Medium" panose="00000600000000000000" pitchFamily="2" charset="0"/>
      <p:regular r:id="rId28"/>
      <p:bold r:id="rId29"/>
      <p:italic r:id="rId30"/>
      <p:boldItalic r:id="rId31"/>
    </p:embeddedFont>
    <p:embeddedFont>
      <p:font typeface="Poppins" panose="00000500000000000000" pitchFamily="2" charset="0"/>
      <p:regular r:id="rId32"/>
      <p:bold r:id="rId33"/>
      <p:italic r:id="rId34"/>
      <p:boldItalic r:id="rId35"/>
    </p:embeddedFont>
    <p:embeddedFont>
      <p:font typeface="Poppins Light" panose="00000400000000000000" pitchFamily="2" charset="0"/>
      <p:regular r:id="rId36"/>
      <p:bold r:id="rId37"/>
      <p:italic r:id="rId38"/>
      <p:boldItalic r:id="rId39"/>
    </p:embeddedFont>
    <p:embeddedFont>
      <p:font typeface="Poppins Medium" panose="00000600000000000000" pitchFamily="2" charset="0"/>
      <p:regular r:id="rId40"/>
      <p:bold r:id="rId41"/>
      <p:italic r:id="rId42"/>
      <p:boldItalic r:id="rId43"/>
    </p:embeddedFont>
    <p:embeddedFont>
      <p:font typeface="Poppins SemiBold" panose="00000700000000000000" pitchFamily="2" charset="0"/>
      <p:regular r:id="rId44"/>
      <p:bold r:id="rId45"/>
      <p:italic r:id="rId46"/>
      <p:boldItalic r:id="rId47"/>
    </p:embeddedFont>
    <p:embeddedFont>
      <p:font typeface="Trebuchet MS" panose="020B0603020202020204"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font" Target="fonts/font2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font" Target="fonts/font18.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57"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7T20:54:36.103"/>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889579" cy="496961"/>
          </a:xfrm>
          <a:prstGeom prst="rect">
            <a:avLst/>
          </a:prstGeom>
          <a:noFill/>
          <a:ln>
            <a:noFill/>
          </a:ln>
        </p:spPr>
        <p:txBody>
          <a:bodyPr spcFirstLastPara="1" wrap="square" lIns="89725" tIns="44850" rIns="89725" bIns="4485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777971" y="0"/>
            <a:ext cx="2889579" cy="496961"/>
          </a:xfrm>
          <a:prstGeom prst="rect">
            <a:avLst/>
          </a:prstGeom>
          <a:noFill/>
          <a:ln>
            <a:noFill/>
          </a:ln>
        </p:spPr>
        <p:txBody>
          <a:bodyPr spcFirstLastPara="1" wrap="square" lIns="89725" tIns="44850" rIns="89725" bIns="4485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67063" y="4777745"/>
            <a:ext cx="5334963" cy="3908064"/>
          </a:xfrm>
          <a:prstGeom prst="rect">
            <a:avLst/>
          </a:prstGeom>
          <a:noFill/>
          <a:ln>
            <a:noFill/>
          </a:ln>
        </p:spPr>
        <p:txBody>
          <a:bodyPr spcFirstLastPara="1" wrap="square" lIns="89725" tIns="44850" rIns="89725" bIns="4485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9677"/>
            <a:ext cx="2889579" cy="496961"/>
          </a:xfrm>
          <a:prstGeom prst="rect">
            <a:avLst/>
          </a:prstGeom>
          <a:noFill/>
          <a:ln>
            <a:noFill/>
          </a:ln>
        </p:spPr>
        <p:txBody>
          <a:bodyPr spcFirstLastPara="1" wrap="square" lIns="89725" tIns="44850" rIns="89725" bIns="4485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777971" y="9429677"/>
            <a:ext cx="2889579" cy="496961"/>
          </a:xfrm>
          <a:prstGeom prst="rect">
            <a:avLst/>
          </a:prstGeom>
          <a:noFill/>
          <a:ln>
            <a:noFill/>
          </a:ln>
        </p:spPr>
        <p:txBody>
          <a:bodyPr spcFirstLastPara="1" wrap="square" lIns="89725" tIns="44850" rIns="89725" bIns="44850" anchor="b" anchorCtr="0">
            <a:noAutofit/>
          </a:bodyPr>
          <a:lstStyle/>
          <a:p>
            <a:pPr marL="0" marR="0" lvl="0" indent="0" algn="r" rtl="0">
              <a:spcBef>
                <a:spcPts val="0"/>
              </a:spcBef>
              <a:spcAft>
                <a:spcPts val="0"/>
              </a:spcAft>
              <a:buNone/>
            </a:pPr>
            <a:fld id="{00000000-1234-1234-1234-123412341234}" type="slidenum">
              <a:rPr lang="nl-B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67063" y="4777745"/>
            <a:ext cx="5334963" cy="3908064"/>
          </a:xfrm>
          <a:prstGeom prst="rect">
            <a:avLst/>
          </a:prstGeom>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8:notes"/>
          <p:cNvSpPr txBox="1">
            <a:spLocks noGrp="1"/>
          </p:cNvSpPr>
          <p:nvPr>
            <p:ph type="body" idx="1"/>
          </p:nvPr>
        </p:nvSpPr>
        <p:spPr>
          <a:xfrm>
            <a:off x="667063" y="4777745"/>
            <a:ext cx="5334963" cy="3908064"/>
          </a:xfrm>
          <a:prstGeom prst="rect">
            <a:avLst/>
          </a:prstGeom>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216" name="Google Shape;216;p8: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5417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3:notes"/>
          <p:cNvSpPr txBox="1">
            <a:spLocks noGrp="1"/>
          </p:cNvSpPr>
          <p:nvPr>
            <p:ph type="body" idx="1"/>
          </p:nvPr>
        </p:nvSpPr>
        <p:spPr>
          <a:xfrm>
            <a:off x="667063" y="4777745"/>
            <a:ext cx="5334963" cy="3908064"/>
          </a:xfrm>
          <a:prstGeom prst="rect">
            <a:avLst/>
          </a:prstGeom>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228" name="Google Shape;228;p13: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5745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txBox="1">
            <a:spLocks noGrp="1"/>
          </p:cNvSpPr>
          <p:nvPr>
            <p:ph type="body" idx="1"/>
          </p:nvPr>
        </p:nvSpPr>
        <p:spPr>
          <a:xfrm>
            <a:off x="667063" y="4777745"/>
            <a:ext cx="5334963" cy="3908064"/>
          </a:xfrm>
          <a:prstGeom prst="rect">
            <a:avLst/>
          </a:prstGeom>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238" name="Google Shape;238;p14: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txBox="1">
            <a:spLocks noGrp="1"/>
          </p:cNvSpPr>
          <p:nvPr>
            <p:ph type="body" idx="1"/>
          </p:nvPr>
        </p:nvSpPr>
        <p:spPr>
          <a:xfrm>
            <a:off x="667063" y="4777745"/>
            <a:ext cx="5334963" cy="3908064"/>
          </a:xfrm>
          <a:prstGeom prst="rect">
            <a:avLst/>
          </a:prstGeom>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238" name="Google Shape;238;p14: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7203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txBox="1">
            <a:spLocks noGrp="1"/>
          </p:cNvSpPr>
          <p:nvPr>
            <p:ph type="body" idx="1"/>
          </p:nvPr>
        </p:nvSpPr>
        <p:spPr>
          <a:xfrm>
            <a:off x="667063" y="4777745"/>
            <a:ext cx="5334963" cy="3908064"/>
          </a:xfrm>
          <a:prstGeom prst="rect">
            <a:avLst/>
          </a:prstGeom>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238" name="Google Shape;238;p14: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3074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5:notes"/>
          <p:cNvSpPr txBox="1">
            <a:spLocks noGrp="1"/>
          </p:cNvSpPr>
          <p:nvPr>
            <p:ph type="body" idx="1"/>
          </p:nvPr>
        </p:nvSpPr>
        <p:spPr>
          <a:xfrm>
            <a:off x="667063" y="4777745"/>
            <a:ext cx="5334963" cy="3908064"/>
          </a:xfrm>
          <a:prstGeom prst="rect">
            <a:avLst/>
          </a:prstGeom>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249" name="Google Shape;249;p15: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5289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5:notes"/>
          <p:cNvSpPr txBox="1">
            <a:spLocks noGrp="1"/>
          </p:cNvSpPr>
          <p:nvPr>
            <p:ph type="body" idx="1"/>
          </p:nvPr>
        </p:nvSpPr>
        <p:spPr>
          <a:xfrm>
            <a:off x="667063" y="4777745"/>
            <a:ext cx="5334963" cy="3908064"/>
          </a:xfrm>
          <a:prstGeom prst="rect">
            <a:avLst/>
          </a:prstGeom>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249" name="Google Shape;249;p15: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4561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5:notes"/>
          <p:cNvSpPr txBox="1">
            <a:spLocks noGrp="1"/>
          </p:cNvSpPr>
          <p:nvPr>
            <p:ph type="body" idx="1"/>
          </p:nvPr>
        </p:nvSpPr>
        <p:spPr>
          <a:xfrm>
            <a:off x="667063" y="4777745"/>
            <a:ext cx="5334963" cy="3908064"/>
          </a:xfrm>
          <a:prstGeom prst="rect">
            <a:avLst/>
          </a:prstGeom>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249" name="Google Shape;249;p15: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1794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5:notes"/>
          <p:cNvSpPr txBox="1">
            <a:spLocks noGrp="1"/>
          </p:cNvSpPr>
          <p:nvPr>
            <p:ph type="body" idx="1"/>
          </p:nvPr>
        </p:nvSpPr>
        <p:spPr>
          <a:xfrm>
            <a:off x="667063" y="4777745"/>
            <a:ext cx="5334963" cy="3908064"/>
          </a:xfrm>
          <a:prstGeom prst="rect">
            <a:avLst/>
          </a:prstGeom>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249" name="Google Shape;249;p15: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5747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5:notes"/>
          <p:cNvSpPr txBox="1">
            <a:spLocks noGrp="1"/>
          </p:cNvSpPr>
          <p:nvPr>
            <p:ph type="body" idx="1"/>
          </p:nvPr>
        </p:nvSpPr>
        <p:spPr>
          <a:xfrm>
            <a:off x="667063" y="4777745"/>
            <a:ext cx="5334963" cy="3908064"/>
          </a:xfrm>
          <a:prstGeom prst="rect">
            <a:avLst/>
          </a:prstGeom>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249" name="Google Shape;249;p15: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420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67063" y="4777745"/>
            <a:ext cx="5334963" cy="3908064"/>
          </a:xfrm>
          <a:prstGeom prst="rect">
            <a:avLst/>
          </a:prstGeom>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1036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5:notes"/>
          <p:cNvSpPr txBox="1">
            <a:spLocks noGrp="1"/>
          </p:cNvSpPr>
          <p:nvPr>
            <p:ph type="body" idx="1"/>
          </p:nvPr>
        </p:nvSpPr>
        <p:spPr>
          <a:xfrm>
            <a:off x="667063" y="4777745"/>
            <a:ext cx="5334963" cy="3908064"/>
          </a:xfrm>
          <a:prstGeom prst="rect">
            <a:avLst/>
          </a:prstGeom>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249" name="Google Shape;249;p15: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7776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7:notes"/>
          <p:cNvSpPr txBox="1">
            <a:spLocks noGrp="1"/>
          </p:cNvSpPr>
          <p:nvPr>
            <p:ph type="body" idx="1"/>
          </p:nvPr>
        </p:nvSpPr>
        <p:spPr>
          <a:xfrm>
            <a:off x="667063" y="4777745"/>
            <a:ext cx="5334963" cy="3908064"/>
          </a:xfrm>
          <a:prstGeom prst="rect">
            <a:avLst/>
          </a:prstGeom>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271" name="Google Shape;271;p17: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df2a0d3fde_0_0:notes"/>
          <p:cNvSpPr txBox="1">
            <a:spLocks noGrp="1"/>
          </p:cNvSpPr>
          <p:nvPr>
            <p:ph type="body" idx="1"/>
          </p:nvPr>
        </p:nvSpPr>
        <p:spPr>
          <a:xfrm>
            <a:off x="667063" y="4777745"/>
            <a:ext cx="5334900" cy="3908100"/>
          </a:xfrm>
          <a:prstGeom prst="rect">
            <a:avLst/>
          </a:prstGeom>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109" name="Google Shape;109;g2df2a0d3fde_0_0: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df2a0d3fde_0_0:notes"/>
          <p:cNvSpPr txBox="1">
            <a:spLocks noGrp="1"/>
          </p:cNvSpPr>
          <p:nvPr>
            <p:ph type="body" idx="1"/>
          </p:nvPr>
        </p:nvSpPr>
        <p:spPr>
          <a:xfrm>
            <a:off x="667063" y="4777745"/>
            <a:ext cx="5334900" cy="3908100"/>
          </a:xfrm>
          <a:prstGeom prst="rect">
            <a:avLst/>
          </a:prstGeom>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109" name="Google Shape;109;g2df2a0d3fde_0_0: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528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df2a0d3fde_0_20:notes"/>
          <p:cNvSpPr txBox="1">
            <a:spLocks noGrp="1"/>
          </p:cNvSpPr>
          <p:nvPr>
            <p:ph type="body" idx="1"/>
          </p:nvPr>
        </p:nvSpPr>
        <p:spPr>
          <a:xfrm>
            <a:off x="667063" y="4777745"/>
            <a:ext cx="5334900" cy="3908100"/>
          </a:xfrm>
          <a:prstGeom prst="rect">
            <a:avLst/>
          </a:prstGeom>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120" name="Google Shape;120;g2df2a0d3fde_0_20: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8425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67063" y="4777745"/>
            <a:ext cx="5334963" cy="3908064"/>
          </a:xfrm>
          <a:prstGeom prst="rect">
            <a:avLst/>
          </a:prstGeom>
        </p:spPr>
        <p:txBody>
          <a:bodyPr spcFirstLastPara="1" wrap="square" lIns="89725" tIns="44850" rIns="89725" bIns="44850" anchor="t" anchorCtr="0">
            <a:noAutofit/>
          </a:bodyPr>
          <a:lstStyle/>
          <a:p>
            <a:pPr marL="0" lvl="0" indent="0" algn="l" rtl="0">
              <a:spcBef>
                <a:spcPts val="0"/>
              </a:spcBef>
              <a:spcAft>
                <a:spcPts val="0"/>
              </a:spcAft>
              <a:buNone/>
            </a:pPr>
            <a:endParaRPr dirty="0"/>
          </a:p>
        </p:txBody>
      </p:sp>
      <p:sp>
        <p:nvSpPr>
          <p:cNvPr id="130" name="Google Shape;130;p3: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1896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txBox="1">
            <a:spLocks noGrp="1"/>
          </p:cNvSpPr>
          <p:nvPr>
            <p:ph type="body" idx="1"/>
          </p:nvPr>
        </p:nvSpPr>
        <p:spPr>
          <a:xfrm>
            <a:off x="667063" y="4777745"/>
            <a:ext cx="5334963" cy="3908064"/>
          </a:xfrm>
          <a:prstGeom prst="rect">
            <a:avLst/>
          </a:prstGeom>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141" name="Google Shape;141;p4: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67063" y="4777745"/>
            <a:ext cx="5334963" cy="3908064"/>
          </a:xfrm>
          <a:prstGeom prst="rect">
            <a:avLst/>
          </a:prstGeom>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189" name="Google Shape;189;p5: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6:notes"/>
          <p:cNvSpPr txBox="1">
            <a:spLocks noGrp="1"/>
          </p:cNvSpPr>
          <p:nvPr>
            <p:ph type="body" idx="1"/>
          </p:nvPr>
        </p:nvSpPr>
        <p:spPr>
          <a:xfrm>
            <a:off x="667063" y="4777745"/>
            <a:ext cx="5334963" cy="3908064"/>
          </a:xfrm>
          <a:prstGeom prst="rect">
            <a:avLst/>
          </a:prstGeom>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206" name="Google Shape;206;p6: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 name="Google Shape;18;p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 name="Google Shape;19;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28"/>
        <p:cNvGrpSpPr/>
        <p:nvPr/>
      </p:nvGrpSpPr>
      <p:grpSpPr>
        <a:xfrm>
          <a:off x="0" y="0"/>
          <a:ext cx="0" cy="0"/>
          <a:chOff x="0" y="0"/>
          <a:chExt cx="0" cy="0"/>
        </a:xfrm>
      </p:grpSpPr>
      <p:sp>
        <p:nvSpPr>
          <p:cNvPr id="29" name="Google Shape;29;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61"/>
        <p:cNvGrpSpPr/>
        <p:nvPr/>
      </p:nvGrpSpPr>
      <p:grpSpPr>
        <a:xfrm>
          <a:off x="0" y="0"/>
          <a:ext cx="0" cy="0"/>
          <a:chOff x="0" y="0"/>
          <a:chExt cx="0" cy="0"/>
        </a:xfrm>
      </p:grpSpPr>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0.emf"/><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jpg"/><Relationship Id="rId3" Type="http://schemas.openxmlformats.org/officeDocument/2006/relationships/image" Target="../media/image1.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19.xml"/><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svg"/><Relationship Id="rId15" Type="http://schemas.openxmlformats.org/officeDocument/2006/relationships/image" Target="../media/image34.jpeg"/><Relationship Id="rId10" Type="http://schemas.openxmlformats.org/officeDocument/2006/relationships/image" Target="../media/image29.jp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EBE7"/>
        </a:solidFill>
        <a:effectLst/>
      </p:bgPr>
    </p:bg>
    <p:spTree>
      <p:nvGrpSpPr>
        <p:cNvPr id="1" name="Shape 87"/>
        <p:cNvGrpSpPr/>
        <p:nvPr/>
      </p:nvGrpSpPr>
      <p:grpSpPr>
        <a:xfrm>
          <a:off x="0" y="0"/>
          <a:ext cx="0" cy="0"/>
          <a:chOff x="0" y="0"/>
          <a:chExt cx="0" cy="0"/>
        </a:xfrm>
      </p:grpSpPr>
      <p:sp>
        <p:nvSpPr>
          <p:cNvPr id="88" name="Google Shape;88;p13"/>
          <p:cNvSpPr/>
          <p:nvPr/>
        </p:nvSpPr>
        <p:spPr>
          <a:xfrm>
            <a:off x="1676400" y="1218960"/>
            <a:ext cx="10515600" cy="334537"/>
          </a:xfrm>
          <a:prstGeom prst="rect">
            <a:avLst/>
          </a:prstGeom>
          <a:solidFill>
            <a:srgbClr val="FA4F0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9" name="Google Shape;89;p13"/>
          <p:cNvPicPr preferRelativeResize="0"/>
          <p:nvPr/>
        </p:nvPicPr>
        <p:blipFill rotWithShape="1">
          <a:blip r:embed="rId3">
            <a:alphaModFix/>
          </a:blip>
          <a:srcRect/>
          <a:stretch/>
        </p:blipFill>
        <p:spPr>
          <a:xfrm>
            <a:off x="0" y="0"/>
            <a:ext cx="1942058" cy="1563329"/>
          </a:xfrm>
          <a:prstGeom prst="rect">
            <a:avLst/>
          </a:prstGeom>
          <a:noFill/>
          <a:ln>
            <a:noFill/>
          </a:ln>
        </p:spPr>
      </p:pic>
      <p:grpSp>
        <p:nvGrpSpPr>
          <p:cNvPr id="90" name="Google Shape;90;p13"/>
          <p:cNvGrpSpPr/>
          <p:nvPr/>
        </p:nvGrpSpPr>
        <p:grpSpPr>
          <a:xfrm>
            <a:off x="3941022" y="3234980"/>
            <a:ext cx="4297253" cy="742317"/>
            <a:chOff x="6476696" y="4510094"/>
            <a:chExt cx="7171773" cy="1549402"/>
          </a:xfrm>
        </p:grpSpPr>
        <p:sp>
          <p:nvSpPr>
            <p:cNvPr id="91" name="Google Shape;91;p13"/>
            <p:cNvSpPr/>
            <p:nvPr/>
          </p:nvSpPr>
          <p:spPr>
            <a:xfrm>
              <a:off x="10182522" y="4510094"/>
              <a:ext cx="1616710" cy="1549400"/>
            </a:xfrm>
            <a:custGeom>
              <a:avLst/>
              <a:gdLst/>
              <a:ahLst/>
              <a:cxnLst/>
              <a:rect l="l" t="t" r="r" b="b"/>
              <a:pathLst>
                <a:path w="1616709" h="1549400" extrusionOk="0">
                  <a:moveTo>
                    <a:pt x="1144844" y="0"/>
                  </a:moveTo>
                  <a:lnTo>
                    <a:pt x="0" y="0"/>
                  </a:lnTo>
                  <a:lnTo>
                    <a:pt x="0" y="1548895"/>
                  </a:lnTo>
                  <a:lnTo>
                    <a:pt x="336722" y="1548895"/>
                  </a:lnTo>
                  <a:lnTo>
                    <a:pt x="336722" y="942808"/>
                  </a:lnTo>
                  <a:lnTo>
                    <a:pt x="1144844" y="942808"/>
                  </a:lnTo>
                  <a:lnTo>
                    <a:pt x="1192975" y="940370"/>
                  </a:lnTo>
                  <a:lnTo>
                    <a:pt x="1239731" y="933214"/>
                  </a:lnTo>
                  <a:lnTo>
                    <a:pt x="1284873" y="921579"/>
                  </a:lnTo>
                  <a:lnTo>
                    <a:pt x="1328162" y="905705"/>
                  </a:lnTo>
                  <a:lnTo>
                    <a:pt x="1369361" y="885829"/>
                  </a:lnTo>
                  <a:lnTo>
                    <a:pt x="1408229" y="862190"/>
                  </a:lnTo>
                  <a:lnTo>
                    <a:pt x="1444529" y="835028"/>
                  </a:lnTo>
                  <a:lnTo>
                    <a:pt x="1478021" y="804581"/>
                  </a:lnTo>
                  <a:lnTo>
                    <a:pt x="1508467" y="771088"/>
                  </a:lnTo>
                  <a:lnTo>
                    <a:pt x="1535629" y="734787"/>
                  </a:lnTo>
                  <a:lnTo>
                    <a:pt x="1559266" y="695918"/>
                  </a:lnTo>
                  <a:lnTo>
                    <a:pt x="1579141" y="654719"/>
                  </a:lnTo>
                  <a:lnTo>
                    <a:pt x="1595015" y="611428"/>
                  </a:lnTo>
                  <a:lnTo>
                    <a:pt x="1596392" y="606086"/>
                  </a:lnTo>
                  <a:lnTo>
                    <a:pt x="336722" y="606086"/>
                  </a:lnTo>
                  <a:lnTo>
                    <a:pt x="336722" y="336701"/>
                  </a:lnTo>
                  <a:lnTo>
                    <a:pt x="1596389" y="336701"/>
                  </a:lnTo>
                  <a:lnTo>
                    <a:pt x="1595015" y="331370"/>
                  </a:lnTo>
                  <a:lnTo>
                    <a:pt x="1579141" y="288081"/>
                  </a:lnTo>
                  <a:lnTo>
                    <a:pt x="1559266" y="246882"/>
                  </a:lnTo>
                  <a:lnTo>
                    <a:pt x="1535629" y="208014"/>
                  </a:lnTo>
                  <a:lnTo>
                    <a:pt x="1508467" y="171714"/>
                  </a:lnTo>
                  <a:lnTo>
                    <a:pt x="1478021" y="138222"/>
                  </a:lnTo>
                  <a:lnTo>
                    <a:pt x="1444529" y="107776"/>
                  </a:lnTo>
                  <a:lnTo>
                    <a:pt x="1408229" y="80614"/>
                  </a:lnTo>
                  <a:lnTo>
                    <a:pt x="1369361" y="56977"/>
                  </a:lnTo>
                  <a:lnTo>
                    <a:pt x="1328162" y="37102"/>
                  </a:lnTo>
                  <a:lnTo>
                    <a:pt x="1284873" y="21228"/>
                  </a:lnTo>
                  <a:lnTo>
                    <a:pt x="1239731" y="9593"/>
                  </a:lnTo>
                  <a:lnTo>
                    <a:pt x="1192975" y="2438"/>
                  </a:lnTo>
                  <a:lnTo>
                    <a:pt x="1144844" y="0"/>
                  </a:lnTo>
                  <a:close/>
                </a:path>
                <a:path w="1616709" h="1549400" extrusionOk="0">
                  <a:moveTo>
                    <a:pt x="1596389" y="336701"/>
                  </a:moveTo>
                  <a:lnTo>
                    <a:pt x="1144844" y="336701"/>
                  </a:lnTo>
                  <a:lnTo>
                    <a:pt x="1187371" y="343579"/>
                  </a:lnTo>
                  <a:lnTo>
                    <a:pt x="1224339" y="362722"/>
                  </a:lnTo>
                  <a:lnTo>
                    <a:pt x="1253511" y="391896"/>
                  </a:lnTo>
                  <a:lnTo>
                    <a:pt x="1272654" y="428867"/>
                  </a:lnTo>
                  <a:lnTo>
                    <a:pt x="1279531" y="471399"/>
                  </a:lnTo>
                  <a:lnTo>
                    <a:pt x="1272654" y="513926"/>
                  </a:lnTo>
                  <a:lnTo>
                    <a:pt x="1253511" y="550893"/>
                  </a:lnTo>
                  <a:lnTo>
                    <a:pt x="1224339" y="580066"/>
                  </a:lnTo>
                  <a:lnTo>
                    <a:pt x="1187371" y="599208"/>
                  </a:lnTo>
                  <a:lnTo>
                    <a:pt x="1144844" y="606086"/>
                  </a:lnTo>
                  <a:lnTo>
                    <a:pt x="1596392" y="606086"/>
                  </a:lnTo>
                  <a:lnTo>
                    <a:pt x="1606650" y="566286"/>
                  </a:lnTo>
                  <a:lnTo>
                    <a:pt x="1613805" y="519530"/>
                  </a:lnTo>
                  <a:lnTo>
                    <a:pt x="1616243" y="471399"/>
                  </a:lnTo>
                  <a:lnTo>
                    <a:pt x="1613805" y="423268"/>
                  </a:lnTo>
                  <a:lnTo>
                    <a:pt x="1606650" y="376512"/>
                  </a:lnTo>
                  <a:lnTo>
                    <a:pt x="1596389" y="336701"/>
                  </a:lnTo>
                  <a:close/>
                </a:path>
              </a:pathLst>
            </a:custGeom>
            <a:solidFill>
              <a:srgbClr val="074C6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3"/>
            <p:cNvSpPr/>
            <p:nvPr/>
          </p:nvSpPr>
          <p:spPr>
            <a:xfrm>
              <a:off x="6476696" y="4510095"/>
              <a:ext cx="1549401" cy="1549399"/>
            </a:xfrm>
            <a:custGeom>
              <a:avLst/>
              <a:gdLst/>
              <a:ahLst/>
              <a:cxnLst/>
              <a:rect l="l" t="t" r="r" b="b"/>
              <a:pathLst>
                <a:path w="1549400" h="1549400" extrusionOk="0">
                  <a:moveTo>
                    <a:pt x="1548895" y="0"/>
                  </a:moveTo>
                  <a:lnTo>
                    <a:pt x="1212193" y="0"/>
                  </a:lnTo>
                  <a:lnTo>
                    <a:pt x="1212193" y="1077495"/>
                  </a:lnTo>
                  <a:lnTo>
                    <a:pt x="1205313" y="1120026"/>
                  </a:lnTo>
                  <a:lnTo>
                    <a:pt x="1186167" y="1156991"/>
                  </a:lnTo>
                  <a:lnTo>
                    <a:pt x="1156991" y="1186159"/>
                  </a:lnTo>
                  <a:lnTo>
                    <a:pt x="1120025" y="1205297"/>
                  </a:lnTo>
                  <a:lnTo>
                    <a:pt x="1077506" y="1212172"/>
                  </a:lnTo>
                  <a:lnTo>
                    <a:pt x="1034974" y="1205297"/>
                  </a:lnTo>
                  <a:lnTo>
                    <a:pt x="998003" y="1186159"/>
                  </a:lnTo>
                  <a:lnTo>
                    <a:pt x="968829" y="1156991"/>
                  </a:lnTo>
                  <a:lnTo>
                    <a:pt x="949686" y="1120026"/>
                  </a:lnTo>
                  <a:lnTo>
                    <a:pt x="942808" y="1077495"/>
                  </a:lnTo>
                  <a:lnTo>
                    <a:pt x="942808" y="471409"/>
                  </a:lnTo>
                  <a:lnTo>
                    <a:pt x="940370" y="423278"/>
                  </a:lnTo>
                  <a:lnTo>
                    <a:pt x="933215" y="376522"/>
                  </a:lnTo>
                  <a:lnTo>
                    <a:pt x="921580" y="331380"/>
                  </a:lnTo>
                  <a:lnTo>
                    <a:pt x="905706" y="288089"/>
                  </a:lnTo>
                  <a:lnTo>
                    <a:pt x="885831" y="246890"/>
                  </a:lnTo>
                  <a:lnTo>
                    <a:pt x="862193" y="208021"/>
                  </a:lnTo>
                  <a:lnTo>
                    <a:pt x="835032" y="171720"/>
                  </a:lnTo>
                  <a:lnTo>
                    <a:pt x="804585" y="138227"/>
                  </a:lnTo>
                  <a:lnTo>
                    <a:pt x="771092" y="107780"/>
                  </a:lnTo>
                  <a:lnTo>
                    <a:pt x="734792" y="80618"/>
                  </a:lnTo>
                  <a:lnTo>
                    <a:pt x="695922" y="56979"/>
                  </a:lnTo>
                  <a:lnTo>
                    <a:pt x="654723" y="37103"/>
                  </a:lnTo>
                  <a:lnTo>
                    <a:pt x="611432" y="21229"/>
                  </a:lnTo>
                  <a:lnTo>
                    <a:pt x="566289" y="9594"/>
                  </a:lnTo>
                  <a:lnTo>
                    <a:pt x="519531" y="2438"/>
                  </a:lnTo>
                  <a:lnTo>
                    <a:pt x="471399" y="0"/>
                  </a:lnTo>
                  <a:lnTo>
                    <a:pt x="423271" y="2438"/>
                  </a:lnTo>
                  <a:lnTo>
                    <a:pt x="376518" y="9594"/>
                  </a:lnTo>
                  <a:lnTo>
                    <a:pt x="331378" y="21229"/>
                  </a:lnTo>
                  <a:lnTo>
                    <a:pt x="288089" y="37103"/>
                  </a:lnTo>
                  <a:lnTo>
                    <a:pt x="246891" y="56979"/>
                  </a:lnTo>
                  <a:lnTo>
                    <a:pt x="208023" y="80618"/>
                  </a:lnTo>
                  <a:lnTo>
                    <a:pt x="171723" y="107780"/>
                  </a:lnTo>
                  <a:lnTo>
                    <a:pt x="138230" y="138227"/>
                  </a:lnTo>
                  <a:lnTo>
                    <a:pt x="107782" y="171720"/>
                  </a:lnTo>
                  <a:lnTo>
                    <a:pt x="80620" y="208021"/>
                  </a:lnTo>
                  <a:lnTo>
                    <a:pt x="56981" y="246890"/>
                  </a:lnTo>
                  <a:lnTo>
                    <a:pt x="37105" y="288089"/>
                  </a:lnTo>
                  <a:lnTo>
                    <a:pt x="21229" y="331380"/>
                  </a:lnTo>
                  <a:lnTo>
                    <a:pt x="9594" y="376522"/>
                  </a:lnTo>
                  <a:lnTo>
                    <a:pt x="2438" y="423278"/>
                  </a:lnTo>
                  <a:lnTo>
                    <a:pt x="0" y="471409"/>
                  </a:lnTo>
                  <a:lnTo>
                    <a:pt x="0" y="1548895"/>
                  </a:lnTo>
                  <a:lnTo>
                    <a:pt x="336722" y="1548895"/>
                  </a:lnTo>
                  <a:lnTo>
                    <a:pt x="336722" y="471409"/>
                  </a:lnTo>
                  <a:lnTo>
                    <a:pt x="343600" y="428879"/>
                  </a:lnTo>
                  <a:lnTo>
                    <a:pt x="362742" y="391914"/>
                  </a:lnTo>
                  <a:lnTo>
                    <a:pt x="391913" y="362746"/>
                  </a:lnTo>
                  <a:lnTo>
                    <a:pt x="428877" y="343608"/>
                  </a:lnTo>
                  <a:lnTo>
                    <a:pt x="471399" y="336733"/>
                  </a:lnTo>
                  <a:lnTo>
                    <a:pt x="513926" y="343608"/>
                  </a:lnTo>
                  <a:lnTo>
                    <a:pt x="550893" y="362746"/>
                  </a:lnTo>
                  <a:lnTo>
                    <a:pt x="580066" y="391914"/>
                  </a:lnTo>
                  <a:lnTo>
                    <a:pt x="599208" y="428879"/>
                  </a:lnTo>
                  <a:lnTo>
                    <a:pt x="606086" y="471409"/>
                  </a:lnTo>
                  <a:lnTo>
                    <a:pt x="606086" y="1077495"/>
                  </a:lnTo>
                  <a:lnTo>
                    <a:pt x="608524" y="1125626"/>
                  </a:lnTo>
                  <a:lnTo>
                    <a:pt x="615681" y="1172382"/>
                  </a:lnTo>
                  <a:lnTo>
                    <a:pt x="627316" y="1217524"/>
                  </a:lnTo>
                  <a:lnTo>
                    <a:pt x="643191" y="1260814"/>
                  </a:lnTo>
                  <a:lnTo>
                    <a:pt x="663068" y="1302012"/>
                  </a:lnTo>
                  <a:lnTo>
                    <a:pt x="686707" y="1340880"/>
                  </a:lnTo>
                  <a:lnTo>
                    <a:pt x="713870" y="1377180"/>
                  </a:lnTo>
                  <a:lnTo>
                    <a:pt x="744318" y="1410673"/>
                  </a:lnTo>
                  <a:lnTo>
                    <a:pt x="777813" y="1441119"/>
                  </a:lnTo>
                  <a:lnTo>
                    <a:pt x="814114" y="1468280"/>
                  </a:lnTo>
                  <a:lnTo>
                    <a:pt x="852985" y="1491917"/>
                  </a:lnTo>
                  <a:lnTo>
                    <a:pt x="894184" y="1511793"/>
                  </a:lnTo>
                  <a:lnTo>
                    <a:pt x="937475" y="1527667"/>
                  </a:lnTo>
                  <a:lnTo>
                    <a:pt x="982618" y="1539301"/>
                  </a:lnTo>
                  <a:lnTo>
                    <a:pt x="1029375" y="1546456"/>
                  </a:lnTo>
                  <a:lnTo>
                    <a:pt x="1077506" y="1548895"/>
                  </a:lnTo>
                  <a:lnTo>
                    <a:pt x="1125635" y="1546456"/>
                  </a:lnTo>
                  <a:lnTo>
                    <a:pt x="1172389" y="1539301"/>
                  </a:lnTo>
                  <a:lnTo>
                    <a:pt x="1217530" y="1527667"/>
                  </a:lnTo>
                  <a:lnTo>
                    <a:pt x="1260818" y="1511793"/>
                  </a:lnTo>
                  <a:lnTo>
                    <a:pt x="1302015" y="1491917"/>
                  </a:lnTo>
                  <a:lnTo>
                    <a:pt x="1340883" y="1468280"/>
                  </a:lnTo>
                  <a:lnTo>
                    <a:pt x="1377182" y="1441119"/>
                  </a:lnTo>
                  <a:lnTo>
                    <a:pt x="1410674" y="1410673"/>
                  </a:lnTo>
                  <a:lnTo>
                    <a:pt x="1441120" y="1377180"/>
                  </a:lnTo>
                  <a:lnTo>
                    <a:pt x="1468280" y="1340880"/>
                  </a:lnTo>
                  <a:lnTo>
                    <a:pt x="1491918" y="1302012"/>
                  </a:lnTo>
                  <a:lnTo>
                    <a:pt x="1511793" y="1260814"/>
                  </a:lnTo>
                  <a:lnTo>
                    <a:pt x="1527667" y="1217524"/>
                  </a:lnTo>
                  <a:lnTo>
                    <a:pt x="1539301" y="1172382"/>
                  </a:lnTo>
                  <a:lnTo>
                    <a:pt x="1546456" y="1125626"/>
                  </a:lnTo>
                  <a:lnTo>
                    <a:pt x="1548895" y="1077495"/>
                  </a:lnTo>
                  <a:lnTo>
                    <a:pt x="1548895" y="0"/>
                  </a:lnTo>
                  <a:close/>
                </a:path>
              </a:pathLst>
            </a:custGeom>
            <a:solidFill>
              <a:srgbClr val="F94F0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13"/>
            <p:cNvSpPr/>
            <p:nvPr/>
          </p:nvSpPr>
          <p:spPr>
            <a:xfrm>
              <a:off x="8319358" y="4510096"/>
              <a:ext cx="1549400" cy="1549400"/>
            </a:xfrm>
            <a:custGeom>
              <a:avLst/>
              <a:gdLst/>
              <a:ahLst/>
              <a:cxnLst/>
              <a:rect l="l" t="t" r="r" b="b"/>
              <a:pathLst>
                <a:path w="1549400" h="1549400" extrusionOk="0">
                  <a:moveTo>
                    <a:pt x="1548895" y="0"/>
                  </a:moveTo>
                  <a:lnTo>
                    <a:pt x="471409" y="0"/>
                  </a:lnTo>
                  <a:lnTo>
                    <a:pt x="423277" y="2438"/>
                  </a:lnTo>
                  <a:lnTo>
                    <a:pt x="376519" y="9594"/>
                  </a:lnTo>
                  <a:lnTo>
                    <a:pt x="331376" y="21229"/>
                  </a:lnTo>
                  <a:lnTo>
                    <a:pt x="288085" y="37105"/>
                  </a:lnTo>
                  <a:lnTo>
                    <a:pt x="246886" y="56981"/>
                  </a:lnTo>
                  <a:lnTo>
                    <a:pt x="208016" y="80620"/>
                  </a:lnTo>
                  <a:lnTo>
                    <a:pt x="171716" y="107782"/>
                  </a:lnTo>
                  <a:lnTo>
                    <a:pt x="138223" y="138230"/>
                  </a:lnTo>
                  <a:lnTo>
                    <a:pt x="107776" y="171723"/>
                  </a:lnTo>
                  <a:lnTo>
                    <a:pt x="80615" y="208023"/>
                  </a:lnTo>
                  <a:lnTo>
                    <a:pt x="56977" y="246891"/>
                  </a:lnTo>
                  <a:lnTo>
                    <a:pt x="37102" y="288089"/>
                  </a:lnTo>
                  <a:lnTo>
                    <a:pt x="21228" y="331378"/>
                  </a:lnTo>
                  <a:lnTo>
                    <a:pt x="9593" y="376518"/>
                  </a:lnTo>
                  <a:lnTo>
                    <a:pt x="2438" y="423271"/>
                  </a:lnTo>
                  <a:lnTo>
                    <a:pt x="0" y="471399"/>
                  </a:lnTo>
                  <a:lnTo>
                    <a:pt x="2438" y="519530"/>
                  </a:lnTo>
                  <a:lnTo>
                    <a:pt x="9593" y="566286"/>
                  </a:lnTo>
                  <a:lnTo>
                    <a:pt x="21228" y="611428"/>
                  </a:lnTo>
                  <a:lnTo>
                    <a:pt x="37102" y="654719"/>
                  </a:lnTo>
                  <a:lnTo>
                    <a:pt x="56977" y="695918"/>
                  </a:lnTo>
                  <a:lnTo>
                    <a:pt x="80615" y="734787"/>
                  </a:lnTo>
                  <a:lnTo>
                    <a:pt x="107776" y="771088"/>
                  </a:lnTo>
                  <a:lnTo>
                    <a:pt x="138223" y="804581"/>
                  </a:lnTo>
                  <a:lnTo>
                    <a:pt x="171716" y="835028"/>
                  </a:lnTo>
                  <a:lnTo>
                    <a:pt x="208016" y="862190"/>
                  </a:lnTo>
                  <a:lnTo>
                    <a:pt x="246886" y="885829"/>
                  </a:lnTo>
                  <a:lnTo>
                    <a:pt x="288085" y="905705"/>
                  </a:lnTo>
                  <a:lnTo>
                    <a:pt x="331376" y="921579"/>
                  </a:lnTo>
                  <a:lnTo>
                    <a:pt x="376519" y="933214"/>
                  </a:lnTo>
                  <a:lnTo>
                    <a:pt x="423277" y="940370"/>
                  </a:lnTo>
                  <a:lnTo>
                    <a:pt x="471409" y="942808"/>
                  </a:lnTo>
                  <a:lnTo>
                    <a:pt x="1077485" y="942808"/>
                  </a:lnTo>
                  <a:lnTo>
                    <a:pt x="1120020" y="949686"/>
                  </a:lnTo>
                  <a:lnTo>
                    <a:pt x="1156989" y="968829"/>
                  </a:lnTo>
                  <a:lnTo>
                    <a:pt x="1186158" y="998003"/>
                  </a:lnTo>
                  <a:lnTo>
                    <a:pt x="1205296" y="1034974"/>
                  </a:lnTo>
                  <a:lnTo>
                    <a:pt x="1212172" y="1077506"/>
                  </a:lnTo>
                  <a:lnTo>
                    <a:pt x="1205296" y="1120024"/>
                  </a:lnTo>
                  <a:lnTo>
                    <a:pt x="1186158" y="1156988"/>
                  </a:lnTo>
                  <a:lnTo>
                    <a:pt x="1156989" y="1186160"/>
                  </a:lnTo>
                  <a:lnTo>
                    <a:pt x="1120020" y="1205304"/>
                  </a:lnTo>
                  <a:lnTo>
                    <a:pt x="1077485" y="1212182"/>
                  </a:lnTo>
                  <a:lnTo>
                    <a:pt x="0" y="1212182"/>
                  </a:lnTo>
                  <a:lnTo>
                    <a:pt x="0" y="1548895"/>
                  </a:lnTo>
                  <a:lnTo>
                    <a:pt x="1077485" y="1548895"/>
                  </a:lnTo>
                  <a:lnTo>
                    <a:pt x="1125618" y="1546456"/>
                  </a:lnTo>
                  <a:lnTo>
                    <a:pt x="1172375" y="1539300"/>
                  </a:lnTo>
                  <a:lnTo>
                    <a:pt x="1217518" y="1527666"/>
                  </a:lnTo>
                  <a:lnTo>
                    <a:pt x="1260809" y="1511791"/>
                  </a:lnTo>
                  <a:lnTo>
                    <a:pt x="1302009" y="1491916"/>
                  </a:lnTo>
                  <a:lnTo>
                    <a:pt x="1340878" y="1468278"/>
                  </a:lnTo>
                  <a:lnTo>
                    <a:pt x="1377178" y="1441116"/>
                  </a:lnTo>
                  <a:lnTo>
                    <a:pt x="1410671" y="1410670"/>
                  </a:lnTo>
                  <a:lnTo>
                    <a:pt x="1441118" y="1377178"/>
                  </a:lnTo>
                  <a:lnTo>
                    <a:pt x="1468279" y="1340878"/>
                  </a:lnTo>
                  <a:lnTo>
                    <a:pt x="1491917" y="1302011"/>
                  </a:lnTo>
                  <a:lnTo>
                    <a:pt x="1511792" y="1260814"/>
                  </a:lnTo>
                  <a:lnTo>
                    <a:pt x="1527667" y="1217526"/>
                  </a:lnTo>
                  <a:lnTo>
                    <a:pt x="1539301" y="1172386"/>
                  </a:lnTo>
                  <a:lnTo>
                    <a:pt x="1546456" y="1125633"/>
                  </a:lnTo>
                  <a:lnTo>
                    <a:pt x="1548895" y="1077506"/>
                  </a:lnTo>
                  <a:lnTo>
                    <a:pt x="1546456" y="1029375"/>
                  </a:lnTo>
                  <a:lnTo>
                    <a:pt x="1539301" y="982618"/>
                  </a:lnTo>
                  <a:lnTo>
                    <a:pt x="1527667" y="937475"/>
                  </a:lnTo>
                  <a:lnTo>
                    <a:pt x="1511792" y="894184"/>
                  </a:lnTo>
                  <a:lnTo>
                    <a:pt x="1491917" y="852985"/>
                  </a:lnTo>
                  <a:lnTo>
                    <a:pt x="1468279" y="814114"/>
                  </a:lnTo>
                  <a:lnTo>
                    <a:pt x="1441118" y="777813"/>
                  </a:lnTo>
                  <a:lnTo>
                    <a:pt x="1410671" y="744318"/>
                  </a:lnTo>
                  <a:lnTo>
                    <a:pt x="1377178" y="713870"/>
                  </a:lnTo>
                  <a:lnTo>
                    <a:pt x="1340878" y="686707"/>
                  </a:lnTo>
                  <a:lnTo>
                    <a:pt x="1302009" y="663068"/>
                  </a:lnTo>
                  <a:lnTo>
                    <a:pt x="1260809" y="643191"/>
                  </a:lnTo>
                  <a:lnTo>
                    <a:pt x="1217518" y="627316"/>
                  </a:lnTo>
                  <a:lnTo>
                    <a:pt x="1172375" y="615681"/>
                  </a:lnTo>
                  <a:lnTo>
                    <a:pt x="1125618" y="608524"/>
                  </a:lnTo>
                  <a:lnTo>
                    <a:pt x="1077485" y="606086"/>
                  </a:lnTo>
                  <a:lnTo>
                    <a:pt x="471409" y="606086"/>
                  </a:lnTo>
                  <a:lnTo>
                    <a:pt x="428874" y="599208"/>
                  </a:lnTo>
                  <a:lnTo>
                    <a:pt x="391906" y="580066"/>
                  </a:lnTo>
                  <a:lnTo>
                    <a:pt x="362736" y="550893"/>
                  </a:lnTo>
                  <a:lnTo>
                    <a:pt x="343598" y="513926"/>
                  </a:lnTo>
                  <a:lnTo>
                    <a:pt x="336722" y="471399"/>
                  </a:lnTo>
                  <a:lnTo>
                    <a:pt x="343598" y="428877"/>
                  </a:lnTo>
                  <a:lnTo>
                    <a:pt x="362736" y="391913"/>
                  </a:lnTo>
                  <a:lnTo>
                    <a:pt x="391906" y="362742"/>
                  </a:lnTo>
                  <a:lnTo>
                    <a:pt x="428874" y="343600"/>
                  </a:lnTo>
                  <a:lnTo>
                    <a:pt x="471409" y="336722"/>
                  </a:lnTo>
                  <a:lnTo>
                    <a:pt x="1548895" y="336722"/>
                  </a:lnTo>
                  <a:lnTo>
                    <a:pt x="1548895" y="0"/>
                  </a:lnTo>
                  <a:close/>
                </a:path>
              </a:pathLst>
            </a:custGeom>
            <a:solidFill>
              <a:srgbClr val="2777E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94;p13"/>
            <p:cNvSpPr/>
            <p:nvPr/>
          </p:nvSpPr>
          <p:spPr>
            <a:xfrm>
              <a:off x="12113039" y="4516949"/>
              <a:ext cx="1535430" cy="1542415"/>
            </a:xfrm>
            <a:custGeom>
              <a:avLst/>
              <a:gdLst/>
              <a:ahLst/>
              <a:cxnLst/>
              <a:rect l="l" t="t" r="r" b="b"/>
              <a:pathLst>
                <a:path w="1535430" h="1542414" extrusionOk="0">
                  <a:moveTo>
                    <a:pt x="763840" y="0"/>
                  </a:moveTo>
                  <a:lnTo>
                    <a:pt x="0" y="0"/>
                  </a:lnTo>
                  <a:lnTo>
                    <a:pt x="0" y="1542036"/>
                  </a:lnTo>
                  <a:lnTo>
                    <a:pt x="763840" y="1542036"/>
                  </a:lnTo>
                  <a:lnTo>
                    <a:pt x="812528" y="1540517"/>
                  </a:lnTo>
                  <a:lnTo>
                    <a:pt x="860421" y="1536018"/>
                  </a:lnTo>
                  <a:lnTo>
                    <a:pt x="907429" y="1528631"/>
                  </a:lnTo>
                  <a:lnTo>
                    <a:pt x="953460" y="1518448"/>
                  </a:lnTo>
                  <a:lnTo>
                    <a:pt x="998423" y="1505559"/>
                  </a:lnTo>
                  <a:lnTo>
                    <a:pt x="1042228" y="1490055"/>
                  </a:lnTo>
                  <a:lnTo>
                    <a:pt x="1084784" y="1472027"/>
                  </a:lnTo>
                  <a:lnTo>
                    <a:pt x="1125999" y="1451566"/>
                  </a:lnTo>
                  <a:lnTo>
                    <a:pt x="1165782" y="1428764"/>
                  </a:lnTo>
                  <a:lnTo>
                    <a:pt x="1204043" y="1403711"/>
                  </a:lnTo>
                  <a:lnTo>
                    <a:pt x="1240690" y="1376498"/>
                  </a:lnTo>
                  <a:lnTo>
                    <a:pt x="1275632" y="1347216"/>
                  </a:lnTo>
                  <a:lnTo>
                    <a:pt x="1308779" y="1315957"/>
                  </a:lnTo>
                  <a:lnTo>
                    <a:pt x="1340039" y="1282811"/>
                  </a:lnTo>
                  <a:lnTo>
                    <a:pt x="1369321" y="1247869"/>
                  </a:lnTo>
                  <a:lnTo>
                    <a:pt x="1396535" y="1211222"/>
                  </a:lnTo>
                  <a:lnTo>
                    <a:pt x="1398087" y="1208853"/>
                  </a:lnTo>
                  <a:lnTo>
                    <a:pt x="333183" y="1208853"/>
                  </a:lnTo>
                  <a:lnTo>
                    <a:pt x="333183" y="333183"/>
                  </a:lnTo>
                  <a:lnTo>
                    <a:pt x="1398085" y="333183"/>
                  </a:lnTo>
                  <a:lnTo>
                    <a:pt x="1396535" y="330816"/>
                  </a:lnTo>
                  <a:lnTo>
                    <a:pt x="1369321" y="294169"/>
                  </a:lnTo>
                  <a:lnTo>
                    <a:pt x="1340039" y="259227"/>
                  </a:lnTo>
                  <a:lnTo>
                    <a:pt x="1308779" y="226080"/>
                  </a:lnTo>
                  <a:lnTo>
                    <a:pt x="1275632" y="194821"/>
                  </a:lnTo>
                  <a:lnTo>
                    <a:pt x="1240690" y="165539"/>
                  </a:lnTo>
                  <a:lnTo>
                    <a:pt x="1204043" y="138326"/>
                  </a:lnTo>
                  <a:lnTo>
                    <a:pt x="1165782" y="113272"/>
                  </a:lnTo>
                  <a:lnTo>
                    <a:pt x="1125999" y="90470"/>
                  </a:lnTo>
                  <a:lnTo>
                    <a:pt x="1084784" y="70009"/>
                  </a:lnTo>
                  <a:lnTo>
                    <a:pt x="1042228" y="51981"/>
                  </a:lnTo>
                  <a:lnTo>
                    <a:pt x="998423" y="36477"/>
                  </a:lnTo>
                  <a:lnTo>
                    <a:pt x="953460" y="23588"/>
                  </a:lnTo>
                  <a:lnTo>
                    <a:pt x="907429" y="13404"/>
                  </a:lnTo>
                  <a:lnTo>
                    <a:pt x="860421" y="6018"/>
                  </a:lnTo>
                  <a:lnTo>
                    <a:pt x="812528" y="1519"/>
                  </a:lnTo>
                  <a:lnTo>
                    <a:pt x="763840" y="0"/>
                  </a:lnTo>
                  <a:close/>
                </a:path>
                <a:path w="1535430" h="1542414" extrusionOk="0">
                  <a:moveTo>
                    <a:pt x="1398085" y="333183"/>
                  </a:moveTo>
                  <a:lnTo>
                    <a:pt x="763840" y="333183"/>
                  </a:lnTo>
                  <a:lnTo>
                    <a:pt x="811479" y="335757"/>
                  </a:lnTo>
                  <a:lnTo>
                    <a:pt x="857648" y="343300"/>
                  </a:lnTo>
                  <a:lnTo>
                    <a:pt x="902078" y="355541"/>
                  </a:lnTo>
                  <a:lnTo>
                    <a:pt x="944502" y="372214"/>
                  </a:lnTo>
                  <a:lnTo>
                    <a:pt x="984648" y="393047"/>
                  </a:lnTo>
                  <a:lnTo>
                    <a:pt x="1022248" y="417772"/>
                  </a:lnTo>
                  <a:lnTo>
                    <a:pt x="1057033" y="446120"/>
                  </a:lnTo>
                  <a:lnTo>
                    <a:pt x="1088734" y="477821"/>
                  </a:lnTo>
                  <a:lnTo>
                    <a:pt x="1117082" y="512607"/>
                  </a:lnTo>
                  <a:lnTo>
                    <a:pt x="1141807" y="550208"/>
                  </a:lnTo>
                  <a:lnTo>
                    <a:pt x="1162639" y="590355"/>
                  </a:lnTo>
                  <a:lnTo>
                    <a:pt x="1179311" y="632780"/>
                  </a:lnTo>
                  <a:lnTo>
                    <a:pt x="1191553" y="677212"/>
                  </a:lnTo>
                  <a:lnTo>
                    <a:pt x="1199096" y="723383"/>
                  </a:lnTo>
                  <a:lnTo>
                    <a:pt x="1201670" y="771023"/>
                  </a:lnTo>
                  <a:lnTo>
                    <a:pt x="1199096" y="818662"/>
                  </a:lnTo>
                  <a:lnTo>
                    <a:pt x="1191553" y="864831"/>
                  </a:lnTo>
                  <a:lnTo>
                    <a:pt x="1179311" y="909261"/>
                  </a:lnTo>
                  <a:lnTo>
                    <a:pt x="1162639" y="951685"/>
                  </a:lnTo>
                  <a:lnTo>
                    <a:pt x="1141807" y="991831"/>
                  </a:lnTo>
                  <a:lnTo>
                    <a:pt x="1117082" y="1029431"/>
                  </a:lnTo>
                  <a:lnTo>
                    <a:pt x="1088734" y="1064216"/>
                  </a:lnTo>
                  <a:lnTo>
                    <a:pt x="1057033" y="1095917"/>
                  </a:lnTo>
                  <a:lnTo>
                    <a:pt x="1022248" y="1124265"/>
                  </a:lnTo>
                  <a:lnTo>
                    <a:pt x="984648" y="1148990"/>
                  </a:lnTo>
                  <a:lnTo>
                    <a:pt x="944502" y="1169822"/>
                  </a:lnTo>
                  <a:lnTo>
                    <a:pt x="902078" y="1186494"/>
                  </a:lnTo>
                  <a:lnTo>
                    <a:pt x="857648" y="1198736"/>
                  </a:lnTo>
                  <a:lnTo>
                    <a:pt x="811479" y="1206279"/>
                  </a:lnTo>
                  <a:lnTo>
                    <a:pt x="763840" y="1208853"/>
                  </a:lnTo>
                  <a:lnTo>
                    <a:pt x="1398087" y="1208853"/>
                  </a:lnTo>
                  <a:lnTo>
                    <a:pt x="1421588" y="1172962"/>
                  </a:lnTo>
                  <a:lnTo>
                    <a:pt x="1444391" y="1133180"/>
                  </a:lnTo>
                  <a:lnTo>
                    <a:pt x="1464853" y="1091965"/>
                  </a:lnTo>
                  <a:lnTo>
                    <a:pt x="1482881" y="1049410"/>
                  </a:lnTo>
                  <a:lnTo>
                    <a:pt x="1498385" y="1005605"/>
                  </a:lnTo>
                  <a:lnTo>
                    <a:pt x="1511275" y="960642"/>
                  </a:lnTo>
                  <a:lnTo>
                    <a:pt x="1521458" y="914611"/>
                  </a:lnTo>
                  <a:lnTo>
                    <a:pt x="1528845" y="867604"/>
                  </a:lnTo>
                  <a:lnTo>
                    <a:pt x="1533344" y="819711"/>
                  </a:lnTo>
                  <a:lnTo>
                    <a:pt x="1534864" y="771023"/>
                  </a:lnTo>
                  <a:lnTo>
                    <a:pt x="1533344" y="722334"/>
                  </a:lnTo>
                  <a:lnTo>
                    <a:pt x="1528845" y="674440"/>
                  </a:lnTo>
                  <a:lnTo>
                    <a:pt x="1521458" y="627432"/>
                  </a:lnTo>
                  <a:lnTo>
                    <a:pt x="1511275" y="581400"/>
                  </a:lnTo>
                  <a:lnTo>
                    <a:pt x="1498385" y="536436"/>
                  </a:lnTo>
                  <a:lnTo>
                    <a:pt x="1482881" y="492631"/>
                  </a:lnTo>
                  <a:lnTo>
                    <a:pt x="1464853" y="450075"/>
                  </a:lnTo>
                  <a:lnTo>
                    <a:pt x="1444391" y="408860"/>
                  </a:lnTo>
                  <a:lnTo>
                    <a:pt x="1421588" y="369076"/>
                  </a:lnTo>
                  <a:lnTo>
                    <a:pt x="1398085" y="333183"/>
                  </a:lnTo>
                  <a:close/>
                </a:path>
              </a:pathLst>
            </a:custGeom>
            <a:solidFill>
              <a:srgbClr val="2BB56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5" name="Google Shape;95;p13"/>
          <p:cNvSpPr txBox="1">
            <a:spLocks noGrp="1"/>
          </p:cNvSpPr>
          <p:nvPr>
            <p:ph type="title"/>
          </p:nvPr>
        </p:nvSpPr>
        <p:spPr>
          <a:xfrm>
            <a:off x="2425650" y="2757483"/>
            <a:ext cx="7340700" cy="3525647"/>
          </a:xfrm>
          <a:prstGeom prst="rect">
            <a:avLst/>
          </a:prstGeom>
          <a:noFill/>
          <a:ln>
            <a:noFill/>
          </a:ln>
        </p:spPr>
        <p:txBody>
          <a:bodyPr spcFirstLastPara="1" wrap="square" lIns="0" tIns="1357950" rIns="0" bIns="0" anchor="b" anchorCtr="0">
            <a:spAutoFit/>
          </a:bodyPr>
          <a:lstStyle/>
          <a:p>
            <a:pPr marL="0" lvl="0" indent="0" algn="ctr" rtl="0">
              <a:lnSpc>
                <a:spcPct val="100000"/>
              </a:lnSpc>
              <a:spcBef>
                <a:spcPts val="0"/>
              </a:spcBef>
              <a:spcAft>
                <a:spcPts val="0"/>
              </a:spcAft>
              <a:buClr>
                <a:srgbClr val="084D6B"/>
              </a:buClr>
              <a:buSzPts val="2800"/>
              <a:buFont typeface="Poppins Light"/>
              <a:buNone/>
            </a:pPr>
            <a:r>
              <a:rPr lang="nl-BE" sz="2800" dirty="0">
                <a:solidFill>
                  <a:srgbClr val="084D6B"/>
                </a:solidFill>
                <a:latin typeface="+mn-lt"/>
                <a:ea typeface="Poppins Light"/>
                <a:cs typeface="Poppins Light"/>
                <a:sym typeface="Poppins Light"/>
              </a:rPr>
              <a:t>Grenswerkers verleggen grenzen</a:t>
            </a:r>
            <a:br>
              <a:rPr lang="nl-BE" sz="2800" dirty="0">
                <a:solidFill>
                  <a:srgbClr val="084D6B"/>
                </a:solidFill>
                <a:latin typeface="+mn-lt"/>
                <a:ea typeface="Poppins Light"/>
                <a:cs typeface="Poppins Light"/>
                <a:sym typeface="Poppins Light"/>
              </a:rPr>
            </a:br>
            <a:br>
              <a:rPr lang="nl-BE" sz="800" dirty="0">
                <a:solidFill>
                  <a:srgbClr val="084D6B"/>
                </a:solidFill>
                <a:latin typeface="+mn-lt"/>
                <a:ea typeface="Poppins Light"/>
                <a:cs typeface="Poppins Light"/>
                <a:sym typeface="Poppins Light"/>
              </a:rPr>
            </a:br>
            <a:r>
              <a:rPr lang="nl-BE" sz="2400" dirty="0">
                <a:solidFill>
                  <a:srgbClr val="084D6B"/>
                </a:solidFill>
                <a:latin typeface="+mn-lt"/>
                <a:ea typeface="Poppins Medium"/>
                <a:cs typeface="Poppins Medium"/>
                <a:sym typeface="Poppins Medium"/>
              </a:rPr>
              <a:t>Dag van de ruimtelijke ordening</a:t>
            </a:r>
            <a:endParaRPr sz="2400" dirty="0">
              <a:solidFill>
                <a:srgbClr val="084D6B"/>
              </a:solidFill>
              <a:latin typeface="+mn-lt"/>
              <a:ea typeface="Poppins Medium"/>
              <a:cs typeface="Poppins Medium"/>
              <a:sym typeface="Poppins Medium"/>
            </a:endParaRPr>
          </a:p>
          <a:p>
            <a:pPr marL="12700" lvl="0" indent="0" algn="ctr" rtl="0">
              <a:lnSpc>
                <a:spcPct val="100000"/>
              </a:lnSpc>
              <a:spcBef>
                <a:spcPts val="0"/>
              </a:spcBef>
              <a:spcAft>
                <a:spcPts val="0"/>
              </a:spcAft>
              <a:buClr>
                <a:srgbClr val="084D6B"/>
              </a:buClr>
              <a:buSzPts val="2800"/>
              <a:buFont typeface="Poppins Light"/>
              <a:buNone/>
            </a:pPr>
            <a:r>
              <a:rPr lang="nl-BE" sz="2400" dirty="0">
                <a:solidFill>
                  <a:srgbClr val="084D6B"/>
                </a:solidFill>
                <a:latin typeface="+mn-lt"/>
                <a:ea typeface="Poppins Medium"/>
                <a:cs typeface="Poppins Medium"/>
                <a:sym typeface="Poppins Medium"/>
              </a:rPr>
              <a:t>30 mei 2024</a:t>
            </a:r>
            <a:br>
              <a:rPr lang="nl-BE" sz="2400" dirty="0">
                <a:solidFill>
                  <a:srgbClr val="084D6B"/>
                </a:solidFill>
                <a:latin typeface="+mn-lt"/>
                <a:ea typeface="Poppins Medium"/>
                <a:cs typeface="Poppins Medium"/>
                <a:sym typeface="Poppins Medium"/>
              </a:rPr>
            </a:br>
            <a:br>
              <a:rPr lang="nl-BE" sz="800" dirty="0">
                <a:solidFill>
                  <a:srgbClr val="084D6B"/>
                </a:solidFill>
                <a:latin typeface="+mn-lt"/>
                <a:ea typeface="Poppins Medium"/>
                <a:cs typeface="Poppins Medium"/>
                <a:sym typeface="Poppins Medium"/>
              </a:rPr>
            </a:br>
            <a:r>
              <a:rPr lang="nl-BE" sz="2400" dirty="0">
                <a:solidFill>
                  <a:srgbClr val="084D6B"/>
                </a:solidFill>
                <a:latin typeface="+mn-lt"/>
                <a:ea typeface="Poppins Medium"/>
                <a:cs typeface="Poppins Medium"/>
                <a:sym typeface="Poppins Medium"/>
              </a:rPr>
              <a:t>Dirk Temmerman (Stad Gent)</a:t>
            </a:r>
            <a:endParaRPr sz="2400" dirty="0">
              <a:solidFill>
                <a:srgbClr val="084D6B"/>
              </a:solidFill>
              <a:latin typeface="+mn-lt"/>
              <a:ea typeface="Poppins Medium"/>
              <a:cs typeface="Poppins Medium"/>
              <a:sym typeface="Poppins Medium"/>
            </a:endParaRPr>
          </a:p>
          <a:p>
            <a:pPr marL="12700" lvl="0" indent="0" algn="ctr" rtl="0">
              <a:lnSpc>
                <a:spcPct val="100000"/>
              </a:lnSpc>
              <a:spcBef>
                <a:spcPts val="0"/>
              </a:spcBef>
              <a:spcAft>
                <a:spcPts val="0"/>
              </a:spcAft>
              <a:buClr>
                <a:srgbClr val="084D6B"/>
              </a:buClr>
              <a:buSzPts val="2800"/>
              <a:buFont typeface="Poppins Light"/>
              <a:buNone/>
            </a:pPr>
            <a:r>
              <a:rPr lang="nl-BE" sz="2400" dirty="0">
                <a:solidFill>
                  <a:srgbClr val="084D6B"/>
                </a:solidFill>
                <a:latin typeface="+mn-lt"/>
                <a:ea typeface="Poppins Medium"/>
                <a:cs typeface="Poppins Medium"/>
                <a:sym typeface="Poppins Medium"/>
              </a:rPr>
              <a:t>Leo vd Brand (provincie Zeeland)</a:t>
            </a:r>
            <a:endParaRPr sz="2400" dirty="0">
              <a:solidFill>
                <a:srgbClr val="084D6B"/>
              </a:solidFill>
              <a:latin typeface="+mn-lt"/>
              <a:ea typeface="Poppins Medium"/>
              <a:cs typeface="Poppins Medium"/>
              <a:sym typeface="Poppins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BE7"/>
        </a:solidFill>
        <a:effectLst/>
      </p:bgPr>
    </p:bg>
    <p:spTree>
      <p:nvGrpSpPr>
        <p:cNvPr id="1" name="Shape 217"/>
        <p:cNvGrpSpPr/>
        <p:nvPr/>
      </p:nvGrpSpPr>
      <p:grpSpPr>
        <a:xfrm>
          <a:off x="0" y="0"/>
          <a:ext cx="0" cy="0"/>
          <a:chOff x="0" y="0"/>
          <a:chExt cx="0" cy="0"/>
        </a:xfrm>
      </p:grpSpPr>
      <p:sp>
        <p:nvSpPr>
          <p:cNvPr id="218" name="Google Shape;218;p21"/>
          <p:cNvSpPr/>
          <p:nvPr/>
        </p:nvSpPr>
        <p:spPr>
          <a:xfrm>
            <a:off x="2171700" y="0"/>
            <a:ext cx="10020300" cy="1500554"/>
          </a:xfrm>
          <a:prstGeom prst="rect">
            <a:avLst/>
          </a:prstGeom>
          <a:solidFill>
            <a:srgbClr val="F6EBE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l-BE" sz="2800" b="1" dirty="0">
                <a:solidFill>
                  <a:srgbClr val="2777E8"/>
                </a:solidFill>
                <a:latin typeface="+mj-lt"/>
                <a:ea typeface="Poppins SemiBold"/>
                <a:cs typeface="Poppins SemiBold"/>
                <a:sym typeface="Poppins SemiBold"/>
              </a:rPr>
              <a:t>2.1. Regio Deal North Sea Port District</a:t>
            </a:r>
            <a:endParaRPr sz="2800" dirty="0">
              <a:solidFill>
                <a:srgbClr val="2777E8"/>
              </a:solidFill>
              <a:latin typeface="+mj-lt"/>
              <a:ea typeface="Poppins SemiBold"/>
              <a:cs typeface="Poppins SemiBold"/>
              <a:sym typeface="Poppins SemiBold"/>
            </a:endParaRPr>
          </a:p>
        </p:txBody>
      </p:sp>
      <p:sp>
        <p:nvSpPr>
          <p:cNvPr id="219" name="Google Shape;219;p21"/>
          <p:cNvSpPr/>
          <p:nvPr/>
        </p:nvSpPr>
        <p:spPr>
          <a:xfrm>
            <a:off x="1676400" y="1218960"/>
            <a:ext cx="10515600" cy="324705"/>
          </a:xfrm>
          <a:prstGeom prst="rect">
            <a:avLst/>
          </a:prstGeom>
          <a:solidFill>
            <a:srgbClr val="FA4F0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1" name="Google Shape;221;p21"/>
          <p:cNvSpPr/>
          <p:nvPr/>
        </p:nvSpPr>
        <p:spPr>
          <a:xfrm>
            <a:off x="5749714" y="4798644"/>
            <a:ext cx="5734363" cy="18156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733" b="1">
              <a:solidFill>
                <a:srgbClr val="F6EBE7"/>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p:txBody>
      </p:sp>
      <p:pic>
        <p:nvPicPr>
          <p:cNvPr id="222" name="Google Shape;222;p21"/>
          <p:cNvPicPr preferRelativeResize="0"/>
          <p:nvPr/>
        </p:nvPicPr>
        <p:blipFill rotWithShape="1">
          <a:blip r:embed="rId3">
            <a:alphaModFix/>
          </a:blip>
          <a:srcRect/>
          <a:stretch/>
        </p:blipFill>
        <p:spPr>
          <a:xfrm>
            <a:off x="0" y="1"/>
            <a:ext cx="1942058" cy="1563328"/>
          </a:xfrm>
          <a:prstGeom prst="rect">
            <a:avLst/>
          </a:prstGeom>
          <a:noFill/>
          <a:ln>
            <a:noFill/>
          </a:ln>
        </p:spPr>
      </p:pic>
      <p:sp>
        <p:nvSpPr>
          <p:cNvPr id="223" name="Google Shape;223;p21"/>
          <p:cNvSpPr txBox="1"/>
          <p:nvPr/>
        </p:nvSpPr>
        <p:spPr>
          <a:xfrm>
            <a:off x="641928" y="2244256"/>
            <a:ext cx="5867100" cy="43396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BE" sz="2400" dirty="0">
                <a:solidFill>
                  <a:srgbClr val="2BB56B"/>
                </a:solidFill>
                <a:latin typeface="+mn-lt"/>
                <a:ea typeface="Poppins Medium"/>
                <a:cs typeface="Poppins Medium"/>
                <a:sym typeface="Poppins Medium"/>
              </a:rPr>
              <a:t>Regiodeal North Sea Port District</a:t>
            </a:r>
            <a:endParaRPr dirty="0">
              <a:latin typeface="+mn-lt"/>
            </a:endParaRPr>
          </a:p>
          <a:p>
            <a:pPr marL="342900" marR="0" lvl="0" indent="-342900" algn="l" rtl="0">
              <a:spcBef>
                <a:spcPts val="0"/>
              </a:spcBef>
              <a:spcAft>
                <a:spcPts val="0"/>
              </a:spcAft>
              <a:buClr>
                <a:srgbClr val="084D6B"/>
              </a:buClr>
              <a:buSzPts val="2000"/>
              <a:buFont typeface="Noto Sans Symbols"/>
              <a:buChar char="▪"/>
            </a:pPr>
            <a:r>
              <a:rPr lang="nl-BE" sz="2000" dirty="0">
                <a:solidFill>
                  <a:srgbClr val="084D6B"/>
                </a:solidFill>
                <a:latin typeface="+mn-lt"/>
                <a:ea typeface="Poppins Light"/>
                <a:cs typeface="Poppins Light"/>
                <a:sym typeface="Poppins Light"/>
              </a:rPr>
              <a:t>Goedkeuring op 17 februari 2023</a:t>
            </a:r>
            <a:endParaRPr dirty="0">
              <a:latin typeface="+mn-lt"/>
            </a:endParaRPr>
          </a:p>
          <a:p>
            <a:pPr marL="342900" marR="0" lvl="0" indent="-342900" algn="l" rtl="0">
              <a:spcBef>
                <a:spcPts val="0"/>
              </a:spcBef>
              <a:spcAft>
                <a:spcPts val="0"/>
              </a:spcAft>
              <a:buClr>
                <a:srgbClr val="084D6B"/>
              </a:buClr>
              <a:buSzPts val="2000"/>
              <a:buFont typeface="Noto Sans Symbols"/>
              <a:buChar char="▪"/>
            </a:pPr>
            <a:r>
              <a:rPr lang="nl-BE" sz="2000" dirty="0">
                <a:solidFill>
                  <a:srgbClr val="084D6B"/>
                </a:solidFill>
                <a:latin typeface="+mn-lt"/>
                <a:ea typeface="Poppins Light"/>
                <a:cs typeface="Poppins Light"/>
                <a:sym typeface="Poppins Light"/>
              </a:rPr>
              <a:t>Toezegging van 30 miljoen euro</a:t>
            </a:r>
            <a:endParaRPr dirty="0">
              <a:latin typeface="+mn-lt"/>
            </a:endParaRPr>
          </a:p>
          <a:p>
            <a:pPr marL="342900" marR="0" lvl="0" indent="-342900" algn="l" rtl="0">
              <a:spcBef>
                <a:spcPts val="0"/>
              </a:spcBef>
              <a:spcAft>
                <a:spcPts val="0"/>
              </a:spcAft>
              <a:buClr>
                <a:srgbClr val="084D6B"/>
              </a:buClr>
              <a:buSzPts val="2000"/>
              <a:buFont typeface="Noto Sans Symbols"/>
              <a:buChar char="▪"/>
            </a:pPr>
            <a:r>
              <a:rPr lang="nl-BE" sz="2000" dirty="0">
                <a:solidFill>
                  <a:srgbClr val="084D6B"/>
                </a:solidFill>
                <a:latin typeface="+mn-lt"/>
                <a:ea typeface="Poppins Light"/>
                <a:cs typeface="Poppins Light"/>
                <a:sym typeface="Poppins Light"/>
              </a:rPr>
              <a:t>Minimaal 30 miljoen cofinanciering nodig</a:t>
            </a:r>
            <a:endParaRPr dirty="0">
              <a:latin typeface="+mn-lt"/>
            </a:endParaRPr>
          </a:p>
          <a:p>
            <a:pPr marL="342900" marR="0" lvl="0" indent="-342900" algn="l" rtl="0">
              <a:spcBef>
                <a:spcPts val="0"/>
              </a:spcBef>
              <a:spcAft>
                <a:spcPts val="0"/>
              </a:spcAft>
              <a:buClr>
                <a:srgbClr val="084D6B"/>
              </a:buClr>
              <a:buSzPts val="2000"/>
              <a:buFont typeface="Noto Sans Symbols"/>
              <a:buChar char="▪"/>
            </a:pPr>
            <a:r>
              <a:rPr lang="nl-BE" sz="2000" dirty="0">
                <a:solidFill>
                  <a:srgbClr val="084D6B"/>
                </a:solidFill>
                <a:latin typeface="+mn-lt"/>
                <a:ea typeface="Poppins Light"/>
                <a:cs typeface="Poppins Light"/>
                <a:sym typeface="Poppins Light"/>
              </a:rPr>
              <a:t>Drie sleutelopgaven</a:t>
            </a:r>
            <a:endParaRPr dirty="0">
              <a:latin typeface="+mn-lt"/>
            </a:endParaRPr>
          </a:p>
          <a:p>
            <a:pPr marL="800100" marR="0" lvl="1" indent="-342900" algn="l" rtl="0">
              <a:spcBef>
                <a:spcPts val="0"/>
              </a:spcBef>
              <a:spcAft>
                <a:spcPts val="0"/>
              </a:spcAft>
              <a:buClr>
                <a:srgbClr val="084D6B"/>
              </a:buClr>
              <a:buSzPts val="1600"/>
              <a:buFont typeface="Noto Sans Symbols"/>
              <a:buChar char="✔"/>
            </a:pPr>
            <a:r>
              <a:rPr lang="nl-BE" sz="1600" b="0" i="0" u="none" strike="noStrike" cap="none" dirty="0">
                <a:solidFill>
                  <a:srgbClr val="084D6B"/>
                </a:solidFill>
                <a:latin typeface="+mn-lt"/>
                <a:ea typeface="Poppins Light"/>
                <a:cs typeface="Poppins Light"/>
                <a:sym typeface="Poppins Light"/>
              </a:rPr>
              <a:t>Versterken </a:t>
            </a:r>
            <a:r>
              <a:rPr lang="nl-BE" sz="1600" b="1" i="0" u="none" strike="noStrike" cap="none" dirty="0">
                <a:solidFill>
                  <a:srgbClr val="084D6B"/>
                </a:solidFill>
                <a:latin typeface="+mn-lt"/>
                <a:ea typeface="Poppins Light"/>
                <a:cs typeface="Poppins Light"/>
                <a:sym typeface="Poppins Light"/>
              </a:rPr>
              <a:t>gezonde leefomgeving </a:t>
            </a:r>
            <a:r>
              <a:rPr lang="nl-BE" sz="1600" b="0" i="0" u="none" strike="noStrike" cap="none" dirty="0">
                <a:solidFill>
                  <a:srgbClr val="084D6B"/>
                </a:solidFill>
                <a:latin typeface="+mn-lt"/>
                <a:ea typeface="Poppins Light"/>
                <a:cs typeface="Poppins Light"/>
                <a:sym typeface="Poppins Light"/>
              </a:rPr>
              <a:t>door onder meer natuur en water</a:t>
            </a:r>
            <a:endParaRPr dirty="0">
              <a:latin typeface="+mn-lt"/>
            </a:endParaRPr>
          </a:p>
          <a:p>
            <a:pPr marL="800100" marR="0" lvl="1" indent="-342900" algn="l" rtl="0">
              <a:spcBef>
                <a:spcPts val="0"/>
              </a:spcBef>
              <a:spcAft>
                <a:spcPts val="0"/>
              </a:spcAft>
              <a:buClr>
                <a:srgbClr val="084D6B"/>
              </a:buClr>
              <a:buSzPts val="1600"/>
              <a:buFont typeface="Noto Sans Symbols"/>
              <a:buChar char="✔"/>
            </a:pPr>
            <a:r>
              <a:rPr lang="nl-BE" sz="1600" b="1" i="0" u="none" strike="noStrike" cap="none" dirty="0">
                <a:solidFill>
                  <a:srgbClr val="084D6B"/>
                </a:solidFill>
                <a:latin typeface="+mn-lt"/>
                <a:ea typeface="Poppins Light"/>
                <a:cs typeface="Poppins Light"/>
                <a:sym typeface="Poppins Light"/>
              </a:rPr>
              <a:t>Aantrekken van talent </a:t>
            </a:r>
            <a:r>
              <a:rPr lang="nl-BE" sz="1600" b="0" i="0" u="none" strike="noStrike" cap="none" dirty="0">
                <a:solidFill>
                  <a:srgbClr val="084D6B"/>
                </a:solidFill>
                <a:latin typeface="+mn-lt"/>
                <a:ea typeface="Poppins Light"/>
                <a:cs typeface="Poppins Light"/>
                <a:sym typeface="Poppins Light"/>
              </a:rPr>
              <a:t>door innovatie, kennistransfer en cultuurvernieuwing</a:t>
            </a:r>
            <a:endParaRPr dirty="0">
              <a:latin typeface="+mn-lt"/>
            </a:endParaRPr>
          </a:p>
          <a:p>
            <a:pPr marL="800100" marR="0" lvl="1" indent="-342900" algn="l" rtl="0">
              <a:spcBef>
                <a:spcPts val="0"/>
              </a:spcBef>
              <a:spcAft>
                <a:spcPts val="0"/>
              </a:spcAft>
              <a:buClr>
                <a:srgbClr val="084D6B"/>
              </a:buClr>
              <a:buSzPts val="1600"/>
              <a:buFont typeface="Noto Sans Symbols"/>
              <a:buChar char="✔"/>
            </a:pPr>
            <a:r>
              <a:rPr lang="nl-BE" sz="1600" b="1" i="0" u="none" strike="noStrike" cap="none" dirty="0">
                <a:solidFill>
                  <a:srgbClr val="084D6B"/>
                </a:solidFill>
                <a:latin typeface="+mn-lt"/>
                <a:ea typeface="Poppins Light"/>
                <a:cs typeface="Poppins Light"/>
                <a:sym typeface="Poppins Light"/>
              </a:rPr>
              <a:t>Vergroten bereikbaarheid </a:t>
            </a:r>
            <a:r>
              <a:rPr lang="nl-BE" sz="1600" b="0" i="0" u="none" strike="noStrike" cap="none" dirty="0">
                <a:solidFill>
                  <a:srgbClr val="084D6B"/>
                </a:solidFill>
                <a:latin typeface="+mn-lt"/>
                <a:ea typeface="Poppins Light"/>
                <a:cs typeface="Poppins Light"/>
                <a:sym typeface="Poppins Light"/>
              </a:rPr>
              <a:t>van voorzieningen door slimme en duurzame mobiliteit die de landsgrenzen overstijgt</a:t>
            </a:r>
            <a:endParaRPr dirty="0">
              <a:latin typeface="+mn-lt"/>
            </a:endParaRPr>
          </a:p>
          <a:p>
            <a:pPr marL="360362" lvl="1" indent="-342900">
              <a:buClr>
                <a:srgbClr val="084D6B"/>
              </a:buClr>
              <a:buSzPts val="2000"/>
              <a:buFont typeface="Noto Sans Symbols"/>
              <a:buChar char="▪"/>
            </a:pPr>
            <a:r>
              <a:rPr lang="nl-NL" sz="2000" dirty="0">
                <a:solidFill>
                  <a:srgbClr val="084D6B"/>
                </a:solidFill>
                <a:latin typeface="+mn-lt"/>
                <a:ea typeface="Poppins Light"/>
                <a:cs typeface="Poppins Light"/>
                <a:sym typeface="Poppins Light"/>
              </a:rPr>
              <a:t>Linken met de 4 demoprojecten NSPD</a:t>
            </a:r>
          </a:p>
          <a:p>
            <a:pPr marL="360362" marR="0" lvl="1" indent="-342900" algn="l" rtl="0">
              <a:spcBef>
                <a:spcPts val="0"/>
              </a:spcBef>
              <a:spcAft>
                <a:spcPts val="0"/>
              </a:spcAft>
              <a:buClr>
                <a:srgbClr val="084D6B"/>
              </a:buClr>
              <a:buSzPts val="2000"/>
              <a:buFont typeface="Noto Sans Symbols"/>
              <a:buChar char="▪"/>
            </a:pPr>
            <a:r>
              <a:rPr lang="nl-BE" sz="2000" i="0" u="none" strike="noStrike" cap="none" dirty="0">
                <a:solidFill>
                  <a:srgbClr val="084D6B"/>
                </a:solidFill>
                <a:latin typeface="+mn-lt"/>
                <a:ea typeface="Poppins Light"/>
                <a:cs typeface="Poppins Light"/>
                <a:sym typeface="Poppins Light"/>
              </a:rPr>
              <a:t>Maar: Nederlands geld moet in Nederland besteed te worden!</a:t>
            </a:r>
            <a:endParaRPr sz="2000" i="0" u="none" strike="noStrike" cap="none" dirty="0">
              <a:solidFill>
                <a:srgbClr val="084D6B"/>
              </a:solidFill>
              <a:latin typeface="+mn-lt"/>
              <a:ea typeface="Poppins Light"/>
              <a:cs typeface="Poppins Light"/>
              <a:sym typeface="Poppins Light"/>
            </a:endParaRPr>
          </a:p>
        </p:txBody>
      </p:sp>
      <p:pic>
        <p:nvPicPr>
          <p:cNvPr id="224" name="Google Shape;224;p21" descr="Vlissingen knapt Machinefabriek op | Walcheren | pzc.nl"/>
          <p:cNvPicPr preferRelativeResize="0"/>
          <p:nvPr/>
        </p:nvPicPr>
        <p:blipFill rotWithShape="1">
          <a:blip r:embed="rId4">
            <a:alphaModFix/>
          </a:blip>
          <a:srcRect/>
          <a:stretch/>
        </p:blipFill>
        <p:spPr>
          <a:xfrm>
            <a:off x="6506331" y="2671895"/>
            <a:ext cx="4977746" cy="2610806"/>
          </a:xfrm>
          <a:prstGeom prst="rect">
            <a:avLst/>
          </a:prstGeom>
          <a:noFill/>
          <a:ln>
            <a:noFill/>
          </a:ln>
        </p:spPr>
      </p:pic>
    </p:spTree>
    <p:extLst>
      <p:ext uri="{BB962C8B-B14F-4D97-AF65-F5344CB8AC3E}">
        <p14:creationId xmlns:p14="http://schemas.microsoft.com/office/powerpoint/2010/main" val="2626585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BE7"/>
        </a:solidFill>
        <a:effectLst/>
      </p:bgPr>
    </p:bg>
    <p:spTree>
      <p:nvGrpSpPr>
        <p:cNvPr id="1" name="Shape 229"/>
        <p:cNvGrpSpPr/>
        <p:nvPr/>
      </p:nvGrpSpPr>
      <p:grpSpPr>
        <a:xfrm>
          <a:off x="0" y="0"/>
          <a:ext cx="0" cy="0"/>
          <a:chOff x="0" y="0"/>
          <a:chExt cx="0" cy="0"/>
        </a:xfrm>
      </p:grpSpPr>
      <p:sp>
        <p:nvSpPr>
          <p:cNvPr id="230" name="Google Shape;230;p22"/>
          <p:cNvSpPr/>
          <p:nvPr/>
        </p:nvSpPr>
        <p:spPr>
          <a:xfrm>
            <a:off x="2171700" y="0"/>
            <a:ext cx="10020300" cy="1500554"/>
          </a:xfrm>
          <a:prstGeom prst="rect">
            <a:avLst/>
          </a:prstGeom>
          <a:solidFill>
            <a:srgbClr val="F6EBE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l-BE" sz="2800" b="1" dirty="0">
                <a:solidFill>
                  <a:srgbClr val="2777E8"/>
                </a:solidFill>
                <a:latin typeface="+mj-lt"/>
                <a:ea typeface="Poppins SemiBold"/>
                <a:cs typeface="Poppins SemiBold"/>
                <a:sym typeface="Poppins SemiBold"/>
              </a:rPr>
              <a:t>2.2. NOVEX-gebied North Sea Port District</a:t>
            </a:r>
            <a:endParaRPr sz="2800" dirty="0">
              <a:solidFill>
                <a:srgbClr val="2777E8"/>
              </a:solidFill>
              <a:latin typeface="+mj-lt"/>
              <a:ea typeface="Poppins SemiBold"/>
              <a:cs typeface="Poppins SemiBold"/>
              <a:sym typeface="Poppins SemiBold"/>
            </a:endParaRPr>
          </a:p>
        </p:txBody>
      </p:sp>
      <p:sp>
        <p:nvSpPr>
          <p:cNvPr id="231" name="Google Shape;231;p22"/>
          <p:cNvSpPr/>
          <p:nvPr/>
        </p:nvSpPr>
        <p:spPr>
          <a:xfrm>
            <a:off x="1676400" y="1218960"/>
            <a:ext cx="10515600" cy="324705"/>
          </a:xfrm>
          <a:prstGeom prst="rect">
            <a:avLst/>
          </a:prstGeom>
          <a:solidFill>
            <a:srgbClr val="FA4F0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2" name="Google Shape;232;p22"/>
          <p:cNvSpPr txBox="1">
            <a:spLocks noGrp="1"/>
          </p:cNvSpPr>
          <p:nvPr>
            <p:ph type="body" idx="1"/>
          </p:nvPr>
        </p:nvSpPr>
        <p:spPr>
          <a:xfrm>
            <a:off x="6646335" y="3155951"/>
            <a:ext cx="5037668" cy="2889251"/>
          </a:xfrm>
          <a:prstGeom prst="rect">
            <a:avLst/>
          </a:prstGeom>
          <a:noFill/>
          <a:ln>
            <a:noFill/>
          </a:ln>
        </p:spPr>
        <p:txBody>
          <a:bodyPr spcFirstLastPara="1" wrap="square" lIns="91425" tIns="45700" rIns="91425" bIns="45700" anchor="t" anchorCtr="0">
            <a:normAutofit/>
          </a:bodyPr>
          <a:lstStyle/>
          <a:p>
            <a:pPr marL="228600" lvl="0" indent="-25400" algn="l" rtl="0">
              <a:lnSpc>
                <a:spcPct val="90000"/>
              </a:lnSpc>
              <a:spcBef>
                <a:spcPts val="0"/>
              </a:spcBef>
              <a:spcAft>
                <a:spcPts val="0"/>
              </a:spcAft>
              <a:buClr>
                <a:schemeClr val="dk1"/>
              </a:buClr>
              <a:buSzPts val="3200"/>
              <a:buNone/>
            </a:pPr>
            <a:endParaRPr sz="3200">
              <a:solidFill>
                <a:srgbClr val="003E7C"/>
              </a:solidFill>
              <a:latin typeface="Montserrat Light"/>
              <a:ea typeface="Montserrat Light"/>
              <a:cs typeface="Montserrat Light"/>
              <a:sym typeface="Montserrat Light"/>
            </a:endParaRPr>
          </a:p>
          <a:p>
            <a:pPr marL="228600" lvl="0" indent="-76200" algn="l" rtl="0">
              <a:lnSpc>
                <a:spcPct val="90000"/>
              </a:lnSpc>
              <a:spcBef>
                <a:spcPts val="1000"/>
              </a:spcBef>
              <a:spcAft>
                <a:spcPts val="0"/>
              </a:spcAft>
              <a:buClr>
                <a:schemeClr val="dk1"/>
              </a:buClr>
              <a:buSzPts val="2400"/>
              <a:buNone/>
            </a:pPr>
            <a:endParaRPr sz="2400">
              <a:solidFill>
                <a:srgbClr val="003E7C"/>
              </a:solidFill>
              <a:latin typeface="Montserrat Medium"/>
              <a:ea typeface="Montserrat Medium"/>
              <a:cs typeface="Montserrat Medium"/>
              <a:sym typeface="Montserrat Medium"/>
            </a:endParaRPr>
          </a:p>
        </p:txBody>
      </p:sp>
      <p:sp>
        <p:nvSpPr>
          <p:cNvPr id="233" name="Google Shape;233;p22"/>
          <p:cNvSpPr/>
          <p:nvPr/>
        </p:nvSpPr>
        <p:spPr>
          <a:xfrm>
            <a:off x="5749714" y="4798644"/>
            <a:ext cx="5734363" cy="18156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733" b="1">
              <a:solidFill>
                <a:srgbClr val="F6EBE7"/>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p:txBody>
      </p:sp>
      <p:pic>
        <p:nvPicPr>
          <p:cNvPr id="234" name="Google Shape;234;p22"/>
          <p:cNvPicPr preferRelativeResize="0"/>
          <p:nvPr/>
        </p:nvPicPr>
        <p:blipFill rotWithShape="1">
          <a:blip r:embed="rId3">
            <a:alphaModFix/>
          </a:blip>
          <a:srcRect/>
          <a:stretch/>
        </p:blipFill>
        <p:spPr>
          <a:xfrm>
            <a:off x="0" y="1"/>
            <a:ext cx="1942058" cy="1563328"/>
          </a:xfrm>
          <a:prstGeom prst="rect">
            <a:avLst/>
          </a:prstGeom>
          <a:noFill/>
          <a:ln>
            <a:noFill/>
          </a:ln>
        </p:spPr>
      </p:pic>
      <p:sp>
        <p:nvSpPr>
          <p:cNvPr id="235" name="Google Shape;235;p22"/>
          <p:cNvSpPr txBox="1"/>
          <p:nvPr/>
        </p:nvSpPr>
        <p:spPr>
          <a:xfrm>
            <a:off x="773061" y="1840115"/>
            <a:ext cx="10645800" cy="50782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BE" sz="1800" dirty="0">
                <a:solidFill>
                  <a:srgbClr val="2BB56B"/>
                </a:solidFill>
                <a:latin typeface="+mn-lt"/>
                <a:ea typeface="Poppins Medium"/>
                <a:cs typeface="Poppins Medium"/>
                <a:sym typeface="Poppins Medium"/>
              </a:rPr>
              <a:t>Aanwijzing NOVI gebied</a:t>
            </a:r>
          </a:p>
          <a:p>
            <a:pPr marL="285750" indent="-285750">
              <a:buClr>
                <a:srgbClr val="084D6B"/>
              </a:buClr>
              <a:buSzPts val="1800"/>
              <a:buFont typeface="Noto Sans Symbols"/>
              <a:buChar char="▪"/>
            </a:pPr>
            <a:r>
              <a:rPr lang="nl-BE" sz="1800" dirty="0">
                <a:solidFill>
                  <a:srgbClr val="084D6B"/>
                </a:solidFill>
                <a:latin typeface="+mn-lt"/>
                <a:cs typeface="Poppins Light"/>
                <a:sym typeface="Poppins Medium"/>
              </a:rPr>
              <a:t>In 2020 zijn de Zeeuwse havens aangewezen als NOVI gebied</a:t>
            </a:r>
          </a:p>
          <a:p>
            <a:pPr marL="285750" indent="-285750">
              <a:buClr>
                <a:srgbClr val="084D6B"/>
              </a:buClr>
              <a:buSzPts val="1800"/>
              <a:buFont typeface="Noto Sans Symbols"/>
              <a:buChar char="▪"/>
            </a:pPr>
            <a:r>
              <a:rPr lang="nl-BE" sz="1800" dirty="0">
                <a:solidFill>
                  <a:srgbClr val="084D6B"/>
                </a:solidFill>
                <a:latin typeface="+mn-lt"/>
                <a:cs typeface="Poppins Light"/>
                <a:sym typeface="Poppins Medium"/>
              </a:rPr>
              <a:t>In het Plan van Aanpak is direct gestreefd naar </a:t>
            </a:r>
            <a:r>
              <a:rPr lang="nl-BE" sz="1800" dirty="0" err="1">
                <a:solidFill>
                  <a:srgbClr val="084D6B"/>
                </a:solidFill>
                <a:latin typeface="+mn-lt"/>
                <a:cs typeface="Poppins Light"/>
                <a:sym typeface="Poppins Medium"/>
              </a:rPr>
              <a:t>grensontkennend</a:t>
            </a:r>
            <a:r>
              <a:rPr lang="nl-BE" sz="1800" dirty="0">
                <a:solidFill>
                  <a:srgbClr val="084D6B"/>
                </a:solidFill>
                <a:latin typeface="+mn-lt"/>
                <a:cs typeface="Poppins Light"/>
                <a:sym typeface="Poppins Medium"/>
              </a:rPr>
              <a:t> werken voor het hele gebied</a:t>
            </a:r>
          </a:p>
          <a:p>
            <a:pPr marL="0" marR="0" lvl="0" indent="0" algn="l" rtl="0">
              <a:spcBef>
                <a:spcPts val="0"/>
              </a:spcBef>
              <a:spcAft>
                <a:spcPts val="0"/>
              </a:spcAft>
              <a:buNone/>
            </a:pPr>
            <a:endParaRPr lang="nl-BE" sz="1800" dirty="0">
              <a:solidFill>
                <a:srgbClr val="2BB56B"/>
              </a:solidFill>
              <a:latin typeface="+mn-lt"/>
              <a:ea typeface="Poppins Medium"/>
              <a:cs typeface="Poppins Medium"/>
              <a:sym typeface="Poppins Medium"/>
            </a:endParaRPr>
          </a:p>
          <a:p>
            <a:pPr marL="0" marR="0" lvl="0" indent="0" algn="l" rtl="0">
              <a:spcBef>
                <a:spcPts val="0"/>
              </a:spcBef>
              <a:spcAft>
                <a:spcPts val="0"/>
              </a:spcAft>
              <a:buNone/>
            </a:pPr>
            <a:r>
              <a:rPr lang="nl-BE" sz="1800" dirty="0">
                <a:solidFill>
                  <a:srgbClr val="2BB56B"/>
                </a:solidFill>
                <a:latin typeface="+mn-lt"/>
                <a:ea typeface="Poppins Medium"/>
                <a:cs typeface="Poppins Medium"/>
                <a:sym typeface="Poppins Medium"/>
              </a:rPr>
              <a:t>Ontwikkelperspectief</a:t>
            </a:r>
            <a:endParaRPr sz="1800" dirty="0">
              <a:solidFill>
                <a:srgbClr val="2BB56B"/>
              </a:solidFill>
              <a:latin typeface="+mn-lt"/>
              <a:ea typeface="Poppins Medium"/>
              <a:cs typeface="Poppins Medium"/>
              <a:sym typeface="Poppins Medium"/>
            </a:endParaRPr>
          </a:p>
          <a:p>
            <a:pPr marL="285750" marR="0" lvl="0" indent="-285750" algn="l" rtl="0">
              <a:spcBef>
                <a:spcPts val="0"/>
              </a:spcBef>
              <a:spcAft>
                <a:spcPts val="0"/>
              </a:spcAft>
              <a:buClr>
                <a:srgbClr val="084D6B"/>
              </a:buClr>
              <a:buSzPts val="1800"/>
              <a:buFont typeface="Noto Sans Symbols"/>
              <a:buChar char="▪"/>
            </a:pPr>
            <a:r>
              <a:rPr lang="nl-BE" sz="1800" dirty="0" err="1">
                <a:solidFill>
                  <a:srgbClr val="084D6B"/>
                </a:solidFill>
                <a:latin typeface="+mn-lt"/>
                <a:ea typeface="Poppins Light"/>
                <a:cs typeface="Poppins Light"/>
                <a:sym typeface="Poppins Light"/>
              </a:rPr>
              <a:t>PosadMaxwan</a:t>
            </a:r>
            <a:r>
              <a:rPr lang="nl-BE" sz="1800" dirty="0">
                <a:solidFill>
                  <a:srgbClr val="084D6B"/>
                </a:solidFill>
                <a:latin typeface="+mn-lt"/>
                <a:ea typeface="Poppins Light"/>
                <a:cs typeface="Poppins Light"/>
                <a:sym typeface="Poppins Light"/>
              </a:rPr>
              <a:t> en Arcadis stelden ontwikkelperspectief op voor North Sea Port District,</a:t>
            </a:r>
          </a:p>
          <a:p>
            <a:pPr marL="285750" marR="0" lvl="0" indent="-285750" algn="l" rtl="0">
              <a:spcBef>
                <a:spcPts val="0"/>
              </a:spcBef>
              <a:spcAft>
                <a:spcPts val="0"/>
              </a:spcAft>
              <a:buClr>
                <a:srgbClr val="084D6B"/>
              </a:buClr>
              <a:buSzPts val="1800"/>
              <a:buFont typeface="Noto Sans Symbols"/>
              <a:buChar char="▪"/>
            </a:pPr>
            <a:r>
              <a:rPr lang="nl-BE" sz="1800" dirty="0">
                <a:solidFill>
                  <a:srgbClr val="084D6B"/>
                </a:solidFill>
                <a:latin typeface="+mn-lt"/>
                <a:ea typeface="Poppins Light"/>
                <a:cs typeface="Poppins Light"/>
                <a:sym typeface="Poppins Light"/>
              </a:rPr>
              <a:t>Rekening houdend met de landsgrens, de relatie met andere havengebieden, de werkagenda van NSPD, de asymmetrie met Vlaanderen, de verschillende verwachtingen/bekommernissen over het opzet dubbel werk vermijden, </a:t>
            </a:r>
            <a:endParaRPr sz="1800" dirty="0">
              <a:solidFill>
                <a:srgbClr val="084D6B"/>
              </a:solidFill>
              <a:latin typeface="+mn-lt"/>
              <a:ea typeface="Poppins Light"/>
              <a:cs typeface="Poppins Light"/>
              <a:sym typeface="Poppins Light"/>
            </a:endParaRPr>
          </a:p>
          <a:p>
            <a:pPr marL="285750" marR="0" lvl="0" indent="-285750" algn="l" rtl="0">
              <a:spcBef>
                <a:spcPts val="0"/>
              </a:spcBef>
              <a:spcAft>
                <a:spcPts val="0"/>
              </a:spcAft>
              <a:buClr>
                <a:srgbClr val="084D6B"/>
              </a:buClr>
              <a:buSzPts val="1800"/>
              <a:buFont typeface="Noto Sans Symbols"/>
              <a:buChar char="▪"/>
            </a:pPr>
            <a:r>
              <a:rPr lang="nl-BE" sz="1800" dirty="0">
                <a:solidFill>
                  <a:srgbClr val="084D6B"/>
                </a:solidFill>
                <a:latin typeface="+mn-lt"/>
                <a:ea typeface="Poppins Light"/>
                <a:cs typeface="Poppins Light"/>
                <a:sym typeface="Poppins Light"/>
              </a:rPr>
              <a:t>Belangrijke stap : eind 2023 werd dit door de 8 partijen van NSPD aangenomen (VL kant  akteneming, NL kant goedkeuring),</a:t>
            </a:r>
          </a:p>
          <a:p>
            <a:pPr marL="285750" marR="0" lvl="0" indent="-171450" algn="l" rtl="0">
              <a:spcBef>
                <a:spcPts val="0"/>
              </a:spcBef>
              <a:spcAft>
                <a:spcPts val="0"/>
              </a:spcAft>
              <a:buClr>
                <a:schemeClr val="dk1"/>
              </a:buClr>
              <a:buSzPts val="1800"/>
              <a:buFont typeface="Noto Sans Symbols"/>
              <a:buNone/>
            </a:pPr>
            <a:endParaRPr sz="1800" dirty="0">
              <a:solidFill>
                <a:srgbClr val="084D6B"/>
              </a:solidFill>
              <a:latin typeface="+mn-lt"/>
              <a:ea typeface="Poppins Light"/>
              <a:cs typeface="Poppins Light"/>
              <a:sym typeface="Poppins Light"/>
            </a:endParaRPr>
          </a:p>
          <a:p>
            <a:pPr marL="0" marR="0" lvl="0" indent="0" algn="l" rtl="0">
              <a:spcBef>
                <a:spcPts val="0"/>
              </a:spcBef>
              <a:spcAft>
                <a:spcPts val="0"/>
              </a:spcAft>
              <a:buNone/>
            </a:pPr>
            <a:r>
              <a:rPr lang="nl-BE" sz="1800" dirty="0">
                <a:solidFill>
                  <a:srgbClr val="2BB56B"/>
                </a:solidFill>
                <a:latin typeface="+mn-lt"/>
                <a:ea typeface="Poppins Medium"/>
                <a:cs typeface="Poppins Medium"/>
                <a:sym typeface="Poppins Medium"/>
              </a:rPr>
              <a:t>Ruimtelijke opgaven in North Sea Port District: </a:t>
            </a:r>
          </a:p>
          <a:p>
            <a:pPr marL="285750" marR="0" lvl="0" indent="-285750" algn="l" rtl="0">
              <a:spcBef>
                <a:spcPts val="0"/>
              </a:spcBef>
              <a:spcAft>
                <a:spcPts val="0"/>
              </a:spcAft>
              <a:buFont typeface="Arial" panose="020B0604020202020204" pitchFamily="34" charset="0"/>
              <a:buChar char="•"/>
            </a:pPr>
            <a:r>
              <a:rPr lang="nl-BE" sz="1800" dirty="0">
                <a:solidFill>
                  <a:srgbClr val="084D6B"/>
                </a:solidFill>
                <a:latin typeface="+mn-lt"/>
                <a:ea typeface="Poppins Light"/>
                <a:cs typeface="Poppins Light"/>
                <a:sym typeface="Poppins Light"/>
              </a:rPr>
              <a:t>De plus van NOVEX is de ruimtelijke vertaling op hoofdlijnen (niet kavel) van de NSPD werkagenda door haar koppeling met de NL opgaven (de VL opgaven?),</a:t>
            </a:r>
          </a:p>
          <a:p>
            <a:pPr marL="285750" marR="0" lvl="0" indent="-285750" algn="l" rtl="0">
              <a:spcBef>
                <a:spcPts val="0"/>
              </a:spcBef>
              <a:spcAft>
                <a:spcPts val="0"/>
              </a:spcAft>
              <a:buFont typeface="Arial" panose="020B0604020202020204" pitchFamily="34" charset="0"/>
              <a:buChar char="•"/>
            </a:pPr>
            <a:r>
              <a:rPr lang="nl-BE" sz="1800" dirty="0">
                <a:solidFill>
                  <a:srgbClr val="084D6B"/>
                </a:solidFill>
                <a:latin typeface="+mn-lt"/>
                <a:ea typeface="Poppins Light"/>
                <a:cs typeface="Poppins Light"/>
                <a:sym typeface="Poppins Light"/>
              </a:rPr>
              <a:t>Bewustwording dat de NL opgaven veel ruimte en investeringen vergen – dat het soms schuurt, vele claims – ruimte is schaars – bewindslui zullen keuzes moeten maken?</a:t>
            </a:r>
          </a:p>
          <a:p>
            <a:pPr marL="0" marR="0" lvl="0" indent="0" algn="l" rtl="0">
              <a:spcBef>
                <a:spcPts val="0"/>
              </a:spcBef>
              <a:spcAft>
                <a:spcPts val="0"/>
              </a:spcAft>
              <a:buNone/>
            </a:pPr>
            <a:endParaRPr lang="nl-BE" sz="1800" dirty="0">
              <a:solidFill>
                <a:srgbClr val="084D6B"/>
              </a:solidFill>
              <a:latin typeface="+mj-lt"/>
              <a:ea typeface="Poppins Light"/>
              <a:cs typeface="Poppins Light"/>
              <a:sym typeface="Poppins Light"/>
            </a:endParaRPr>
          </a:p>
        </p:txBody>
      </p:sp>
    </p:spTree>
    <p:extLst>
      <p:ext uri="{BB962C8B-B14F-4D97-AF65-F5344CB8AC3E}">
        <p14:creationId xmlns:p14="http://schemas.microsoft.com/office/powerpoint/2010/main" val="671844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BE7"/>
        </a:solidFill>
        <a:effectLst/>
      </p:bgPr>
    </p:bg>
    <p:spTree>
      <p:nvGrpSpPr>
        <p:cNvPr id="1" name="Shape 239"/>
        <p:cNvGrpSpPr/>
        <p:nvPr/>
      </p:nvGrpSpPr>
      <p:grpSpPr>
        <a:xfrm>
          <a:off x="0" y="0"/>
          <a:ext cx="0" cy="0"/>
          <a:chOff x="0" y="0"/>
          <a:chExt cx="0" cy="0"/>
        </a:xfrm>
      </p:grpSpPr>
      <p:sp>
        <p:nvSpPr>
          <p:cNvPr id="240" name="Google Shape;240;p23"/>
          <p:cNvSpPr/>
          <p:nvPr/>
        </p:nvSpPr>
        <p:spPr>
          <a:xfrm>
            <a:off x="2171700" y="0"/>
            <a:ext cx="10020300" cy="1500554"/>
          </a:xfrm>
          <a:prstGeom prst="rect">
            <a:avLst/>
          </a:prstGeom>
          <a:solidFill>
            <a:srgbClr val="F6EBE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l-BE" sz="2800" b="1" dirty="0">
                <a:solidFill>
                  <a:srgbClr val="2777E8"/>
                </a:solidFill>
                <a:latin typeface="+mj-lt"/>
                <a:ea typeface="Poppins SemiBold"/>
                <a:cs typeface="Poppins SemiBold"/>
                <a:sym typeface="Poppins SemiBold"/>
              </a:rPr>
              <a:t>2.2. NOVEX North Sea Port District</a:t>
            </a:r>
            <a:endParaRPr sz="2800" dirty="0">
              <a:solidFill>
                <a:srgbClr val="2777E8"/>
              </a:solidFill>
              <a:latin typeface="+mj-lt"/>
              <a:ea typeface="Poppins SemiBold"/>
              <a:cs typeface="Poppins SemiBold"/>
              <a:sym typeface="Poppins SemiBold"/>
            </a:endParaRPr>
          </a:p>
        </p:txBody>
      </p:sp>
      <p:sp>
        <p:nvSpPr>
          <p:cNvPr id="241" name="Google Shape;241;p23"/>
          <p:cNvSpPr/>
          <p:nvPr/>
        </p:nvSpPr>
        <p:spPr>
          <a:xfrm>
            <a:off x="1676400" y="1218233"/>
            <a:ext cx="10515600" cy="324705"/>
          </a:xfrm>
          <a:prstGeom prst="rect">
            <a:avLst/>
          </a:prstGeom>
          <a:solidFill>
            <a:srgbClr val="FA4F0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Google Shape;242;p23"/>
          <p:cNvSpPr txBox="1">
            <a:spLocks noGrp="1"/>
          </p:cNvSpPr>
          <p:nvPr>
            <p:ph type="body" idx="1"/>
          </p:nvPr>
        </p:nvSpPr>
        <p:spPr>
          <a:xfrm>
            <a:off x="6646335" y="3155951"/>
            <a:ext cx="5037668" cy="2889251"/>
          </a:xfrm>
          <a:prstGeom prst="rect">
            <a:avLst/>
          </a:prstGeom>
          <a:noFill/>
          <a:ln>
            <a:noFill/>
          </a:ln>
        </p:spPr>
        <p:txBody>
          <a:bodyPr spcFirstLastPara="1" wrap="square" lIns="91425" tIns="45700" rIns="91425" bIns="45700" anchor="t" anchorCtr="0">
            <a:normAutofit/>
          </a:bodyPr>
          <a:lstStyle/>
          <a:p>
            <a:pPr marL="228600" lvl="0" indent="-25400" algn="l" rtl="0">
              <a:lnSpc>
                <a:spcPct val="90000"/>
              </a:lnSpc>
              <a:spcBef>
                <a:spcPts val="0"/>
              </a:spcBef>
              <a:spcAft>
                <a:spcPts val="0"/>
              </a:spcAft>
              <a:buClr>
                <a:schemeClr val="dk1"/>
              </a:buClr>
              <a:buSzPts val="3200"/>
              <a:buNone/>
            </a:pPr>
            <a:endParaRPr sz="3200">
              <a:solidFill>
                <a:srgbClr val="003E7C"/>
              </a:solidFill>
              <a:latin typeface="Montserrat Light"/>
              <a:ea typeface="Montserrat Light"/>
              <a:cs typeface="Montserrat Light"/>
              <a:sym typeface="Montserrat Light"/>
            </a:endParaRPr>
          </a:p>
          <a:p>
            <a:pPr marL="228600" lvl="0" indent="-76200" algn="l" rtl="0">
              <a:lnSpc>
                <a:spcPct val="90000"/>
              </a:lnSpc>
              <a:spcBef>
                <a:spcPts val="1000"/>
              </a:spcBef>
              <a:spcAft>
                <a:spcPts val="0"/>
              </a:spcAft>
              <a:buClr>
                <a:schemeClr val="dk1"/>
              </a:buClr>
              <a:buSzPts val="2400"/>
              <a:buNone/>
            </a:pPr>
            <a:endParaRPr sz="2400">
              <a:solidFill>
                <a:srgbClr val="003E7C"/>
              </a:solidFill>
              <a:latin typeface="Montserrat Medium"/>
              <a:ea typeface="Montserrat Medium"/>
              <a:cs typeface="Montserrat Medium"/>
              <a:sym typeface="Montserrat Medium"/>
            </a:endParaRPr>
          </a:p>
        </p:txBody>
      </p:sp>
      <p:sp>
        <p:nvSpPr>
          <p:cNvPr id="243" name="Google Shape;243;p23"/>
          <p:cNvSpPr/>
          <p:nvPr/>
        </p:nvSpPr>
        <p:spPr>
          <a:xfrm>
            <a:off x="5749714" y="4798644"/>
            <a:ext cx="5734363" cy="18156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733" b="1">
              <a:solidFill>
                <a:srgbClr val="F6EBE7"/>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p:txBody>
      </p:sp>
      <p:pic>
        <p:nvPicPr>
          <p:cNvPr id="244" name="Google Shape;244;p23"/>
          <p:cNvPicPr preferRelativeResize="0"/>
          <p:nvPr/>
        </p:nvPicPr>
        <p:blipFill rotWithShape="1">
          <a:blip r:embed="rId3">
            <a:alphaModFix/>
          </a:blip>
          <a:srcRect/>
          <a:stretch/>
        </p:blipFill>
        <p:spPr>
          <a:xfrm>
            <a:off x="0" y="1"/>
            <a:ext cx="1942058" cy="1563328"/>
          </a:xfrm>
          <a:prstGeom prst="rect">
            <a:avLst/>
          </a:prstGeom>
          <a:noFill/>
          <a:ln>
            <a:noFill/>
          </a:ln>
        </p:spPr>
      </p:pic>
      <p:sp>
        <p:nvSpPr>
          <p:cNvPr id="245" name="Google Shape;245;p23"/>
          <p:cNvSpPr txBox="1"/>
          <p:nvPr/>
        </p:nvSpPr>
        <p:spPr>
          <a:xfrm>
            <a:off x="639526" y="1942079"/>
            <a:ext cx="7016142" cy="50782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BE" sz="1800" b="1" dirty="0">
                <a:solidFill>
                  <a:srgbClr val="2BB56B"/>
                </a:solidFill>
                <a:latin typeface="+mn-lt"/>
                <a:ea typeface="Calibri"/>
                <a:cs typeface="Calibri"/>
                <a:sym typeface="Calibri"/>
              </a:rPr>
              <a:t>Voorbeelden van ruimtelijke vraagstukken waar strategische keuzes voor moeten gemaakt worden:</a:t>
            </a:r>
            <a:endParaRPr dirty="0">
              <a:latin typeface="+mn-lt"/>
            </a:endParaRPr>
          </a:p>
          <a:p>
            <a:pPr marL="285750" marR="0" lvl="0" indent="-171450" algn="l" rtl="0">
              <a:spcBef>
                <a:spcPts val="0"/>
              </a:spcBef>
              <a:spcAft>
                <a:spcPts val="0"/>
              </a:spcAft>
              <a:buClr>
                <a:schemeClr val="dk1"/>
              </a:buClr>
              <a:buSzPts val="1800"/>
              <a:buFont typeface="Noto Sans Symbols"/>
              <a:buNone/>
            </a:pPr>
            <a:r>
              <a:rPr lang="nl-NL" sz="1800" b="1" dirty="0">
                <a:solidFill>
                  <a:srgbClr val="084D6B"/>
                </a:solidFill>
                <a:latin typeface="+mn-lt"/>
                <a:ea typeface="Calibri"/>
                <a:cs typeface="Calibri"/>
                <a:sym typeface="Calibri"/>
              </a:rPr>
              <a:t>Omgeving (Landbouw en Natuur)</a:t>
            </a:r>
          </a:p>
          <a:p>
            <a:pPr marL="285750" marR="0" lvl="0" algn="l" rtl="0">
              <a:spcBef>
                <a:spcPts val="0"/>
              </a:spcBef>
              <a:spcAft>
                <a:spcPts val="0"/>
              </a:spcAft>
              <a:buClr>
                <a:schemeClr val="dk1"/>
              </a:buClr>
              <a:buSzPts val="1800"/>
              <a:buFont typeface="Noto Sans Symbols"/>
              <a:buNone/>
            </a:pPr>
            <a:r>
              <a:rPr lang="nl-NL" sz="1800" dirty="0">
                <a:solidFill>
                  <a:srgbClr val="084D6B"/>
                </a:solidFill>
                <a:latin typeface="+mn-lt"/>
                <a:ea typeface="Calibri"/>
                <a:cs typeface="Calibri"/>
                <a:sym typeface="Calibri"/>
              </a:rPr>
              <a:t>Uitbouwen van een </a:t>
            </a:r>
            <a:r>
              <a:rPr lang="nl-NL" sz="1800" dirty="0" err="1">
                <a:solidFill>
                  <a:srgbClr val="084D6B"/>
                </a:solidFill>
                <a:latin typeface="+mn-lt"/>
                <a:ea typeface="Calibri"/>
                <a:cs typeface="Calibri"/>
                <a:sym typeface="Calibri"/>
              </a:rPr>
              <a:t>grensoverstijgend</a:t>
            </a:r>
            <a:r>
              <a:rPr lang="nl-NL" sz="1800" dirty="0">
                <a:solidFill>
                  <a:srgbClr val="084D6B"/>
                </a:solidFill>
                <a:latin typeface="+mn-lt"/>
                <a:ea typeface="Calibri"/>
                <a:cs typeface="Calibri"/>
                <a:sym typeface="Calibri"/>
              </a:rPr>
              <a:t> groen blauw netwerk (koppelingsgebieden)</a:t>
            </a:r>
          </a:p>
          <a:p>
            <a:pPr marL="285750" marR="0" lvl="0" indent="-171450" algn="l" rtl="0">
              <a:spcBef>
                <a:spcPts val="0"/>
              </a:spcBef>
              <a:spcAft>
                <a:spcPts val="0"/>
              </a:spcAft>
              <a:buClr>
                <a:schemeClr val="dk1"/>
              </a:buClr>
              <a:buSzPts val="1800"/>
              <a:buFont typeface="Noto Sans Symbols"/>
              <a:buNone/>
            </a:pPr>
            <a:r>
              <a:rPr lang="nl-NL" sz="1800" dirty="0">
                <a:solidFill>
                  <a:srgbClr val="084D6B"/>
                </a:solidFill>
                <a:latin typeface="+mn-lt"/>
                <a:ea typeface="Calibri"/>
                <a:cs typeface="Calibri"/>
                <a:sym typeface="Calibri"/>
              </a:rPr>
              <a:t>Aandachtspunten:</a:t>
            </a:r>
          </a:p>
          <a:p>
            <a:pPr marL="285750" marR="0" lvl="0" indent="-171450" algn="l" rtl="0">
              <a:spcBef>
                <a:spcPts val="0"/>
              </a:spcBef>
              <a:spcAft>
                <a:spcPts val="0"/>
              </a:spcAft>
              <a:buClr>
                <a:schemeClr val="dk1"/>
              </a:buClr>
              <a:buSzPts val="1800"/>
              <a:buFont typeface="Noto Sans Symbols"/>
              <a:buNone/>
            </a:pPr>
            <a:r>
              <a:rPr lang="nl-NL" sz="1800" dirty="0">
                <a:solidFill>
                  <a:srgbClr val="084D6B"/>
                </a:solidFill>
                <a:latin typeface="+mn-lt"/>
                <a:ea typeface="Calibri"/>
                <a:cs typeface="Calibri"/>
                <a:sym typeface="Calibri"/>
              </a:rPr>
              <a:t>	Stikstof situatie voor NSPD</a:t>
            </a:r>
          </a:p>
          <a:p>
            <a:pPr marL="285750" marR="0" lvl="0" indent="-171450" algn="l" rtl="0">
              <a:spcBef>
                <a:spcPts val="0"/>
              </a:spcBef>
              <a:spcAft>
                <a:spcPts val="0"/>
              </a:spcAft>
              <a:buClr>
                <a:schemeClr val="dk1"/>
              </a:buClr>
              <a:buSzPts val="1800"/>
              <a:buFont typeface="Noto Sans Symbols"/>
              <a:buNone/>
            </a:pPr>
            <a:r>
              <a:rPr lang="nl-NL" sz="1800" dirty="0">
                <a:solidFill>
                  <a:srgbClr val="084D6B"/>
                </a:solidFill>
                <a:latin typeface="+mn-lt"/>
                <a:ea typeface="Calibri"/>
                <a:cs typeface="Calibri"/>
                <a:sym typeface="Calibri"/>
              </a:rPr>
              <a:t>	Westerschelde</a:t>
            </a:r>
          </a:p>
          <a:p>
            <a:pPr marL="285750" marR="0" lvl="0" indent="-171450" algn="l" rtl="0">
              <a:spcBef>
                <a:spcPts val="0"/>
              </a:spcBef>
              <a:spcAft>
                <a:spcPts val="0"/>
              </a:spcAft>
              <a:buClr>
                <a:schemeClr val="dk1"/>
              </a:buClr>
              <a:buSzPts val="1800"/>
              <a:buFont typeface="Noto Sans Symbols"/>
              <a:buNone/>
            </a:pPr>
            <a:endParaRPr lang="nl-NL" sz="1800" dirty="0">
              <a:solidFill>
                <a:srgbClr val="084D6B"/>
              </a:solidFill>
              <a:latin typeface="+mn-lt"/>
              <a:ea typeface="Calibri"/>
              <a:cs typeface="Calibri"/>
              <a:sym typeface="Calibri"/>
            </a:endParaRPr>
          </a:p>
          <a:p>
            <a:pPr marL="285750" marR="0" lvl="0" indent="-171450" algn="l" rtl="0">
              <a:spcBef>
                <a:spcPts val="0"/>
              </a:spcBef>
              <a:spcAft>
                <a:spcPts val="0"/>
              </a:spcAft>
              <a:buClr>
                <a:schemeClr val="dk1"/>
              </a:buClr>
              <a:buSzPts val="1800"/>
              <a:buFont typeface="Noto Sans Symbols"/>
              <a:buNone/>
            </a:pPr>
            <a:r>
              <a:rPr lang="nl-NL" sz="1800" dirty="0">
                <a:solidFill>
                  <a:srgbClr val="084D6B"/>
                </a:solidFill>
                <a:latin typeface="+mn-lt"/>
                <a:ea typeface="Calibri"/>
                <a:cs typeface="Calibri"/>
                <a:sym typeface="Calibri"/>
              </a:rPr>
              <a:t>(</a:t>
            </a:r>
            <a:r>
              <a:rPr lang="nl-NL" sz="1800" b="1" dirty="0">
                <a:solidFill>
                  <a:srgbClr val="084D6B"/>
                </a:solidFill>
                <a:latin typeface="+mn-lt"/>
                <a:ea typeface="Calibri"/>
                <a:cs typeface="Calibri"/>
                <a:sym typeface="Calibri"/>
              </a:rPr>
              <a:t>Zoet)Water verdeling</a:t>
            </a:r>
          </a:p>
          <a:p>
            <a:pPr marL="285750" marR="0" lvl="0" algn="l" rtl="0">
              <a:spcBef>
                <a:spcPts val="0"/>
              </a:spcBef>
              <a:spcAft>
                <a:spcPts val="0"/>
              </a:spcAft>
              <a:buClr>
                <a:schemeClr val="dk1"/>
              </a:buClr>
              <a:buSzPts val="1800"/>
              <a:buFont typeface="Noto Sans Symbols"/>
              <a:buNone/>
            </a:pPr>
            <a:r>
              <a:rPr lang="nl-NL" sz="1800" dirty="0">
                <a:solidFill>
                  <a:srgbClr val="084D6B"/>
                </a:solidFill>
                <a:latin typeface="+mn-lt"/>
                <a:ea typeface="Calibri"/>
                <a:cs typeface="Calibri"/>
                <a:sym typeface="Calibri"/>
              </a:rPr>
              <a:t>Inzetten op circulaire waterketen: rijk-regio samen bepalen welke mogelijkheden er zijn in de wateropgaven (direct en in de toekomst)</a:t>
            </a:r>
          </a:p>
          <a:p>
            <a:pPr marL="285750" marR="0" lvl="0" indent="-171450" algn="l" rtl="0">
              <a:spcBef>
                <a:spcPts val="0"/>
              </a:spcBef>
              <a:spcAft>
                <a:spcPts val="0"/>
              </a:spcAft>
              <a:buClr>
                <a:schemeClr val="dk1"/>
              </a:buClr>
              <a:buSzPts val="1800"/>
              <a:buFont typeface="Noto Sans Symbols"/>
              <a:buNone/>
            </a:pPr>
            <a:r>
              <a:rPr lang="nl-NL" sz="1800" dirty="0">
                <a:solidFill>
                  <a:srgbClr val="084D6B"/>
                </a:solidFill>
                <a:latin typeface="+mn-lt"/>
                <a:ea typeface="Calibri"/>
                <a:cs typeface="Calibri"/>
                <a:sym typeface="Calibri"/>
              </a:rPr>
              <a:t>Aandachtspunten:</a:t>
            </a:r>
          </a:p>
          <a:p>
            <a:pPr marL="285750" marR="0" lvl="0" indent="-171450" algn="l" rtl="0">
              <a:spcBef>
                <a:spcPts val="0"/>
              </a:spcBef>
              <a:spcAft>
                <a:spcPts val="0"/>
              </a:spcAft>
              <a:buClr>
                <a:schemeClr val="dk1"/>
              </a:buClr>
              <a:buSzPts val="1800"/>
              <a:buFont typeface="Noto Sans Symbols"/>
              <a:buNone/>
            </a:pPr>
            <a:r>
              <a:rPr lang="nl-NL" sz="1800" dirty="0">
                <a:solidFill>
                  <a:srgbClr val="084D6B"/>
                </a:solidFill>
                <a:latin typeface="+mn-lt"/>
                <a:ea typeface="Calibri"/>
                <a:cs typeface="Calibri"/>
                <a:sym typeface="Calibri"/>
              </a:rPr>
              <a:t>	Groei en ontwikkeling rond (nieuwe) vraag naar water door industrie, energie transitie en wonen;</a:t>
            </a:r>
          </a:p>
          <a:p>
            <a:pPr marL="285750" marR="0" lvl="0" indent="-171450" algn="l" rtl="0">
              <a:spcBef>
                <a:spcPts val="0"/>
              </a:spcBef>
              <a:spcAft>
                <a:spcPts val="0"/>
              </a:spcAft>
              <a:buClr>
                <a:schemeClr val="dk1"/>
              </a:buClr>
              <a:buSzPts val="1800"/>
              <a:buFont typeface="Noto Sans Symbols"/>
              <a:buNone/>
            </a:pPr>
            <a:r>
              <a:rPr lang="nl-NL" sz="1800" dirty="0">
                <a:solidFill>
                  <a:srgbClr val="084D6B"/>
                </a:solidFill>
                <a:latin typeface="+mn-lt"/>
                <a:ea typeface="Calibri"/>
                <a:cs typeface="Calibri"/>
                <a:sym typeface="Calibri"/>
              </a:rPr>
              <a:t>	Werken aan </a:t>
            </a:r>
            <a:r>
              <a:rPr lang="nl-NL" sz="1800" dirty="0" err="1">
                <a:solidFill>
                  <a:srgbClr val="084D6B"/>
                </a:solidFill>
                <a:latin typeface="+mn-lt"/>
                <a:ea typeface="Calibri"/>
                <a:cs typeface="Calibri"/>
                <a:sym typeface="Calibri"/>
              </a:rPr>
              <a:t>grensoverstijgende</a:t>
            </a:r>
            <a:r>
              <a:rPr lang="nl-NL" sz="1800" dirty="0">
                <a:solidFill>
                  <a:srgbClr val="084D6B"/>
                </a:solidFill>
                <a:latin typeface="+mn-lt"/>
                <a:ea typeface="Calibri"/>
                <a:cs typeface="Calibri"/>
                <a:sym typeface="Calibri"/>
              </a:rPr>
              <a:t> zoetwaterbalans en –berging</a:t>
            </a:r>
          </a:p>
          <a:p>
            <a:pPr marL="285750" marR="0" lvl="0" indent="-171450" algn="l" rtl="0">
              <a:spcBef>
                <a:spcPts val="0"/>
              </a:spcBef>
              <a:spcAft>
                <a:spcPts val="0"/>
              </a:spcAft>
              <a:buClr>
                <a:schemeClr val="dk1"/>
              </a:buClr>
              <a:buSzPts val="1800"/>
              <a:buFont typeface="Noto Sans Symbols"/>
              <a:buNone/>
            </a:pPr>
            <a:endParaRPr sz="1800" dirty="0">
              <a:solidFill>
                <a:srgbClr val="084D6B"/>
              </a:solidFill>
              <a:latin typeface="Calibri"/>
              <a:ea typeface="Calibri"/>
              <a:cs typeface="Calibri"/>
              <a:sym typeface="Calibri"/>
            </a:endParaRPr>
          </a:p>
        </p:txBody>
      </p:sp>
      <p:pic>
        <p:nvPicPr>
          <p:cNvPr id="246" name="Google Shape;246;p23" descr="Map&#10;&#10;Description automatically generated"/>
          <p:cNvPicPr preferRelativeResize="0"/>
          <p:nvPr/>
        </p:nvPicPr>
        <p:blipFill rotWithShape="1">
          <a:blip r:embed="rId4">
            <a:alphaModFix/>
          </a:blip>
          <a:srcRect/>
          <a:stretch/>
        </p:blipFill>
        <p:spPr>
          <a:xfrm>
            <a:off x="8315287" y="1942079"/>
            <a:ext cx="3268753" cy="462849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BE7"/>
        </a:solidFill>
        <a:effectLst/>
      </p:bgPr>
    </p:bg>
    <p:spTree>
      <p:nvGrpSpPr>
        <p:cNvPr id="1" name="Shape 239"/>
        <p:cNvGrpSpPr/>
        <p:nvPr/>
      </p:nvGrpSpPr>
      <p:grpSpPr>
        <a:xfrm>
          <a:off x="0" y="0"/>
          <a:ext cx="0" cy="0"/>
          <a:chOff x="0" y="0"/>
          <a:chExt cx="0" cy="0"/>
        </a:xfrm>
      </p:grpSpPr>
      <p:sp>
        <p:nvSpPr>
          <p:cNvPr id="240" name="Google Shape;240;p23"/>
          <p:cNvSpPr/>
          <p:nvPr/>
        </p:nvSpPr>
        <p:spPr>
          <a:xfrm>
            <a:off x="2171700" y="0"/>
            <a:ext cx="10020300" cy="1500554"/>
          </a:xfrm>
          <a:prstGeom prst="rect">
            <a:avLst/>
          </a:prstGeom>
          <a:solidFill>
            <a:srgbClr val="F6EBE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l-BE" sz="2800" b="1" dirty="0">
                <a:solidFill>
                  <a:srgbClr val="2777E8"/>
                </a:solidFill>
                <a:latin typeface="+mj-lt"/>
                <a:ea typeface="Poppins SemiBold"/>
                <a:cs typeface="Poppins SemiBold"/>
                <a:sym typeface="Poppins SemiBold"/>
              </a:rPr>
              <a:t>2.2. NOVEX North Sea Port District</a:t>
            </a:r>
            <a:endParaRPr sz="2800" dirty="0">
              <a:solidFill>
                <a:srgbClr val="2777E8"/>
              </a:solidFill>
              <a:latin typeface="+mj-lt"/>
              <a:ea typeface="Poppins SemiBold"/>
              <a:cs typeface="Poppins SemiBold"/>
              <a:sym typeface="Poppins SemiBold"/>
            </a:endParaRPr>
          </a:p>
        </p:txBody>
      </p:sp>
      <p:sp>
        <p:nvSpPr>
          <p:cNvPr id="241" name="Google Shape;241;p23"/>
          <p:cNvSpPr/>
          <p:nvPr/>
        </p:nvSpPr>
        <p:spPr>
          <a:xfrm>
            <a:off x="1676400" y="1218233"/>
            <a:ext cx="10515600" cy="324705"/>
          </a:xfrm>
          <a:prstGeom prst="rect">
            <a:avLst/>
          </a:prstGeom>
          <a:solidFill>
            <a:srgbClr val="FA4F0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Google Shape;242;p23"/>
          <p:cNvSpPr txBox="1">
            <a:spLocks noGrp="1"/>
          </p:cNvSpPr>
          <p:nvPr>
            <p:ph type="body" idx="1"/>
          </p:nvPr>
        </p:nvSpPr>
        <p:spPr>
          <a:xfrm>
            <a:off x="6646335" y="3155951"/>
            <a:ext cx="5037668" cy="2889251"/>
          </a:xfrm>
          <a:prstGeom prst="rect">
            <a:avLst/>
          </a:prstGeom>
          <a:noFill/>
          <a:ln>
            <a:noFill/>
          </a:ln>
        </p:spPr>
        <p:txBody>
          <a:bodyPr spcFirstLastPara="1" wrap="square" lIns="91425" tIns="45700" rIns="91425" bIns="45700" anchor="t" anchorCtr="0">
            <a:normAutofit/>
          </a:bodyPr>
          <a:lstStyle/>
          <a:p>
            <a:pPr marL="228600" lvl="0" indent="-25400" algn="l" rtl="0">
              <a:lnSpc>
                <a:spcPct val="90000"/>
              </a:lnSpc>
              <a:spcBef>
                <a:spcPts val="0"/>
              </a:spcBef>
              <a:spcAft>
                <a:spcPts val="0"/>
              </a:spcAft>
              <a:buClr>
                <a:schemeClr val="dk1"/>
              </a:buClr>
              <a:buSzPts val="3200"/>
              <a:buNone/>
            </a:pPr>
            <a:endParaRPr sz="3200">
              <a:solidFill>
                <a:srgbClr val="003E7C"/>
              </a:solidFill>
              <a:latin typeface="Montserrat Light"/>
              <a:ea typeface="Montserrat Light"/>
              <a:cs typeface="Montserrat Light"/>
              <a:sym typeface="Montserrat Light"/>
            </a:endParaRPr>
          </a:p>
          <a:p>
            <a:pPr marL="228600" lvl="0" indent="-76200" algn="l" rtl="0">
              <a:lnSpc>
                <a:spcPct val="90000"/>
              </a:lnSpc>
              <a:spcBef>
                <a:spcPts val="1000"/>
              </a:spcBef>
              <a:spcAft>
                <a:spcPts val="0"/>
              </a:spcAft>
              <a:buClr>
                <a:schemeClr val="dk1"/>
              </a:buClr>
              <a:buSzPts val="2400"/>
              <a:buNone/>
            </a:pPr>
            <a:endParaRPr sz="2400">
              <a:solidFill>
                <a:srgbClr val="003E7C"/>
              </a:solidFill>
              <a:latin typeface="Montserrat Medium"/>
              <a:ea typeface="Montserrat Medium"/>
              <a:cs typeface="Montserrat Medium"/>
              <a:sym typeface="Montserrat Medium"/>
            </a:endParaRPr>
          </a:p>
        </p:txBody>
      </p:sp>
      <p:sp>
        <p:nvSpPr>
          <p:cNvPr id="243" name="Google Shape;243;p23"/>
          <p:cNvSpPr/>
          <p:nvPr/>
        </p:nvSpPr>
        <p:spPr>
          <a:xfrm>
            <a:off x="5749714" y="4798644"/>
            <a:ext cx="5734363" cy="18156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733" b="1">
              <a:solidFill>
                <a:srgbClr val="F6EBE7"/>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p:txBody>
      </p:sp>
      <p:pic>
        <p:nvPicPr>
          <p:cNvPr id="244" name="Google Shape;244;p23"/>
          <p:cNvPicPr preferRelativeResize="0"/>
          <p:nvPr/>
        </p:nvPicPr>
        <p:blipFill rotWithShape="1">
          <a:blip r:embed="rId3">
            <a:alphaModFix/>
          </a:blip>
          <a:srcRect/>
          <a:stretch/>
        </p:blipFill>
        <p:spPr>
          <a:xfrm>
            <a:off x="0" y="1"/>
            <a:ext cx="1942058" cy="1563328"/>
          </a:xfrm>
          <a:prstGeom prst="rect">
            <a:avLst/>
          </a:prstGeom>
          <a:noFill/>
          <a:ln>
            <a:noFill/>
          </a:ln>
        </p:spPr>
      </p:pic>
      <p:sp>
        <p:nvSpPr>
          <p:cNvPr id="245" name="Google Shape;245;p23"/>
          <p:cNvSpPr txBox="1"/>
          <p:nvPr/>
        </p:nvSpPr>
        <p:spPr>
          <a:xfrm>
            <a:off x="707922" y="1779727"/>
            <a:ext cx="6792103" cy="5078273"/>
          </a:xfrm>
          <a:prstGeom prst="rect">
            <a:avLst/>
          </a:prstGeom>
          <a:noFill/>
          <a:ln>
            <a:noFill/>
          </a:ln>
        </p:spPr>
        <p:txBody>
          <a:bodyPr spcFirstLastPara="1" wrap="square" lIns="91425" tIns="45700" rIns="91425" bIns="45700" anchor="t" anchorCtr="0">
            <a:spAutoFit/>
          </a:bodyPr>
          <a:lstStyle/>
          <a:p>
            <a:pPr marL="285750" marR="0" lvl="0" indent="-171450" algn="l" rtl="0">
              <a:spcBef>
                <a:spcPts val="0"/>
              </a:spcBef>
              <a:spcAft>
                <a:spcPts val="0"/>
              </a:spcAft>
              <a:buClr>
                <a:schemeClr val="dk1"/>
              </a:buClr>
              <a:buSzPts val="1800"/>
              <a:buFont typeface="Noto Sans Symbols"/>
              <a:buNone/>
            </a:pPr>
            <a:r>
              <a:rPr lang="nl-NL" sz="1800" b="1" dirty="0">
                <a:solidFill>
                  <a:srgbClr val="084D6B"/>
                </a:solidFill>
                <a:latin typeface="+mn-lt"/>
                <a:ea typeface="Calibri"/>
                <a:cs typeface="Calibri"/>
                <a:sym typeface="Calibri"/>
              </a:rPr>
              <a:t>Energie en (circulaire) Economie</a:t>
            </a:r>
          </a:p>
          <a:p>
            <a:pPr marL="285750" marR="0" lvl="0" algn="l" rtl="0">
              <a:spcBef>
                <a:spcPts val="0"/>
              </a:spcBef>
              <a:spcAft>
                <a:spcPts val="0"/>
              </a:spcAft>
              <a:buClr>
                <a:schemeClr val="dk1"/>
              </a:buClr>
              <a:buSzPts val="1800"/>
              <a:buFont typeface="Noto Sans Symbols"/>
              <a:buNone/>
            </a:pPr>
            <a:r>
              <a:rPr lang="nl-NL" sz="1800" dirty="0">
                <a:solidFill>
                  <a:srgbClr val="084D6B"/>
                </a:solidFill>
                <a:latin typeface="+mn-lt"/>
                <a:ea typeface="Calibri"/>
                <a:cs typeface="Calibri"/>
                <a:sym typeface="Calibri"/>
              </a:rPr>
              <a:t>Inzicht krijgen en keuze maken ruimtelijke claims voor PEH, Kernenergie, Aanlanding wind op zee, ammoniak, waterstof, energieopslag en groengas op KT, MT en LT</a:t>
            </a:r>
          </a:p>
          <a:p>
            <a:pPr marL="285750" marR="0" lvl="0" algn="l" rtl="0">
              <a:spcBef>
                <a:spcPts val="0"/>
              </a:spcBef>
              <a:spcAft>
                <a:spcPts val="0"/>
              </a:spcAft>
              <a:buClr>
                <a:schemeClr val="dk1"/>
              </a:buClr>
              <a:buSzPts val="1800"/>
              <a:buFont typeface="Noto Sans Symbols"/>
              <a:buNone/>
            </a:pPr>
            <a:r>
              <a:rPr lang="nl-NL" sz="1800" dirty="0">
                <a:solidFill>
                  <a:srgbClr val="084D6B"/>
                </a:solidFill>
                <a:latin typeface="+mn-lt"/>
                <a:ea typeface="Calibri"/>
                <a:cs typeface="Calibri"/>
                <a:sym typeface="Calibri"/>
              </a:rPr>
              <a:t>Ook helderheid waar echt ruimte voor economische groei is in het havengebied zelf (zowel nut als noodzaak) </a:t>
            </a:r>
          </a:p>
          <a:p>
            <a:pPr marL="285750" marR="0" lvl="0" indent="-171450" algn="l" rtl="0">
              <a:spcBef>
                <a:spcPts val="0"/>
              </a:spcBef>
              <a:spcAft>
                <a:spcPts val="0"/>
              </a:spcAft>
              <a:buClr>
                <a:schemeClr val="dk1"/>
              </a:buClr>
              <a:buSzPts val="1800"/>
              <a:buFont typeface="Noto Sans Symbols"/>
              <a:buNone/>
            </a:pPr>
            <a:r>
              <a:rPr lang="nl-NL" sz="1800" dirty="0">
                <a:solidFill>
                  <a:srgbClr val="084D6B"/>
                </a:solidFill>
                <a:latin typeface="+mn-lt"/>
                <a:ea typeface="Calibri"/>
                <a:cs typeface="Calibri"/>
                <a:sym typeface="Calibri"/>
              </a:rPr>
              <a:t>Aandachtspunten:</a:t>
            </a:r>
          </a:p>
          <a:p>
            <a:pPr marL="285750" marR="0" lvl="0" indent="-171450" algn="l" rtl="0">
              <a:spcBef>
                <a:spcPts val="0"/>
              </a:spcBef>
              <a:spcAft>
                <a:spcPts val="0"/>
              </a:spcAft>
              <a:buClr>
                <a:schemeClr val="dk1"/>
              </a:buClr>
              <a:buSzPts val="1800"/>
              <a:buFont typeface="Noto Sans Symbols"/>
              <a:buNone/>
            </a:pPr>
            <a:r>
              <a:rPr lang="nl-NL" sz="1800" dirty="0">
                <a:solidFill>
                  <a:srgbClr val="084D6B"/>
                </a:solidFill>
                <a:latin typeface="+mn-lt"/>
                <a:ea typeface="Calibri"/>
                <a:cs typeface="Calibri"/>
                <a:sym typeface="Calibri"/>
              </a:rPr>
              <a:t>	Verduurzaming industrie en circulaire omslag.</a:t>
            </a:r>
          </a:p>
          <a:p>
            <a:pPr marL="285750" marR="0" lvl="0" indent="-171450" algn="l" rtl="0">
              <a:spcBef>
                <a:spcPts val="0"/>
              </a:spcBef>
              <a:spcAft>
                <a:spcPts val="0"/>
              </a:spcAft>
              <a:buClr>
                <a:schemeClr val="dk1"/>
              </a:buClr>
              <a:buSzPts val="1800"/>
              <a:buFont typeface="Noto Sans Symbols"/>
              <a:buNone/>
            </a:pPr>
            <a:r>
              <a:rPr lang="nl-NL" sz="1800" dirty="0">
                <a:solidFill>
                  <a:srgbClr val="084D6B"/>
                </a:solidFill>
                <a:latin typeface="+mn-lt"/>
                <a:ea typeface="Calibri"/>
                <a:cs typeface="Calibri"/>
                <a:sym typeface="Calibri"/>
              </a:rPr>
              <a:t>	Waar is sprake van </a:t>
            </a:r>
            <a:r>
              <a:rPr lang="nl-NL" sz="1800" dirty="0" err="1">
                <a:solidFill>
                  <a:srgbClr val="084D6B"/>
                </a:solidFill>
                <a:latin typeface="+mn-lt"/>
                <a:ea typeface="Calibri"/>
                <a:cs typeface="Calibri"/>
                <a:sym typeface="Calibri"/>
              </a:rPr>
              <a:t>interconnectiviteit</a:t>
            </a:r>
            <a:r>
              <a:rPr lang="nl-NL" sz="1800" dirty="0">
                <a:solidFill>
                  <a:srgbClr val="084D6B"/>
                </a:solidFill>
                <a:latin typeface="+mn-lt"/>
                <a:ea typeface="Calibri"/>
                <a:cs typeface="Calibri"/>
                <a:sym typeface="Calibri"/>
              </a:rPr>
              <a:t> en </a:t>
            </a:r>
            <a:r>
              <a:rPr lang="nl-NL" sz="1800" dirty="0" err="1">
                <a:solidFill>
                  <a:srgbClr val="084D6B"/>
                </a:solidFill>
                <a:latin typeface="+mn-lt"/>
                <a:ea typeface="Calibri"/>
                <a:cs typeface="Calibri"/>
                <a:sym typeface="Calibri"/>
              </a:rPr>
              <a:t>grensoverstijgende</a:t>
            </a:r>
            <a:r>
              <a:rPr lang="nl-NL" sz="1800" dirty="0">
                <a:solidFill>
                  <a:srgbClr val="084D6B"/>
                </a:solidFill>
                <a:latin typeface="+mn-lt"/>
                <a:ea typeface="Calibri"/>
                <a:cs typeface="Calibri"/>
                <a:sym typeface="Calibri"/>
              </a:rPr>
              <a:t> samenwerking?</a:t>
            </a:r>
          </a:p>
          <a:p>
            <a:pPr marL="285750" marR="0" lvl="0" indent="-171450" algn="l" rtl="0">
              <a:spcBef>
                <a:spcPts val="0"/>
              </a:spcBef>
              <a:spcAft>
                <a:spcPts val="0"/>
              </a:spcAft>
              <a:buClr>
                <a:schemeClr val="dk1"/>
              </a:buClr>
              <a:buSzPts val="1800"/>
              <a:buFont typeface="Noto Sans Symbols"/>
              <a:buNone/>
            </a:pPr>
            <a:endParaRPr lang="nl-NL" sz="1800" dirty="0">
              <a:solidFill>
                <a:srgbClr val="084D6B"/>
              </a:solidFill>
              <a:latin typeface="+mn-lt"/>
              <a:ea typeface="Calibri"/>
              <a:cs typeface="Calibri"/>
              <a:sym typeface="Calibri"/>
            </a:endParaRPr>
          </a:p>
          <a:p>
            <a:pPr marL="285750" marR="0" lvl="0" indent="-171450" algn="l" rtl="0">
              <a:spcBef>
                <a:spcPts val="0"/>
              </a:spcBef>
              <a:spcAft>
                <a:spcPts val="0"/>
              </a:spcAft>
              <a:buClr>
                <a:schemeClr val="dk1"/>
              </a:buClr>
              <a:buSzPts val="1800"/>
              <a:buFont typeface="Noto Sans Symbols"/>
              <a:buNone/>
            </a:pPr>
            <a:r>
              <a:rPr lang="nl-NL" sz="1800" b="1" dirty="0">
                <a:solidFill>
                  <a:srgbClr val="084D6B"/>
                </a:solidFill>
                <a:latin typeface="+mn-lt"/>
                <a:ea typeface="Calibri"/>
                <a:cs typeface="Calibri"/>
                <a:sym typeface="Calibri"/>
              </a:rPr>
              <a:t>Leefbare steden en regio’s</a:t>
            </a:r>
          </a:p>
          <a:p>
            <a:pPr marL="285750" marR="0" lvl="0" algn="l" rtl="0">
              <a:spcBef>
                <a:spcPts val="0"/>
              </a:spcBef>
              <a:spcAft>
                <a:spcPts val="0"/>
              </a:spcAft>
              <a:buClr>
                <a:schemeClr val="dk1"/>
              </a:buClr>
              <a:buSzPts val="1800"/>
              <a:buFont typeface="Noto Sans Symbols"/>
              <a:buNone/>
            </a:pPr>
            <a:r>
              <a:rPr lang="nl-NL" sz="1800" dirty="0">
                <a:solidFill>
                  <a:srgbClr val="084D6B"/>
                </a:solidFill>
                <a:latin typeface="+mn-lt"/>
                <a:ea typeface="Calibri"/>
                <a:cs typeface="Calibri"/>
                <a:sym typeface="Calibri"/>
              </a:rPr>
              <a:t>Keuze in </a:t>
            </a:r>
            <a:r>
              <a:rPr lang="nl-NL" sz="1800" dirty="0" err="1">
                <a:solidFill>
                  <a:srgbClr val="084D6B"/>
                </a:solidFill>
                <a:latin typeface="+mn-lt"/>
                <a:ea typeface="Calibri"/>
                <a:cs typeface="Calibri"/>
                <a:sym typeface="Calibri"/>
              </a:rPr>
              <a:t>Grensoverstijgende</a:t>
            </a:r>
            <a:r>
              <a:rPr lang="nl-NL" sz="1800" dirty="0">
                <a:solidFill>
                  <a:srgbClr val="084D6B"/>
                </a:solidFill>
                <a:latin typeface="+mn-lt"/>
                <a:ea typeface="Calibri"/>
                <a:cs typeface="Calibri"/>
                <a:sym typeface="Calibri"/>
              </a:rPr>
              <a:t> mobiliteit; snelfietsnetwerk, goederen- en personen vervoer via rail, optimalisatie </a:t>
            </a:r>
            <a:r>
              <a:rPr lang="nl-NL" sz="1800" dirty="0" err="1">
                <a:solidFill>
                  <a:srgbClr val="084D6B"/>
                </a:solidFill>
                <a:latin typeface="+mn-lt"/>
                <a:ea typeface="Calibri"/>
                <a:cs typeface="Calibri"/>
                <a:sym typeface="Calibri"/>
              </a:rPr>
              <a:t>doorvaring</a:t>
            </a:r>
            <a:r>
              <a:rPr lang="nl-NL" sz="1800" dirty="0">
                <a:solidFill>
                  <a:srgbClr val="084D6B"/>
                </a:solidFill>
                <a:latin typeface="+mn-lt"/>
                <a:ea typeface="Calibri"/>
                <a:cs typeface="Calibri"/>
                <a:sym typeface="Calibri"/>
              </a:rPr>
              <a:t> van kanaal en aanpak knooppunt Zelzate</a:t>
            </a:r>
          </a:p>
          <a:p>
            <a:pPr marL="285750" marR="0" lvl="0" indent="-171450" algn="l" rtl="0">
              <a:spcBef>
                <a:spcPts val="0"/>
              </a:spcBef>
              <a:spcAft>
                <a:spcPts val="0"/>
              </a:spcAft>
              <a:buClr>
                <a:schemeClr val="dk1"/>
              </a:buClr>
              <a:buSzPts val="1800"/>
              <a:buFont typeface="Noto Sans Symbols"/>
              <a:buNone/>
            </a:pPr>
            <a:r>
              <a:rPr lang="nl-NL" sz="1800" dirty="0">
                <a:solidFill>
                  <a:srgbClr val="084D6B"/>
                </a:solidFill>
                <a:latin typeface="+mn-lt"/>
                <a:ea typeface="Calibri"/>
                <a:cs typeface="Calibri"/>
                <a:sym typeface="Calibri"/>
              </a:rPr>
              <a:t>Aandachtspunten:</a:t>
            </a:r>
          </a:p>
          <a:p>
            <a:pPr marL="285750" marR="0" lvl="0" indent="-171450" algn="l" rtl="0">
              <a:spcBef>
                <a:spcPts val="0"/>
              </a:spcBef>
              <a:spcAft>
                <a:spcPts val="0"/>
              </a:spcAft>
              <a:buClr>
                <a:schemeClr val="dk1"/>
              </a:buClr>
              <a:buSzPts val="1800"/>
              <a:buFont typeface="Noto Sans Symbols"/>
              <a:buNone/>
            </a:pPr>
            <a:r>
              <a:rPr lang="nl-NL" sz="1800" dirty="0">
                <a:solidFill>
                  <a:srgbClr val="084D6B"/>
                </a:solidFill>
                <a:latin typeface="+mn-lt"/>
                <a:ea typeface="Calibri"/>
                <a:cs typeface="Calibri"/>
                <a:sym typeface="Calibri"/>
              </a:rPr>
              <a:t>	Koppeling met Regio Deals</a:t>
            </a:r>
          </a:p>
          <a:p>
            <a:pPr marL="285750" marR="0" lvl="0" indent="-171450" algn="l" rtl="0">
              <a:spcBef>
                <a:spcPts val="0"/>
              </a:spcBef>
              <a:spcAft>
                <a:spcPts val="0"/>
              </a:spcAft>
              <a:buClr>
                <a:schemeClr val="dk1"/>
              </a:buClr>
              <a:buSzPts val="1800"/>
              <a:buFont typeface="Noto Sans Symbols"/>
              <a:buNone/>
            </a:pPr>
            <a:r>
              <a:rPr lang="nl-NL" sz="1800" dirty="0">
                <a:solidFill>
                  <a:srgbClr val="084D6B"/>
                </a:solidFill>
                <a:latin typeface="+mn-lt"/>
                <a:ea typeface="Calibri"/>
                <a:cs typeface="Calibri"/>
                <a:sym typeface="Calibri"/>
              </a:rPr>
              <a:t>	Gebiedsbiografie</a:t>
            </a:r>
          </a:p>
        </p:txBody>
      </p:sp>
      <p:pic>
        <p:nvPicPr>
          <p:cNvPr id="2" name="Afbeelding 1">
            <a:extLst>
              <a:ext uri="{FF2B5EF4-FFF2-40B4-BE49-F238E27FC236}">
                <a16:creationId xmlns:a16="http://schemas.microsoft.com/office/drawing/2014/main" id="{DBB1F749-4293-964E-88C5-4AB271DB8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2093" y="3531141"/>
            <a:ext cx="4727646" cy="3151764"/>
          </a:xfrm>
          <a:prstGeom prst="rect">
            <a:avLst/>
          </a:prstGeom>
        </p:spPr>
      </p:pic>
    </p:spTree>
    <p:extLst>
      <p:ext uri="{BB962C8B-B14F-4D97-AF65-F5344CB8AC3E}">
        <p14:creationId xmlns:p14="http://schemas.microsoft.com/office/powerpoint/2010/main" val="3838556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BE7"/>
        </a:solidFill>
        <a:effectLst/>
      </p:bgPr>
    </p:bg>
    <p:spTree>
      <p:nvGrpSpPr>
        <p:cNvPr id="1" name="Shape 239"/>
        <p:cNvGrpSpPr/>
        <p:nvPr/>
      </p:nvGrpSpPr>
      <p:grpSpPr>
        <a:xfrm>
          <a:off x="0" y="0"/>
          <a:ext cx="0" cy="0"/>
          <a:chOff x="0" y="0"/>
          <a:chExt cx="0" cy="0"/>
        </a:xfrm>
      </p:grpSpPr>
      <p:sp>
        <p:nvSpPr>
          <p:cNvPr id="240" name="Google Shape;240;p23"/>
          <p:cNvSpPr/>
          <p:nvPr/>
        </p:nvSpPr>
        <p:spPr>
          <a:xfrm>
            <a:off x="2171700" y="0"/>
            <a:ext cx="10020300" cy="1500554"/>
          </a:xfrm>
          <a:prstGeom prst="rect">
            <a:avLst/>
          </a:prstGeom>
          <a:solidFill>
            <a:srgbClr val="F6EBE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l-BE" sz="2800" b="1" dirty="0">
                <a:solidFill>
                  <a:srgbClr val="2777E8"/>
                </a:solidFill>
                <a:latin typeface="+mj-lt"/>
                <a:ea typeface="Poppins SemiBold"/>
                <a:cs typeface="Poppins SemiBold"/>
                <a:sym typeface="Poppins SemiBold"/>
              </a:rPr>
              <a:t>2.3. NOVEX - UIA North Sea Port District</a:t>
            </a:r>
            <a:endParaRPr sz="2800" dirty="0">
              <a:solidFill>
                <a:srgbClr val="2777E8"/>
              </a:solidFill>
              <a:latin typeface="+mj-lt"/>
              <a:ea typeface="Poppins SemiBold"/>
              <a:cs typeface="Poppins SemiBold"/>
              <a:sym typeface="Poppins SemiBold"/>
            </a:endParaRPr>
          </a:p>
        </p:txBody>
      </p:sp>
      <p:sp>
        <p:nvSpPr>
          <p:cNvPr id="241" name="Google Shape;241;p23"/>
          <p:cNvSpPr/>
          <p:nvPr/>
        </p:nvSpPr>
        <p:spPr>
          <a:xfrm>
            <a:off x="1676400" y="1218233"/>
            <a:ext cx="10515600" cy="324705"/>
          </a:xfrm>
          <a:prstGeom prst="rect">
            <a:avLst/>
          </a:prstGeom>
          <a:solidFill>
            <a:srgbClr val="FA4F0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Google Shape;242;p23"/>
          <p:cNvSpPr txBox="1">
            <a:spLocks noGrp="1"/>
          </p:cNvSpPr>
          <p:nvPr>
            <p:ph type="body" idx="1"/>
          </p:nvPr>
        </p:nvSpPr>
        <p:spPr>
          <a:xfrm>
            <a:off x="6646335" y="3155951"/>
            <a:ext cx="5037668" cy="2889251"/>
          </a:xfrm>
          <a:prstGeom prst="rect">
            <a:avLst/>
          </a:prstGeom>
          <a:noFill/>
          <a:ln>
            <a:noFill/>
          </a:ln>
        </p:spPr>
        <p:txBody>
          <a:bodyPr spcFirstLastPara="1" wrap="square" lIns="91425" tIns="45700" rIns="91425" bIns="45700" anchor="t" anchorCtr="0">
            <a:normAutofit/>
          </a:bodyPr>
          <a:lstStyle/>
          <a:p>
            <a:pPr marL="228600" lvl="0" indent="-25400" algn="l" rtl="0">
              <a:lnSpc>
                <a:spcPct val="90000"/>
              </a:lnSpc>
              <a:spcBef>
                <a:spcPts val="0"/>
              </a:spcBef>
              <a:spcAft>
                <a:spcPts val="0"/>
              </a:spcAft>
              <a:buClr>
                <a:schemeClr val="dk1"/>
              </a:buClr>
              <a:buSzPts val="3200"/>
              <a:buNone/>
            </a:pPr>
            <a:endParaRPr sz="3200">
              <a:solidFill>
                <a:srgbClr val="003E7C"/>
              </a:solidFill>
              <a:latin typeface="Montserrat Light"/>
              <a:ea typeface="Montserrat Light"/>
              <a:cs typeface="Montserrat Light"/>
              <a:sym typeface="Montserrat Light"/>
            </a:endParaRPr>
          </a:p>
          <a:p>
            <a:pPr marL="228600" lvl="0" indent="-76200" algn="l" rtl="0">
              <a:lnSpc>
                <a:spcPct val="90000"/>
              </a:lnSpc>
              <a:spcBef>
                <a:spcPts val="1000"/>
              </a:spcBef>
              <a:spcAft>
                <a:spcPts val="0"/>
              </a:spcAft>
              <a:buClr>
                <a:schemeClr val="dk1"/>
              </a:buClr>
              <a:buSzPts val="2400"/>
              <a:buNone/>
            </a:pPr>
            <a:endParaRPr sz="2400">
              <a:solidFill>
                <a:srgbClr val="003E7C"/>
              </a:solidFill>
              <a:latin typeface="Montserrat Medium"/>
              <a:ea typeface="Montserrat Medium"/>
              <a:cs typeface="Montserrat Medium"/>
              <a:sym typeface="Montserrat Medium"/>
            </a:endParaRPr>
          </a:p>
        </p:txBody>
      </p:sp>
      <p:sp>
        <p:nvSpPr>
          <p:cNvPr id="243" name="Google Shape;243;p23"/>
          <p:cNvSpPr/>
          <p:nvPr/>
        </p:nvSpPr>
        <p:spPr>
          <a:xfrm>
            <a:off x="5749714" y="4798644"/>
            <a:ext cx="5734363" cy="18156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733" b="1">
              <a:solidFill>
                <a:srgbClr val="F6EBE7"/>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p:txBody>
      </p:sp>
      <p:pic>
        <p:nvPicPr>
          <p:cNvPr id="244" name="Google Shape;244;p23"/>
          <p:cNvPicPr preferRelativeResize="0"/>
          <p:nvPr/>
        </p:nvPicPr>
        <p:blipFill rotWithShape="1">
          <a:blip r:embed="rId3">
            <a:alphaModFix/>
          </a:blip>
          <a:srcRect/>
          <a:stretch/>
        </p:blipFill>
        <p:spPr>
          <a:xfrm>
            <a:off x="0" y="1"/>
            <a:ext cx="1942058" cy="1563328"/>
          </a:xfrm>
          <a:prstGeom prst="rect">
            <a:avLst/>
          </a:prstGeom>
          <a:noFill/>
          <a:ln>
            <a:noFill/>
          </a:ln>
        </p:spPr>
      </p:pic>
      <p:sp>
        <p:nvSpPr>
          <p:cNvPr id="245" name="Google Shape;245;p23"/>
          <p:cNvSpPr txBox="1"/>
          <p:nvPr/>
        </p:nvSpPr>
        <p:spPr>
          <a:xfrm>
            <a:off x="639525" y="1942079"/>
            <a:ext cx="7372458" cy="37548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800" b="1" dirty="0">
                <a:solidFill>
                  <a:srgbClr val="2BB56B"/>
                </a:solidFill>
                <a:latin typeface="+mn-lt"/>
                <a:ea typeface="Calibri"/>
                <a:cs typeface="Calibri"/>
                <a:sym typeface="Calibri"/>
              </a:rPr>
              <a:t>Met de opmaak van de Uitvoerings- en investeringsagenda (UIA) wordt het NOVEX ontwikkelperspectief concreter</a:t>
            </a:r>
          </a:p>
          <a:p>
            <a:pPr marL="0" marR="0" lvl="0" indent="0" algn="l" rtl="0">
              <a:spcBef>
                <a:spcPts val="0"/>
              </a:spcBef>
              <a:spcAft>
                <a:spcPts val="0"/>
              </a:spcAft>
              <a:buNone/>
            </a:pPr>
            <a:endParaRPr lang="nl-NL" dirty="0">
              <a:latin typeface="+mn-lt"/>
            </a:endParaRPr>
          </a:p>
          <a:p>
            <a:pPr marL="285750" marR="0" lvl="0" indent="-285750" algn="l" rtl="0">
              <a:spcBef>
                <a:spcPts val="0"/>
              </a:spcBef>
              <a:spcAft>
                <a:spcPts val="0"/>
              </a:spcAft>
              <a:buClr>
                <a:srgbClr val="084D6B"/>
              </a:buClr>
              <a:buSzPts val="1800"/>
              <a:buFont typeface="Noto Sans Symbols"/>
              <a:buChar char="▪"/>
            </a:pPr>
            <a:r>
              <a:rPr lang="nl-BE" sz="1800" dirty="0">
                <a:solidFill>
                  <a:srgbClr val="084D6B"/>
                </a:solidFill>
                <a:latin typeface="+mn-lt"/>
                <a:ea typeface="Calibri"/>
                <a:cs typeface="Calibri"/>
                <a:sym typeface="Calibri"/>
              </a:rPr>
              <a:t>De UIA is gestart en zou medio 2025 rond moeten zijn,</a:t>
            </a:r>
          </a:p>
          <a:p>
            <a:pPr marL="285750" marR="0" lvl="0" indent="-285750" algn="l" rtl="0">
              <a:spcBef>
                <a:spcPts val="0"/>
              </a:spcBef>
              <a:spcAft>
                <a:spcPts val="0"/>
              </a:spcAft>
              <a:buClr>
                <a:srgbClr val="084D6B"/>
              </a:buClr>
              <a:buSzPts val="1800"/>
              <a:buFont typeface="Noto Sans Symbols"/>
              <a:buChar char="▪"/>
            </a:pPr>
            <a:r>
              <a:rPr lang="nl-BE" sz="1800" dirty="0">
                <a:solidFill>
                  <a:srgbClr val="084D6B"/>
                </a:solidFill>
                <a:latin typeface="+mn-lt"/>
                <a:ea typeface="Calibri"/>
                <a:cs typeface="Calibri"/>
                <a:sym typeface="Calibri"/>
              </a:rPr>
              <a:t>Het doel is:</a:t>
            </a:r>
          </a:p>
          <a:p>
            <a:pPr marL="800100" lvl="1" indent="-342900">
              <a:buClr>
                <a:srgbClr val="084D6B"/>
              </a:buClr>
              <a:buSzPts val="1600"/>
              <a:buFont typeface="Noto Sans Symbols"/>
              <a:buChar char="✔"/>
              <a:defRPr/>
            </a:pPr>
            <a:r>
              <a:rPr lang="nl-NL" sz="1600" dirty="0">
                <a:solidFill>
                  <a:srgbClr val="084D6B"/>
                </a:solidFill>
                <a:latin typeface="+mn-lt"/>
                <a:cs typeface="Poppins Light"/>
              </a:rPr>
              <a:t>Prioritering  met een Programma van aanpak voor de echte ruimtelijke vraagstukken;</a:t>
            </a:r>
          </a:p>
          <a:p>
            <a:pPr marL="800100" lvl="1" indent="-342900" defTabSz="914400" eaLnBrk="1" fontAlgn="auto" latinLnBrk="0" hangingPunct="1">
              <a:buClr>
                <a:srgbClr val="084D6B"/>
              </a:buClr>
              <a:buSzPts val="1600"/>
              <a:buFont typeface="Noto Sans Symbols"/>
              <a:buChar char="✔"/>
              <a:tabLst/>
              <a:defRPr/>
            </a:pPr>
            <a:r>
              <a:rPr lang="nl-NL" sz="1600" dirty="0">
                <a:solidFill>
                  <a:srgbClr val="084D6B"/>
                </a:solidFill>
                <a:latin typeface="+mn-lt"/>
                <a:cs typeface="Poppins Light"/>
              </a:rPr>
              <a:t>Afspraken over realisatie en organisatie hiervan vastleggen in fiches;</a:t>
            </a:r>
          </a:p>
          <a:p>
            <a:pPr marL="800100" lvl="1" indent="-342900" defTabSz="914400" eaLnBrk="1" fontAlgn="auto" latinLnBrk="0" hangingPunct="1">
              <a:buClr>
                <a:srgbClr val="084D6B"/>
              </a:buClr>
              <a:buSzPts val="1600"/>
              <a:buFont typeface="Noto Sans Symbols"/>
              <a:buChar char="✔"/>
              <a:tabLst/>
              <a:defRPr/>
            </a:pPr>
            <a:r>
              <a:rPr lang="nl-NL" sz="1600" dirty="0">
                <a:solidFill>
                  <a:srgbClr val="084D6B"/>
                </a:solidFill>
                <a:latin typeface="+mn-lt"/>
                <a:cs typeface="Poppins Light"/>
              </a:rPr>
              <a:t>Inclusief </a:t>
            </a:r>
            <a:r>
              <a:rPr lang="nl-NL" sz="1600" dirty="0" err="1">
                <a:solidFill>
                  <a:srgbClr val="084D6B"/>
                </a:solidFill>
                <a:latin typeface="+mn-lt"/>
                <a:cs typeface="Poppins Light"/>
              </a:rPr>
              <a:t>Investeringagenda</a:t>
            </a:r>
            <a:r>
              <a:rPr lang="nl-NL" sz="1600" dirty="0">
                <a:solidFill>
                  <a:srgbClr val="084D6B"/>
                </a:solidFill>
                <a:latin typeface="+mn-lt"/>
                <a:cs typeface="Poppins Light"/>
              </a:rPr>
              <a:t>: wat is nodig voor de komende 25 jaar? En hoe te bekostigen?: bestaande en potentiële geldstromen.</a:t>
            </a:r>
          </a:p>
          <a:p>
            <a:pPr marL="285750" marR="0" lvl="0" indent="-285750" algn="l" rtl="0">
              <a:spcBef>
                <a:spcPts val="0"/>
              </a:spcBef>
              <a:spcAft>
                <a:spcPts val="0"/>
              </a:spcAft>
              <a:buClr>
                <a:srgbClr val="084D6B"/>
              </a:buClr>
              <a:buSzPts val="1800"/>
              <a:buFont typeface="Noto Sans Symbols"/>
              <a:buChar char="▪"/>
            </a:pPr>
            <a:endParaRPr lang="nl-BE" sz="1800" u="sng" dirty="0">
              <a:solidFill>
                <a:srgbClr val="084D6B"/>
              </a:solidFill>
              <a:latin typeface="+mn-lt"/>
              <a:ea typeface="Calibri"/>
              <a:cs typeface="Calibri"/>
              <a:sym typeface="Calibri"/>
            </a:endParaRPr>
          </a:p>
          <a:p>
            <a:pPr marL="285750" marR="0" lvl="0" indent="-285750" algn="l" rtl="0">
              <a:spcBef>
                <a:spcPts val="0"/>
              </a:spcBef>
              <a:spcAft>
                <a:spcPts val="0"/>
              </a:spcAft>
              <a:buClr>
                <a:srgbClr val="084D6B"/>
              </a:buClr>
              <a:buSzPts val="1800"/>
              <a:buFont typeface="Noto Sans Symbols"/>
              <a:buChar char="▪"/>
            </a:pPr>
            <a:r>
              <a:rPr lang="nl-BE" sz="1800" u="sng" dirty="0">
                <a:solidFill>
                  <a:srgbClr val="084D6B"/>
                </a:solidFill>
                <a:latin typeface="+mn-lt"/>
                <a:ea typeface="Calibri"/>
                <a:cs typeface="Calibri"/>
                <a:sym typeface="Calibri"/>
              </a:rPr>
              <a:t>Opmerking</a:t>
            </a:r>
            <a:r>
              <a:rPr lang="nl-BE" sz="1800" dirty="0">
                <a:solidFill>
                  <a:srgbClr val="084D6B"/>
                </a:solidFill>
                <a:latin typeface="+mn-lt"/>
                <a:ea typeface="Calibri"/>
                <a:cs typeface="Calibri"/>
                <a:sym typeface="Calibri"/>
              </a:rPr>
              <a:t>: wat vertellen de veelgebruikte woorden als kader en agenda ons daadwerkelijk? Realiseren ze een grotere impact op het terrein?</a:t>
            </a:r>
            <a:endParaRPr sz="1800" dirty="0">
              <a:solidFill>
                <a:srgbClr val="084D6B"/>
              </a:solidFill>
              <a:latin typeface="+mn-lt"/>
              <a:ea typeface="Calibri"/>
              <a:cs typeface="Calibri"/>
              <a:sym typeface="Calibri"/>
            </a:endParaRPr>
          </a:p>
        </p:txBody>
      </p:sp>
      <p:pic>
        <p:nvPicPr>
          <p:cNvPr id="2" name="Afbeelding 1">
            <a:extLst>
              <a:ext uri="{FF2B5EF4-FFF2-40B4-BE49-F238E27FC236}">
                <a16:creationId xmlns:a16="http://schemas.microsoft.com/office/drawing/2014/main" id="{BA82883F-6449-018B-6583-1FAC6524FD92}"/>
              </a:ext>
            </a:extLst>
          </p:cNvPr>
          <p:cNvPicPr>
            <a:picLocks noChangeAspect="1"/>
          </p:cNvPicPr>
          <p:nvPr/>
        </p:nvPicPr>
        <p:blipFill>
          <a:blip r:embed="rId4"/>
          <a:stretch>
            <a:fillRect/>
          </a:stretch>
        </p:blipFill>
        <p:spPr>
          <a:xfrm>
            <a:off x="8616895" y="1673024"/>
            <a:ext cx="3472094" cy="4941310"/>
          </a:xfrm>
          <a:prstGeom prst="rect">
            <a:avLst/>
          </a:prstGeom>
        </p:spPr>
      </p:pic>
    </p:spTree>
    <p:extLst>
      <p:ext uri="{BB962C8B-B14F-4D97-AF65-F5344CB8AC3E}">
        <p14:creationId xmlns:p14="http://schemas.microsoft.com/office/powerpoint/2010/main" val="2947680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BE7"/>
        </a:solidFill>
        <a:effectLst/>
      </p:bgPr>
    </p:bg>
    <p:spTree>
      <p:nvGrpSpPr>
        <p:cNvPr id="1" name="Shape 250"/>
        <p:cNvGrpSpPr/>
        <p:nvPr/>
      </p:nvGrpSpPr>
      <p:grpSpPr>
        <a:xfrm>
          <a:off x="0" y="0"/>
          <a:ext cx="0" cy="0"/>
          <a:chOff x="0" y="0"/>
          <a:chExt cx="0" cy="0"/>
        </a:xfrm>
      </p:grpSpPr>
      <p:pic>
        <p:nvPicPr>
          <p:cNvPr id="11" name="Afbeelding 10">
            <a:extLst>
              <a:ext uri="{FF2B5EF4-FFF2-40B4-BE49-F238E27FC236}">
                <a16:creationId xmlns:a16="http://schemas.microsoft.com/office/drawing/2014/main" id="{A85D26DB-4B28-85D3-AB1B-29874272A7CC}"/>
              </a:ext>
            </a:extLst>
          </p:cNvPr>
          <p:cNvPicPr>
            <a:picLocks noChangeAspect="1"/>
          </p:cNvPicPr>
          <p:nvPr/>
        </p:nvPicPr>
        <p:blipFill>
          <a:blip r:embed="rId3"/>
          <a:stretch>
            <a:fillRect/>
          </a:stretch>
        </p:blipFill>
        <p:spPr>
          <a:xfrm>
            <a:off x="0" y="3155951"/>
            <a:ext cx="5769735" cy="3806757"/>
          </a:xfrm>
          <a:prstGeom prst="rect">
            <a:avLst/>
          </a:prstGeom>
        </p:spPr>
      </p:pic>
      <p:sp>
        <p:nvSpPr>
          <p:cNvPr id="251" name="Google Shape;251;p24"/>
          <p:cNvSpPr/>
          <p:nvPr/>
        </p:nvSpPr>
        <p:spPr>
          <a:xfrm>
            <a:off x="2171700" y="0"/>
            <a:ext cx="10020300" cy="1500554"/>
          </a:xfrm>
          <a:prstGeom prst="rect">
            <a:avLst/>
          </a:prstGeom>
          <a:solidFill>
            <a:srgbClr val="F6EBE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l-NL" sz="2800" b="1" dirty="0">
                <a:solidFill>
                  <a:srgbClr val="2777E8"/>
                </a:solidFill>
                <a:latin typeface="+mj-lt"/>
                <a:ea typeface="Poppins SemiBold"/>
                <a:cs typeface="Poppins SemiBold"/>
                <a:sym typeface="Poppins SemiBold"/>
              </a:rPr>
              <a:t>3. De Vlaamse partners zijn mee aan boord…</a:t>
            </a:r>
            <a:endParaRPr sz="2800" dirty="0">
              <a:solidFill>
                <a:srgbClr val="2777E8"/>
              </a:solidFill>
              <a:latin typeface="+mj-lt"/>
              <a:ea typeface="Poppins SemiBold"/>
              <a:cs typeface="Poppins SemiBold"/>
              <a:sym typeface="Poppins SemiBold"/>
            </a:endParaRPr>
          </a:p>
        </p:txBody>
      </p:sp>
      <p:sp>
        <p:nvSpPr>
          <p:cNvPr id="252" name="Google Shape;252;p24"/>
          <p:cNvSpPr/>
          <p:nvPr/>
        </p:nvSpPr>
        <p:spPr>
          <a:xfrm>
            <a:off x="1676400" y="1218960"/>
            <a:ext cx="10515600" cy="324705"/>
          </a:xfrm>
          <a:prstGeom prst="rect">
            <a:avLst/>
          </a:prstGeom>
          <a:solidFill>
            <a:srgbClr val="FA4F0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24"/>
          <p:cNvSpPr txBox="1">
            <a:spLocks noGrp="1"/>
          </p:cNvSpPr>
          <p:nvPr>
            <p:ph type="body" idx="1"/>
          </p:nvPr>
        </p:nvSpPr>
        <p:spPr>
          <a:xfrm>
            <a:off x="6646335" y="3155951"/>
            <a:ext cx="5037668" cy="2889251"/>
          </a:xfrm>
          <a:prstGeom prst="rect">
            <a:avLst/>
          </a:prstGeom>
          <a:noFill/>
          <a:ln>
            <a:noFill/>
          </a:ln>
        </p:spPr>
        <p:txBody>
          <a:bodyPr spcFirstLastPara="1" wrap="square" lIns="91425" tIns="45700" rIns="91425" bIns="45700" anchor="t" anchorCtr="0">
            <a:normAutofit/>
          </a:bodyPr>
          <a:lstStyle/>
          <a:p>
            <a:pPr marL="228600" lvl="0" indent="-25400" algn="l" rtl="0">
              <a:lnSpc>
                <a:spcPct val="90000"/>
              </a:lnSpc>
              <a:spcBef>
                <a:spcPts val="0"/>
              </a:spcBef>
              <a:spcAft>
                <a:spcPts val="0"/>
              </a:spcAft>
              <a:buClr>
                <a:schemeClr val="dk1"/>
              </a:buClr>
              <a:buSzPts val="3200"/>
              <a:buNone/>
            </a:pPr>
            <a:endParaRPr sz="3200" dirty="0">
              <a:solidFill>
                <a:srgbClr val="003E7C"/>
              </a:solidFill>
              <a:latin typeface="Montserrat Light"/>
              <a:ea typeface="Montserrat Light"/>
              <a:cs typeface="Montserrat Light"/>
              <a:sym typeface="Montserrat Light"/>
            </a:endParaRPr>
          </a:p>
          <a:p>
            <a:pPr marL="228600" lvl="0" indent="-76200" algn="l" rtl="0">
              <a:lnSpc>
                <a:spcPct val="90000"/>
              </a:lnSpc>
              <a:spcBef>
                <a:spcPts val="1000"/>
              </a:spcBef>
              <a:spcAft>
                <a:spcPts val="0"/>
              </a:spcAft>
              <a:buClr>
                <a:schemeClr val="dk1"/>
              </a:buClr>
              <a:buSzPts val="2400"/>
              <a:buNone/>
            </a:pPr>
            <a:endParaRPr sz="2400" dirty="0">
              <a:solidFill>
                <a:srgbClr val="003E7C"/>
              </a:solidFill>
              <a:latin typeface="Montserrat Medium"/>
              <a:ea typeface="Montserrat Medium"/>
              <a:cs typeface="Montserrat Medium"/>
              <a:sym typeface="Montserrat Medium"/>
            </a:endParaRPr>
          </a:p>
        </p:txBody>
      </p:sp>
      <p:sp>
        <p:nvSpPr>
          <p:cNvPr id="254" name="Google Shape;254;p24"/>
          <p:cNvSpPr/>
          <p:nvPr/>
        </p:nvSpPr>
        <p:spPr>
          <a:xfrm>
            <a:off x="5749714" y="4798644"/>
            <a:ext cx="5734363" cy="18156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733" b="1">
              <a:solidFill>
                <a:srgbClr val="F6EBE7"/>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p:txBody>
      </p:sp>
      <p:pic>
        <p:nvPicPr>
          <p:cNvPr id="255" name="Google Shape;255;p24"/>
          <p:cNvPicPr preferRelativeResize="0"/>
          <p:nvPr/>
        </p:nvPicPr>
        <p:blipFill rotWithShape="1">
          <a:blip r:embed="rId4">
            <a:alphaModFix/>
          </a:blip>
          <a:srcRect/>
          <a:stretch/>
        </p:blipFill>
        <p:spPr>
          <a:xfrm>
            <a:off x="0" y="1"/>
            <a:ext cx="1942058" cy="1563328"/>
          </a:xfrm>
          <a:prstGeom prst="rect">
            <a:avLst/>
          </a:prstGeom>
          <a:noFill/>
          <a:ln>
            <a:noFill/>
          </a:ln>
        </p:spPr>
      </p:pic>
      <p:sp>
        <p:nvSpPr>
          <p:cNvPr id="256" name="Google Shape;256;p24"/>
          <p:cNvSpPr txBox="1"/>
          <p:nvPr/>
        </p:nvSpPr>
        <p:spPr>
          <a:xfrm>
            <a:off x="5012576" y="1813495"/>
            <a:ext cx="6853159" cy="5570715"/>
          </a:xfrm>
          <a:prstGeom prst="rect">
            <a:avLst/>
          </a:prstGeom>
          <a:noFill/>
          <a:ln>
            <a:noFill/>
          </a:ln>
        </p:spPr>
        <p:txBody>
          <a:bodyPr spcFirstLastPara="1" wrap="square" lIns="91425" tIns="45700" rIns="91425" bIns="45700" anchor="t" anchorCtr="0">
            <a:spAutoFit/>
          </a:bodyPr>
          <a:lstStyle/>
          <a:p>
            <a:pPr lvl="2">
              <a:buClr>
                <a:srgbClr val="084D6B"/>
              </a:buClr>
              <a:buSzPts val="1800"/>
            </a:pPr>
            <a:r>
              <a:rPr lang="nl-BE" sz="1800" dirty="0">
                <a:solidFill>
                  <a:srgbClr val="084D6B"/>
                </a:solidFill>
                <a:latin typeface="+mn-lt"/>
                <a:cs typeface="Calibri"/>
                <a:sym typeface="Poppins Light"/>
              </a:rPr>
              <a:t>Omdat NOVEX/UIA Nl instrumenten zijn, stelt zich de vraag of er langs </a:t>
            </a:r>
            <a:r>
              <a:rPr lang="nl-BE" sz="1800" dirty="0" err="1">
                <a:solidFill>
                  <a:srgbClr val="084D6B"/>
                </a:solidFill>
                <a:latin typeface="+mn-lt"/>
                <a:cs typeface="Calibri"/>
                <a:sym typeface="Poppins Light"/>
              </a:rPr>
              <a:t>Vl</a:t>
            </a:r>
            <a:r>
              <a:rPr lang="nl-BE" sz="1800" dirty="0">
                <a:solidFill>
                  <a:srgbClr val="084D6B"/>
                </a:solidFill>
                <a:latin typeface="+mn-lt"/>
                <a:cs typeface="Calibri"/>
                <a:sym typeface="Poppins Light"/>
              </a:rPr>
              <a:t> zijde voldoende animo leeft.</a:t>
            </a:r>
          </a:p>
          <a:p>
            <a:pPr lvl="2">
              <a:buClr>
                <a:srgbClr val="084D6B"/>
              </a:buClr>
              <a:buSzPts val="1800"/>
            </a:pPr>
            <a:endParaRPr lang="nl-BE" sz="1800" dirty="0">
              <a:solidFill>
                <a:srgbClr val="084D6B"/>
              </a:solidFill>
              <a:latin typeface="+mn-lt"/>
              <a:cs typeface="Calibri"/>
              <a:sym typeface="Poppins Light"/>
            </a:endParaRPr>
          </a:p>
          <a:p>
            <a:pPr lvl="5">
              <a:buClr>
                <a:srgbClr val="084D6B"/>
              </a:buClr>
              <a:buSzPts val="1800"/>
            </a:pPr>
            <a:r>
              <a:rPr lang="nl-NL" sz="1800" dirty="0">
                <a:solidFill>
                  <a:srgbClr val="084D6B"/>
                </a:solidFill>
                <a:latin typeface="+mn-lt"/>
                <a:cs typeface="Calibri"/>
              </a:rPr>
              <a:t>De Vlaamse overheid financiert mee het projectbureau</a:t>
            </a:r>
          </a:p>
          <a:p>
            <a:pPr lvl="5">
              <a:buClr>
                <a:srgbClr val="084D6B"/>
              </a:buClr>
              <a:buSzPts val="1800"/>
            </a:pPr>
            <a:r>
              <a:rPr lang="nl-NL" sz="1800" dirty="0">
                <a:solidFill>
                  <a:srgbClr val="084D6B"/>
                </a:solidFill>
                <a:latin typeface="+mn-lt"/>
                <a:cs typeface="Calibri"/>
              </a:rPr>
              <a:t>             Gentse Kanaalzone – bestaat al 30 jaar – strategisch </a:t>
            </a:r>
          </a:p>
          <a:p>
            <a:pPr lvl="5">
              <a:buClr>
                <a:srgbClr val="084D6B"/>
              </a:buClr>
              <a:buSzPts val="1800"/>
            </a:pPr>
            <a:r>
              <a:rPr lang="nl-NL" sz="1800" dirty="0">
                <a:solidFill>
                  <a:srgbClr val="084D6B"/>
                </a:solidFill>
                <a:latin typeface="+mn-lt"/>
                <a:cs typeface="Calibri"/>
              </a:rPr>
              <a:t>             plan voor een duurzame haven, leefbare dorpen,</a:t>
            </a:r>
          </a:p>
          <a:p>
            <a:pPr lvl="5">
              <a:buClr>
                <a:srgbClr val="084D6B"/>
              </a:buClr>
              <a:buSzPts val="1800"/>
            </a:pPr>
            <a:r>
              <a:rPr lang="nl-NL" sz="1800" dirty="0">
                <a:solidFill>
                  <a:srgbClr val="084D6B"/>
                </a:solidFill>
                <a:latin typeface="+mn-lt"/>
                <a:cs typeface="Calibri"/>
              </a:rPr>
              <a:t>             bereikbaarheid, </a:t>
            </a:r>
            <a:r>
              <a:rPr lang="nl-NL" sz="1800" dirty="0" err="1">
                <a:solidFill>
                  <a:srgbClr val="084D6B"/>
                </a:solidFill>
                <a:latin typeface="+mn-lt"/>
                <a:cs typeface="Calibri"/>
              </a:rPr>
              <a:t>natuur&amp;landbouw</a:t>
            </a:r>
            <a:r>
              <a:rPr lang="nl-NL" sz="1800" dirty="0">
                <a:solidFill>
                  <a:srgbClr val="084D6B"/>
                </a:solidFill>
                <a:latin typeface="+mn-lt"/>
                <a:cs typeface="Calibri"/>
              </a:rPr>
              <a:t>. Stabiel en</a:t>
            </a:r>
          </a:p>
          <a:p>
            <a:pPr lvl="5">
              <a:buClr>
                <a:srgbClr val="084D6B"/>
              </a:buClr>
              <a:buSzPts val="1800"/>
            </a:pPr>
            <a:r>
              <a:rPr lang="nl-NL" sz="1800" dirty="0">
                <a:solidFill>
                  <a:srgbClr val="084D6B"/>
                </a:solidFill>
                <a:latin typeface="+mn-lt"/>
                <a:cs typeface="Calibri"/>
              </a:rPr>
              <a:t>             volgehouden beleid is een troef voor het gebied.</a:t>
            </a:r>
          </a:p>
          <a:p>
            <a:pPr lvl="2">
              <a:buClr>
                <a:srgbClr val="084D6B"/>
              </a:buClr>
              <a:buSzPts val="1800"/>
            </a:pPr>
            <a:endParaRPr lang="nl-BE" sz="1800" dirty="0">
              <a:solidFill>
                <a:srgbClr val="084D6B"/>
              </a:solidFill>
              <a:latin typeface="+mn-lt"/>
              <a:cs typeface="Calibri"/>
              <a:sym typeface="Poppins Light"/>
            </a:endParaRPr>
          </a:p>
          <a:p>
            <a:pPr lvl="2">
              <a:buClr>
                <a:srgbClr val="084D6B"/>
              </a:buClr>
              <a:buSzPts val="1800"/>
            </a:pPr>
            <a:r>
              <a:rPr lang="nl-BE" sz="1800" dirty="0">
                <a:solidFill>
                  <a:srgbClr val="084D6B"/>
                </a:solidFill>
                <a:latin typeface="+mn-lt"/>
                <a:cs typeface="Calibri"/>
                <a:sym typeface="Poppins Light"/>
              </a:rPr>
              <a:t>            Bij het NSPD is de spirit: ‘het mag geen exclusief Nl</a:t>
            </a:r>
          </a:p>
          <a:p>
            <a:pPr lvl="2">
              <a:buClr>
                <a:srgbClr val="084D6B"/>
              </a:buClr>
              <a:buSzPts val="1800"/>
            </a:pPr>
            <a:r>
              <a:rPr lang="nl-BE" sz="1800" dirty="0">
                <a:solidFill>
                  <a:srgbClr val="084D6B"/>
                </a:solidFill>
                <a:latin typeface="+mn-lt"/>
                <a:cs typeface="Calibri"/>
                <a:sym typeface="Poppins Light"/>
              </a:rPr>
              <a:t>            traject alleen zijn/blijven’ – ‘samen uit, samen thuis’</a:t>
            </a:r>
          </a:p>
          <a:p>
            <a:pPr lvl="2">
              <a:buClr>
                <a:srgbClr val="084D6B"/>
              </a:buClr>
              <a:buSzPts val="1800"/>
            </a:pPr>
            <a:endParaRPr lang="nl-BE" sz="1800" dirty="0">
              <a:solidFill>
                <a:srgbClr val="084D6B"/>
              </a:solidFill>
              <a:latin typeface="+mn-lt"/>
              <a:cs typeface="Calibri"/>
              <a:sym typeface="Poppins Light"/>
            </a:endParaRPr>
          </a:p>
          <a:p>
            <a:pPr lvl="5">
              <a:buClr>
                <a:srgbClr val="084D6B"/>
              </a:buClr>
              <a:buSzPts val="1800"/>
            </a:pPr>
            <a:r>
              <a:rPr lang="nl-NL" sz="1800" dirty="0">
                <a:solidFill>
                  <a:srgbClr val="084D6B"/>
                </a:solidFill>
                <a:latin typeface="+mn-lt"/>
                <a:cs typeface="Calibri"/>
              </a:rPr>
              <a:t>            En is er een kanaal naar de Vlaamse regering via het</a:t>
            </a:r>
          </a:p>
          <a:p>
            <a:pPr lvl="5">
              <a:buClr>
                <a:srgbClr val="084D6B"/>
              </a:buClr>
              <a:buSzPts val="1800"/>
            </a:pPr>
            <a:r>
              <a:rPr lang="nl-NL" sz="1800" dirty="0">
                <a:solidFill>
                  <a:srgbClr val="084D6B"/>
                </a:solidFill>
                <a:latin typeface="+mn-lt"/>
                <a:cs typeface="Calibri"/>
              </a:rPr>
              <a:t>            </a:t>
            </a:r>
            <a:r>
              <a:rPr lang="nl-NL" sz="1800" dirty="0" err="1">
                <a:solidFill>
                  <a:srgbClr val="084D6B"/>
                </a:solidFill>
                <a:latin typeface="+mn-lt"/>
                <a:cs typeface="Calibri"/>
              </a:rPr>
              <a:t>subregionaal</a:t>
            </a:r>
            <a:r>
              <a:rPr lang="nl-NL" sz="1800" dirty="0">
                <a:solidFill>
                  <a:srgbClr val="084D6B"/>
                </a:solidFill>
                <a:latin typeface="+mn-lt"/>
                <a:cs typeface="Calibri"/>
              </a:rPr>
              <a:t> overlegorgaan Zeehavengebied Gent –</a:t>
            </a:r>
          </a:p>
          <a:p>
            <a:pPr lvl="5">
              <a:buClr>
                <a:srgbClr val="084D6B"/>
              </a:buClr>
              <a:buSzPts val="1800"/>
            </a:pPr>
            <a:r>
              <a:rPr lang="nl-NL" sz="1800" dirty="0">
                <a:solidFill>
                  <a:srgbClr val="084D6B"/>
                </a:solidFill>
                <a:latin typeface="+mn-lt"/>
                <a:cs typeface="Calibri"/>
              </a:rPr>
              <a:t>            Artikel 28 van het Havendecreet</a:t>
            </a:r>
          </a:p>
          <a:p>
            <a:pPr lvl="5">
              <a:buClr>
                <a:srgbClr val="084D6B"/>
              </a:buClr>
              <a:buSzPts val="1800"/>
            </a:pPr>
            <a:endParaRPr lang="nl-NL" sz="1800" dirty="0">
              <a:solidFill>
                <a:srgbClr val="084D6B"/>
              </a:solidFill>
              <a:latin typeface="+mn-lt"/>
              <a:cs typeface="Calibri"/>
            </a:endParaRPr>
          </a:p>
          <a:p>
            <a:pPr lvl="5">
              <a:buClr>
                <a:srgbClr val="084D6B"/>
              </a:buClr>
              <a:buSzPts val="1800"/>
            </a:pPr>
            <a:r>
              <a:rPr lang="nl-NL" sz="1800" dirty="0">
                <a:solidFill>
                  <a:srgbClr val="084D6B"/>
                </a:solidFill>
                <a:latin typeface="+mn-lt"/>
                <a:cs typeface="Calibri"/>
              </a:rPr>
              <a:t>             Het Vlaams departement omgeving </a:t>
            </a:r>
            <a:r>
              <a:rPr lang="nl-NL" sz="1800" dirty="0" err="1">
                <a:solidFill>
                  <a:srgbClr val="084D6B"/>
                </a:solidFill>
                <a:latin typeface="+mn-lt"/>
                <a:cs typeface="Calibri"/>
              </a:rPr>
              <a:t>cofinanciert</a:t>
            </a:r>
            <a:r>
              <a:rPr lang="nl-NL" sz="1800" dirty="0">
                <a:solidFill>
                  <a:srgbClr val="084D6B"/>
                </a:solidFill>
                <a:latin typeface="+mn-lt"/>
                <a:cs typeface="Calibri"/>
              </a:rPr>
              <a:t> de</a:t>
            </a:r>
          </a:p>
          <a:p>
            <a:pPr lvl="5">
              <a:buClr>
                <a:srgbClr val="084D6B"/>
              </a:buClr>
              <a:buSzPts val="1800"/>
            </a:pPr>
            <a:r>
              <a:rPr lang="nl-NL" sz="1800" dirty="0">
                <a:solidFill>
                  <a:srgbClr val="084D6B"/>
                </a:solidFill>
                <a:latin typeface="+mn-lt"/>
                <a:cs typeface="Calibri"/>
              </a:rPr>
              <a:t>             opmaak van de UIA NSPD</a:t>
            </a:r>
          </a:p>
          <a:p>
            <a:pPr lvl="2">
              <a:buClr>
                <a:srgbClr val="084D6B"/>
              </a:buClr>
              <a:buSzPts val="1800"/>
            </a:pPr>
            <a:endParaRPr lang="nl-BE" sz="1800" dirty="0">
              <a:solidFill>
                <a:schemeClr val="bg2"/>
              </a:solidFill>
              <a:highlight>
                <a:srgbClr val="FFFF00"/>
              </a:highlight>
              <a:latin typeface="+mn-lt"/>
              <a:ea typeface="Poppins Light"/>
              <a:cs typeface="Poppins Light"/>
              <a:sym typeface="Poppins Light"/>
            </a:endParaRPr>
          </a:p>
          <a:p>
            <a:pPr marL="285750" marR="0" lvl="0" indent="-285750" algn="l" rtl="0">
              <a:spcBef>
                <a:spcPts val="0"/>
              </a:spcBef>
              <a:spcAft>
                <a:spcPts val="0"/>
              </a:spcAft>
              <a:buClr>
                <a:srgbClr val="084D6B"/>
              </a:buClr>
              <a:buSzPts val="1800"/>
              <a:buFont typeface="Noto Sans Symbols"/>
              <a:buChar char="▪"/>
            </a:pPr>
            <a:endParaRPr dirty="0"/>
          </a:p>
        </p:txBody>
      </p:sp>
      <p:pic>
        <p:nvPicPr>
          <p:cNvPr id="3" name="Afbeelding 2">
            <a:extLst>
              <a:ext uri="{FF2B5EF4-FFF2-40B4-BE49-F238E27FC236}">
                <a16:creationId xmlns:a16="http://schemas.microsoft.com/office/drawing/2014/main" id="{2E9C6CB0-C033-3D35-3DE0-D7AEB1B54023}"/>
              </a:ext>
            </a:extLst>
          </p:cNvPr>
          <p:cNvPicPr>
            <a:picLocks noChangeAspect="1"/>
          </p:cNvPicPr>
          <p:nvPr/>
        </p:nvPicPr>
        <p:blipFill>
          <a:blip r:embed="rId5"/>
          <a:stretch>
            <a:fillRect/>
          </a:stretch>
        </p:blipFill>
        <p:spPr>
          <a:xfrm>
            <a:off x="679582" y="1744462"/>
            <a:ext cx="3606085" cy="2036323"/>
          </a:xfrm>
          <a:prstGeom prst="rect">
            <a:avLst/>
          </a:prstGeom>
        </p:spPr>
      </p:pic>
    </p:spTree>
    <p:extLst>
      <p:ext uri="{BB962C8B-B14F-4D97-AF65-F5344CB8AC3E}">
        <p14:creationId xmlns:p14="http://schemas.microsoft.com/office/powerpoint/2010/main" val="614084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BE7"/>
        </a:solidFill>
        <a:effectLst/>
      </p:bgPr>
    </p:bg>
    <p:spTree>
      <p:nvGrpSpPr>
        <p:cNvPr id="1" name="Shape 250"/>
        <p:cNvGrpSpPr/>
        <p:nvPr/>
      </p:nvGrpSpPr>
      <p:grpSpPr>
        <a:xfrm>
          <a:off x="0" y="0"/>
          <a:ext cx="0" cy="0"/>
          <a:chOff x="0" y="0"/>
          <a:chExt cx="0" cy="0"/>
        </a:xfrm>
      </p:grpSpPr>
      <p:sp>
        <p:nvSpPr>
          <p:cNvPr id="251" name="Google Shape;251;p24"/>
          <p:cNvSpPr/>
          <p:nvPr/>
        </p:nvSpPr>
        <p:spPr>
          <a:xfrm>
            <a:off x="2171700" y="0"/>
            <a:ext cx="10020300" cy="1500554"/>
          </a:xfrm>
          <a:prstGeom prst="rect">
            <a:avLst/>
          </a:prstGeom>
          <a:solidFill>
            <a:srgbClr val="F6EBE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l-NL" sz="2800" dirty="0">
                <a:solidFill>
                  <a:srgbClr val="2777E8"/>
                </a:solidFill>
                <a:latin typeface="+mn-lt"/>
                <a:ea typeface="Poppins SemiBold"/>
                <a:cs typeface="Poppins SemiBold"/>
                <a:sym typeface="Poppins SemiBold"/>
              </a:rPr>
              <a:t>3. </a:t>
            </a:r>
            <a:r>
              <a:rPr lang="nl-NL" sz="2800" b="1" dirty="0">
                <a:solidFill>
                  <a:srgbClr val="2777E8"/>
                </a:solidFill>
                <a:latin typeface="+mn-lt"/>
                <a:ea typeface="Poppins SemiBold"/>
                <a:cs typeface="Poppins SemiBold"/>
                <a:sym typeface="Poppins SemiBold"/>
              </a:rPr>
              <a:t>De Vlaamse partners zijn mee aan boord</a:t>
            </a:r>
            <a:endParaRPr sz="2800" b="1" dirty="0">
              <a:solidFill>
                <a:srgbClr val="2777E8"/>
              </a:solidFill>
              <a:latin typeface="+mn-lt"/>
              <a:ea typeface="Poppins SemiBold"/>
              <a:cs typeface="Poppins SemiBold"/>
              <a:sym typeface="Poppins SemiBold"/>
            </a:endParaRPr>
          </a:p>
        </p:txBody>
      </p:sp>
      <p:sp>
        <p:nvSpPr>
          <p:cNvPr id="252" name="Google Shape;252;p24"/>
          <p:cNvSpPr/>
          <p:nvPr/>
        </p:nvSpPr>
        <p:spPr>
          <a:xfrm>
            <a:off x="1676400" y="1218960"/>
            <a:ext cx="10515600" cy="324705"/>
          </a:xfrm>
          <a:prstGeom prst="rect">
            <a:avLst/>
          </a:prstGeom>
          <a:solidFill>
            <a:srgbClr val="FA4F0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24"/>
          <p:cNvSpPr txBox="1">
            <a:spLocks noGrp="1"/>
          </p:cNvSpPr>
          <p:nvPr>
            <p:ph type="body" idx="1"/>
          </p:nvPr>
        </p:nvSpPr>
        <p:spPr>
          <a:xfrm>
            <a:off x="6646335" y="3155951"/>
            <a:ext cx="5037668" cy="2889251"/>
          </a:xfrm>
          <a:prstGeom prst="rect">
            <a:avLst/>
          </a:prstGeom>
          <a:noFill/>
          <a:ln>
            <a:noFill/>
          </a:ln>
        </p:spPr>
        <p:txBody>
          <a:bodyPr spcFirstLastPara="1" wrap="square" lIns="91425" tIns="45700" rIns="91425" bIns="45700" anchor="t" anchorCtr="0">
            <a:normAutofit/>
          </a:bodyPr>
          <a:lstStyle/>
          <a:p>
            <a:pPr marL="228600" lvl="0" indent="-25400" algn="l" rtl="0">
              <a:lnSpc>
                <a:spcPct val="90000"/>
              </a:lnSpc>
              <a:spcBef>
                <a:spcPts val="0"/>
              </a:spcBef>
              <a:spcAft>
                <a:spcPts val="0"/>
              </a:spcAft>
              <a:buClr>
                <a:schemeClr val="dk1"/>
              </a:buClr>
              <a:buSzPts val="3200"/>
              <a:buNone/>
            </a:pPr>
            <a:endParaRPr sz="3200" dirty="0">
              <a:solidFill>
                <a:srgbClr val="003E7C"/>
              </a:solidFill>
              <a:latin typeface="Montserrat Light"/>
              <a:ea typeface="Montserrat Light"/>
              <a:cs typeface="Montserrat Light"/>
              <a:sym typeface="Montserrat Light"/>
            </a:endParaRPr>
          </a:p>
          <a:p>
            <a:pPr marL="228600" lvl="0" indent="-76200" algn="l" rtl="0">
              <a:lnSpc>
                <a:spcPct val="90000"/>
              </a:lnSpc>
              <a:spcBef>
                <a:spcPts val="1000"/>
              </a:spcBef>
              <a:spcAft>
                <a:spcPts val="0"/>
              </a:spcAft>
              <a:buClr>
                <a:schemeClr val="dk1"/>
              </a:buClr>
              <a:buSzPts val="2400"/>
              <a:buNone/>
            </a:pPr>
            <a:endParaRPr sz="2400" dirty="0">
              <a:solidFill>
                <a:srgbClr val="003E7C"/>
              </a:solidFill>
              <a:latin typeface="Montserrat Medium"/>
              <a:ea typeface="Montserrat Medium"/>
              <a:cs typeface="Montserrat Medium"/>
              <a:sym typeface="Montserrat Medium"/>
            </a:endParaRPr>
          </a:p>
        </p:txBody>
      </p:sp>
      <p:sp>
        <p:nvSpPr>
          <p:cNvPr id="254" name="Google Shape;254;p24"/>
          <p:cNvSpPr/>
          <p:nvPr/>
        </p:nvSpPr>
        <p:spPr>
          <a:xfrm>
            <a:off x="5749714" y="4798644"/>
            <a:ext cx="5734363" cy="18156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733" b="1">
              <a:solidFill>
                <a:srgbClr val="F6EBE7"/>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p:txBody>
      </p:sp>
      <p:pic>
        <p:nvPicPr>
          <p:cNvPr id="255" name="Google Shape;255;p24"/>
          <p:cNvPicPr preferRelativeResize="0"/>
          <p:nvPr/>
        </p:nvPicPr>
        <p:blipFill rotWithShape="1">
          <a:blip r:embed="rId3">
            <a:alphaModFix/>
          </a:blip>
          <a:srcRect/>
          <a:stretch/>
        </p:blipFill>
        <p:spPr>
          <a:xfrm>
            <a:off x="0" y="1"/>
            <a:ext cx="1942058" cy="1563328"/>
          </a:xfrm>
          <a:prstGeom prst="rect">
            <a:avLst/>
          </a:prstGeom>
          <a:noFill/>
          <a:ln>
            <a:noFill/>
          </a:ln>
        </p:spPr>
      </p:pic>
      <p:sp>
        <p:nvSpPr>
          <p:cNvPr id="256" name="Google Shape;256;p24"/>
          <p:cNvSpPr txBox="1"/>
          <p:nvPr/>
        </p:nvSpPr>
        <p:spPr>
          <a:xfrm>
            <a:off x="4630918" y="1746981"/>
            <a:ext cx="6853159" cy="2308284"/>
          </a:xfrm>
          <a:prstGeom prst="rect">
            <a:avLst/>
          </a:prstGeom>
          <a:noFill/>
          <a:ln>
            <a:noFill/>
          </a:ln>
        </p:spPr>
        <p:txBody>
          <a:bodyPr spcFirstLastPara="1" wrap="square" lIns="91425" tIns="45700" rIns="91425" bIns="45700" anchor="t" anchorCtr="0">
            <a:spAutoFit/>
          </a:bodyPr>
          <a:lstStyle/>
          <a:p>
            <a:pPr>
              <a:buClr>
                <a:srgbClr val="084D6B"/>
              </a:buClr>
              <a:buSzPts val="1800"/>
            </a:pPr>
            <a:r>
              <a:rPr lang="nl-NL" sz="1800" dirty="0">
                <a:solidFill>
                  <a:schemeClr val="bg2"/>
                </a:solidFill>
                <a:latin typeface="+mn-lt"/>
                <a:ea typeface="Poppins Light"/>
                <a:cs typeface="Poppins Light"/>
                <a:sym typeface="Poppins Light"/>
              </a:rPr>
              <a:t>Hoe nog beter de Vlaamse en federale betrokkenheid en financiering mee krijgen?</a:t>
            </a:r>
          </a:p>
          <a:p>
            <a:pPr>
              <a:buClr>
                <a:srgbClr val="084D6B"/>
              </a:buClr>
              <a:buSzPts val="1800"/>
            </a:pPr>
            <a:endParaRPr lang="nl-NL" sz="1800" dirty="0">
              <a:solidFill>
                <a:schemeClr val="bg2"/>
              </a:solidFill>
              <a:latin typeface="+mn-lt"/>
              <a:ea typeface="Poppins Light"/>
              <a:cs typeface="Poppins Light"/>
              <a:sym typeface="Poppins Light"/>
            </a:endParaRPr>
          </a:p>
          <a:p>
            <a:pPr marL="285750" lvl="7" indent="-285750">
              <a:buClr>
                <a:srgbClr val="084D6B"/>
              </a:buClr>
              <a:buSzPts val="1800"/>
              <a:buFont typeface="Arial" panose="020B0604020202020204" pitchFamily="34" charset="0"/>
              <a:buChar char="•"/>
            </a:pPr>
            <a:r>
              <a:rPr lang="nl-NL" sz="1800" dirty="0">
                <a:solidFill>
                  <a:schemeClr val="bg2"/>
                </a:solidFill>
                <a:latin typeface="+mn-lt"/>
                <a:ea typeface="Poppins Light"/>
                <a:cs typeface="Poppins Light"/>
                <a:sym typeface="Poppins Light"/>
              </a:rPr>
              <a:t>NSPD memorandum</a:t>
            </a:r>
          </a:p>
          <a:p>
            <a:pPr marL="285750" lvl="1" indent="-285750">
              <a:buClr>
                <a:srgbClr val="084D6B"/>
              </a:buClr>
              <a:buSzPts val="1800"/>
              <a:buFont typeface="Noto Sans Symbols"/>
              <a:buChar char="▪"/>
            </a:pPr>
            <a:r>
              <a:rPr lang="nl-NL" sz="1800" dirty="0">
                <a:solidFill>
                  <a:schemeClr val="bg2"/>
                </a:solidFill>
                <a:latin typeface="+mn-lt"/>
                <a:ea typeface="Poppins Light"/>
                <a:cs typeface="Poppins Light"/>
                <a:sym typeface="Poppins Light"/>
              </a:rPr>
              <a:t>Bijdrage VL departement omgeving benoemt NSPD als een vlaggenschip project</a:t>
            </a:r>
          </a:p>
          <a:p>
            <a:pPr marL="285750" lvl="1" indent="-285750">
              <a:buClr>
                <a:srgbClr val="084D6B"/>
              </a:buClr>
              <a:buSzPts val="1800"/>
              <a:buFont typeface="Noto Sans Symbols"/>
              <a:buChar char="▪"/>
            </a:pPr>
            <a:r>
              <a:rPr lang="nl-NL" sz="1800" dirty="0">
                <a:solidFill>
                  <a:schemeClr val="bg2"/>
                </a:solidFill>
                <a:latin typeface="+mn-lt"/>
                <a:ea typeface="Poppins Light"/>
                <a:cs typeface="Poppins Light"/>
                <a:sym typeface="Poppins Light"/>
              </a:rPr>
              <a:t>Toewerken naar de volgende VL-NL top voorjaar 2025</a:t>
            </a:r>
          </a:p>
          <a:p>
            <a:pPr marL="285750" indent="-285750">
              <a:buClr>
                <a:srgbClr val="084D6B"/>
              </a:buClr>
              <a:buSzPts val="1800"/>
              <a:buFont typeface="Noto Sans Symbols"/>
              <a:buChar char="▪"/>
            </a:pPr>
            <a:endParaRPr lang="nl-NL" sz="1800" dirty="0">
              <a:solidFill>
                <a:schemeClr val="bg2"/>
              </a:solidFill>
              <a:latin typeface="+mn-lt"/>
              <a:ea typeface="Poppins Light"/>
              <a:cs typeface="Poppins Light"/>
              <a:sym typeface="Poppins Light"/>
            </a:endParaRPr>
          </a:p>
        </p:txBody>
      </p:sp>
      <p:sp>
        <p:nvSpPr>
          <p:cNvPr id="5" name="Tekstvak 4">
            <a:extLst>
              <a:ext uri="{FF2B5EF4-FFF2-40B4-BE49-F238E27FC236}">
                <a16:creationId xmlns:a16="http://schemas.microsoft.com/office/drawing/2014/main" id="{5E213B0F-38E6-D4D9-F434-EA63E0B95ADD}"/>
              </a:ext>
            </a:extLst>
          </p:cNvPr>
          <p:cNvSpPr txBox="1"/>
          <p:nvPr/>
        </p:nvSpPr>
        <p:spPr>
          <a:xfrm>
            <a:off x="498576" y="1713233"/>
            <a:ext cx="3847187" cy="3493264"/>
          </a:xfrm>
          <a:prstGeom prst="rect">
            <a:avLst/>
          </a:prstGeom>
          <a:solidFill>
            <a:schemeClr val="accent4"/>
          </a:solidFill>
          <a:scene3d>
            <a:camera prst="orthographicFront"/>
            <a:lightRig rig="threePt" dir="t"/>
          </a:scene3d>
          <a:sp3d>
            <a:bevelT w="139700" h="139700" prst="divot"/>
          </a:sp3d>
        </p:spPr>
        <p:txBody>
          <a:bodyPr wrap="square">
            <a:spAutoFit/>
          </a:bodyPr>
          <a:lstStyle/>
          <a:p>
            <a:pPr algn="l"/>
            <a:r>
              <a:rPr lang="nl-BE" b="1" u="sng" dirty="0">
                <a:latin typeface="Calibri" panose="020F0502020204030204" pitchFamily="34" charset="0"/>
              </a:rPr>
              <a:t>Enkele cijfers: Vlaams deel NSP</a:t>
            </a:r>
          </a:p>
          <a:p>
            <a:pPr algn="l"/>
            <a:endParaRPr lang="nl-BE" sz="1100" b="0" i="0" u="none" strike="noStrike" baseline="0" dirty="0">
              <a:solidFill>
                <a:srgbClr val="000000"/>
              </a:solidFill>
              <a:latin typeface="Calibri" panose="020F0502020204030204" pitchFamily="34" charset="0"/>
            </a:endParaRPr>
          </a:p>
          <a:p>
            <a:r>
              <a:rPr lang="nl-NL" sz="1400" b="0" i="0" u="none" strike="noStrike" baseline="0" dirty="0">
                <a:solidFill>
                  <a:srgbClr val="000000"/>
                </a:solidFill>
                <a:latin typeface="Calibri" panose="020F0502020204030204" pitchFamily="34" charset="0"/>
              </a:rPr>
              <a:t>Werkingsgebied Project Gentse Kanaalzone: ca </a:t>
            </a:r>
            <a:r>
              <a:rPr lang="nl-NL" sz="1400" b="1" i="0" u="none" strike="noStrike" baseline="0" dirty="0">
                <a:solidFill>
                  <a:srgbClr val="000000"/>
                </a:solidFill>
                <a:latin typeface="Calibri" panose="020F0502020204030204" pitchFamily="34" charset="0"/>
              </a:rPr>
              <a:t>10.000 ha </a:t>
            </a:r>
            <a:endParaRPr lang="nl-NL" sz="1400" b="0" i="0" u="none" strike="noStrike" baseline="0" dirty="0">
              <a:solidFill>
                <a:srgbClr val="000000"/>
              </a:solidFill>
              <a:latin typeface="Calibri" panose="020F0502020204030204" pitchFamily="34" charset="0"/>
            </a:endParaRPr>
          </a:p>
          <a:p>
            <a:endParaRPr lang="nl-BE" sz="1400" b="0" i="0" u="none" strike="noStrike" baseline="0" dirty="0">
              <a:solidFill>
                <a:srgbClr val="000000"/>
              </a:solidFill>
              <a:latin typeface="Calibri" panose="020F0502020204030204" pitchFamily="34" charset="0"/>
            </a:endParaRPr>
          </a:p>
          <a:p>
            <a:r>
              <a:rPr lang="nb-NO" sz="1400" b="0" i="0" u="none" strike="noStrike" baseline="0" dirty="0">
                <a:solidFill>
                  <a:srgbClr val="000000"/>
                </a:solidFill>
                <a:latin typeface="Calibri" panose="020F0502020204030204" pitchFamily="34" charset="0"/>
              </a:rPr>
              <a:t>Zeehaven Gent: ca </a:t>
            </a:r>
            <a:r>
              <a:rPr lang="nb-NO" sz="1400" b="1" i="0" u="none" strike="noStrike" baseline="0" dirty="0">
                <a:solidFill>
                  <a:srgbClr val="000000"/>
                </a:solidFill>
                <a:latin typeface="Calibri" panose="020F0502020204030204" pitchFamily="34" charset="0"/>
              </a:rPr>
              <a:t>4.700 ha</a:t>
            </a:r>
            <a:endParaRPr lang="nb-NO" sz="1400" b="0" i="0" u="none" strike="noStrike" baseline="0" dirty="0">
              <a:solidFill>
                <a:srgbClr val="000000"/>
              </a:solidFill>
              <a:latin typeface="Calibri" panose="020F0502020204030204" pitchFamily="34" charset="0"/>
            </a:endParaRPr>
          </a:p>
          <a:p>
            <a:r>
              <a:rPr lang="nb-NO" sz="1400" b="0" i="0" u="none" strike="noStrike" baseline="0" dirty="0">
                <a:solidFill>
                  <a:srgbClr val="000000"/>
                </a:solidFill>
                <a:latin typeface="Calibri" panose="020F0502020204030204" pitchFamily="34" charset="0"/>
              </a:rPr>
              <a:t>Bufferende bestemming: ca </a:t>
            </a:r>
            <a:r>
              <a:rPr lang="nb-NO" sz="1400" b="1" i="0" u="none" strike="noStrike" baseline="0" dirty="0">
                <a:solidFill>
                  <a:srgbClr val="000000"/>
                </a:solidFill>
                <a:latin typeface="Calibri" panose="020F0502020204030204" pitchFamily="34" charset="0"/>
              </a:rPr>
              <a:t>730 ha </a:t>
            </a:r>
            <a:endParaRPr lang="nb-NO" sz="1400" b="0" i="0" u="none" strike="noStrike" baseline="0" dirty="0">
              <a:solidFill>
                <a:srgbClr val="000000"/>
              </a:solidFill>
              <a:latin typeface="Calibri" panose="020F0502020204030204" pitchFamily="34" charset="0"/>
            </a:endParaRPr>
          </a:p>
          <a:p>
            <a:endParaRPr lang="nl-BE" sz="1400" b="0" i="0" u="none" strike="noStrike" baseline="0" dirty="0">
              <a:solidFill>
                <a:srgbClr val="000000"/>
              </a:solidFill>
              <a:latin typeface="Calibri" panose="020F0502020204030204" pitchFamily="34" charset="0"/>
            </a:endParaRPr>
          </a:p>
          <a:p>
            <a:r>
              <a:rPr lang="nl-NL" sz="1400" b="1" i="0" u="none" strike="noStrike" baseline="0" dirty="0">
                <a:solidFill>
                  <a:srgbClr val="000000"/>
                </a:solidFill>
                <a:latin typeface="Calibri" panose="020F0502020204030204" pitchFamily="34" charset="0"/>
              </a:rPr>
              <a:t>300 bedrijven </a:t>
            </a:r>
            <a:r>
              <a:rPr lang="nl-NL" sz="1400" b="0" i="0" u="none" strike="noStrike" baseline="0" dirty="0">
                <a:solidFill>
                  <a:srgbClr val="000000"/>
                </a:solidFill>
                <a:latin typeface="Calibri" panose="020F0502020204030204" pitchFamily="34" charset="0"/>
              </a:rPr>
              <a:t>en </a:t>
            </a:r>
            <a:r>
              <a:rPr lang="nl-NL" sz="1400" b="1" i="0" u="none" strike="noStrike" baseline="0" dirty="0">
                <a:solidFill>
                  <a:srgbClr val="000000"/>
                </a:solidFill>
                <a:latin typeface="Calibri" panose="020F0502020204030204" pitchFamily="34" charset="0"/>
              </a:rPr>
              <a:t>64.000 arbeidsplaatsen </a:t>
            </a:r>
            <a:r>
              <a:rPr lang="nl-NL" sz="1400" b="0" i="0" u="none" strike="noStrike" baseline="0" dirty="0">
                <a:solidFill>
                  <a:srgbClr val="000000"/>
                </a:solidFill>
                <a:latin typeface="Calibri" panose="020F0502020204030204" pitchFamily="34" charset="0"/>
              </a:rPr>
              <a:t>(direct + indirect)</a:t>
            </a:r>
          </a:p>
          <a:p>
            <a:endParaRPr lang="nl-BE" sz="1400" b="0" i="0" u="none" strike="noStrike" baseline="0" dirty="0">
              <a:solidFill>
                <a:srgbClr val="000000"/>
              </a:solidFill>
              <a:latin typeface="Calibri" panose="020F0502020204030204" pitchFamily="34" charset="0"/>
            </a:endParaRPr>
          </a:p>
          <a:p>
            <a:r>
              <a:rPr lang="nl-BE" sz="1400" b="1" i="0" u="none" strike="noStrike" baseline="0" dirty="0">
                <a:solidFill>
                  <a:srgbClr val="000000"/>
                </a:solidFill>
                <a:latin typeface="Calibri" panose="020F0502020204030204" pitchFamily="34" charset="0"/>
              </a:rPr>
              <a:t>40.000 bewoners</a:t>
            </a:r>
            <a:endParaRPr lang="nl-BE" sz="1400" b="0" i="0" u="none" strike="noStrike" baseline="0" dirty="0">
              <a:solidFill>
                <a:srgbClr val="000000"/>
              </a:solidFill>
              <a:latin typeface="Calibri" panose="020F0502020204030204" pitchFamily="34" charset="0"/>
            </a:endParaRPr>
          </a:p>
          <a:p>
            <a:endParaRPr lang="nl-BE" sz="1400" b="0" i="0" u="none" strike="noStrike" baseline="0" dirty="0">
              <a:solidFill>
                <a:srgbClr val="000000"/>
              </a:solidFill>
              <a:latin typeface="Calibri" panose="020F0502020204030204" pitchFamily="34" charset="0"/>
            </a:endParaRPr>
          </a:p>
          <a:p>
            <a:r>
              <a:rPr lang="nl-BE" sz="1400" b="0" i="0" u="none" strike="noStrike" baseline="0" dirty="0">
                <a:solidFill>
                  <a:srgbClr val="000000"/>
                </a:solidFill>
                <a:latin typeface="Calibri" panose="020F0502020204030204" pitchFamily="34" charset="0"/>
              </a:rPr>
              <a:t>Kanaaldorpen: 7.300 inwoners </a:t>
            </a:r>
          </a:p>
          <a:p>
            <a:r>
              <a:rPr lang="nl-BE" sz="1400" b="0" i="0" u="none" strike="noStrike" baseline="0" dirty="0">
                <a:solidFill>
                  <a:srgbClr val="000000"/>
                </a:solidFill>
                <a:latin typeface="Calibri" panose="020F0502020204030204" pitchFamily="34" charset="0"/>
              </a:rPr>
              <a:t>Zelzate: 13.000 inwoners</a:t>
            </a:r>
          </a:p>
          <a:p>
            <a:r>
              <a:rPr lang="nl-NL" sz="1400" b="0" i="0" u="none" strike="noStrike" baseline="0" dirty="0">
                <a:solidFill>
                  <a:srgbClr val="000000"/>
                </a:solidFill>
                <a:latin typeface="Calibri" panose="020F0502020204030204" pitchFamily="34" charset="0"/>
              </a:rPr>
              <a:t>Overgangsgebied haven –stad: 20.000 inwoners</a:t>
            </a:r>
          </a:p>
        </p:txBody>
      </p:sp>
    </p:spTree>
    <p:extLst>
      <p:ext uri="{BB962C8B-B14F-4D97-AF65-F5344CB8AC3E}">
        <p14:creationId xmlns:p14="http://schemas.microsoft.com/office/powerpoint/2010/main" val="1420777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BE7"/>
        </a:solidFill>
        <a:effectLst/>
      </p:bgPr>
    </p:bg>
    <p:spTree>
      <p:nvGrpSpPr>
        <p:cNvPr id="1" name="Shape 250"/>
        <p:cNvGrpSpPr/>
        <p:nvPr/>
      </p:nvGrpSpPr>
      <p:grpSpPr>
        <a:xfrm>
          <a:off x="0" y="0"/>
          <a:ext cx="0" cy="0"/>
          <a:chOff x="0" y="0"/>
          <a:chExt cx="0" cy="0"/>
        </a:xfrm>
      </p:grpSpPr>
      <p:sp>
        <p:nvSpPr>
          <p:cNvPr id="251" name="Google Shape;251;p24"/>
          <p:cNvSpPr/>
          <p:nvPr/>
        </p:nvSpPr>
        <p:spPr>
          <a:xfrm>
            <a:off x="2171700" y="0"/>
            <a:ext cx="10020300" cy="1500554"/>
          </a:xfrm>
          <a:prstGeom prst="rect">
            <a:avLst/>
          </a:prstGeom>
          <a:solidFill>
            <a:srgbClr val="F6EBE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l-NL" sz="2800" dirty="0">
                <a:solidFill>
                  <a:srgbClr val="2777E8"/>
                </a:solidFill>
                <a:latin typeface="+mn-lt"/>
                <a:ea typeface="Poppins SemiBold"/>
                <a:cs typeface="Poppins SemiBold"/>
                <a:sym typeface="Poppins SemiBold"/>
              </a:rPr>
              <a:t>4. </a:t>
            </a:r>
            <a:r>
              <a:rPr lang="nl-NL" sz="2800" b="1" dirty="0">
                <a:solidFill>
                  <a:srgbClr val="2777E8"/>
                </a:solidFill>
                <a:latin typeface="+mn-lt"/>
                <a:ea typeface="Poppins SemiBold"/>
                <a:cs typeface="Poppins SemiBold"/>
                <a:sym typeface="Poppins SemiBold"/>
              </a:rPr>
              <a:t>Enkele aandachtspunten…</a:t>
            </a:r>
            <a:endParaRPr sz="2800" b="1" dirty="0">
              <a:solidFill>
                <a:srgbClr val="2777E8"/>
              </a:solidFill>
              <a:latin typeface="+mn-lt"/>
              <a:ea typeface="Poppins SemiBold"/>
              <a:cs typeface="Poppins SemiBold"/>
              <a:sym typeface="Poppins SemiBold"/>
            </a:endParaRPr>
          </a:p>
        </p:txBody>
      </p:sp>
      <p:sp>
        <p:nvSpPr>
          <p:cNvPr id="252" name="Google Shape;252;p24"/>
          <p:cNvSpPr/>
          <p:nvPr/>
        </p:nvSpPr>
        <p:spPr>
          <a:xfrm>
            <a:off x="1676400" y="1218960"/>
            <a:ext cx="10515600" cy="324705"/>
          </a:xfrm>
          <a:prstGeom prst="rect">
            <a:avLst/>
          </a:prstGeom>
          <a:solidFill>
            <a:srgbClr val="FA4F0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24"/>
          <p:cNvSpPr txBox="1">
            <a:spLocks noGrp="1"/>
          </p:cNvSpPr>
          <p:nvPr>
            <p:ph type="body" idx="1"/>
          </p:nvPr>
        </p:nvSpPr>
        <p:spPr>
          <a:xfrm>
            <a:off x="6646335" y="3155951"/>
            <a:ext cx="5037668" cy="2889251"/>
          </a:xfrm>
          <a:prstGeom prst="rect">
            <a:avLst/>
          </a:prstGeom>
          <a:noFill/>
          <a:ln>
            <a:noFill/>
          </a:ln>
        </p:spPr>
        <p:txBody>
          <a:bodyPr spcFirstLastPara="1" wrap="square" lIns="91425" tIns="45700" rIns="91425" bIns="45700" anchor="t" anchorCtr="0">
            <a:normAutofit/>
          </a:bodyPr>
          <a:lstStyle/>
          <a:p>
            <a:pPr marL="228600" lvl="0" indent="-25400" algn="l" rtl="0">
              <a:lnSpc>
                <a:spcPct val="90000"/>
              </a:lnSpc>
              <a:spcBef>
                <a:spcPts val="0"/>
              </a:spcBef>
              <a:spcAft>
                <a:spcPts val="0"/>
              </a:spcAft>
              <a:buClr>
                <a:schemeClr val="dk1"/>
              </a:buClr>
              <a:buSzPts val="3200"/>
              <a:buNone/>
            </a:pPr>
            <a:endParaRPr sz="3200" dirty="0">
              <a:solidFill>
                <a:srgbClr val="003E7C"/>
              </a:solidFill>
              <a:latin typeface="Montserrat Light"/>
              <a:ea typeface="Montserrat Light"/>
              <a:cs typeface="Montserrat Light"/>
              <a:sym typeface="Montserrat Light"/>
            </a:endParaRPr>
          </a:p>
          <a:p>
            <a:pPr marL="228600" lvl="0" indent="-76200" algn="l" rtl="0">
              <a:lnSpc>
                <a:spcPct val="90000"/>
              </a:lnSpc>
              <a:spcBef>
                <a:spcPts val="1000"/>
              </a:spcBef>
              <a:spcAft>
                <a:spcPts val="0"/>
              </a:spcAft>
              <a:buClr>
                <a:schemeClr val="dk1"/>
              </a:buClr>
              <a:buSzPts val="2400"/>
              <a:buNone/>
            </a:pPr>
            <a:endParaRPr sz="2400" dirty="0">
              <a:solidFill>
                <a:srgbClr val="003E7C"/>
              </a:solidFill>
              <a:latin typeface="Montserrat Medium"/>
              <a:ea typeface="Montserrat Medium"/>
              <a:cs typeface="Montserrat Medium"/>
              <a:sym typeface="Montserrat Medium"/>
            </a:endParaRPr>
          </a:p>
        </p:txBody>
      </p:sp>
      <p:sp>
        <p:nvSpPr>
          <p:cNvPr id="254" name="Google Shape;254;p24"/>
          <p:cNvSpPr/>
          <p:nvPr/>
        </p:nvSpPr>
        <p:spPr>
          <a:xfrm>
            <a:off x="5749714" y="4798644"/>
            <a:ext cx="5734363" cy="18156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733" b="1">
              <a:solidFill>
                <a:srgbClr val="F6EBE7"/>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p:txBody>
      </p:sp>
      <p:pic>
        <p:nvPicPr>
          <p:cNvPr id="255" name="Google Shape;255;p24"/>
          <p:cNvPicPr preferRelativeResize="0"/>
          <p:nvPr/>
        </p:nvPicPr>
        <p:blipFill rotWithShape="1">
          <a:blip r:embed="rId3">
            <a:alphaModFix/>
          </a:blip>
          <a:srcRect/>
          <a:stretch/>
        </p:blipFill>
        <p:spPr>
          <a:xfrm>
            <a:off x="0" y="1"/>
            <a:ext cx="1942058" cy="1563328"/>
          </a:xfrm>
          <a:prstGeom prst="rect">
            <a:avLst/>
          </a:prstGeom>
          <a:noFill/>
          <a:ln>
            <a:noFill/>
          </a:ln>
        </p:spPr>
      </p:pic>
      <p:sp>
        <p:nvSpPr>
          <p:cNvPr id="256" name="Google Shape;256;p24"/>
          <p:cNvSpPr txBox="1"/>
          <p:nvPr/>
        </p:nvSpPr>
        <p:spPr>
          <a:xfrm>
            <a:off x="4285667" y="1693569"/>
            <a:ext cx="6853159" cy="4801274"/>
          </a:xfrm>
          <a:prstGeom prst="rect">
            <a:avLst/>
          </a:prstGeom>
          <a:noFill/>
          <a:ln>
            <a:noFill/>
          </a:ln>
        </p:spPr>
        <p:txBody>
          <a:bodyPr spcFirstLastPara="1" wrap="square" lIns="91425" tIns="45700" rIns="91425" bIns="45700" anchor="t" anchorCtr="0">
            <a:spAutoFit/>
          </a:bodyPr>
          <a:lstStyle/>
          <a:p>
            <a:pPr>
              <a:buClr>
                <a:srgbClr val="084D6B"/>
              </a:buClr>
              <a:buSzPts val="1800"/>
            </a:pPr>
            <a:r>
              <a:rPr lang="nl-NL" sz="1800" dirty="0">
                <a:solidFill>
                  <a:schemeClr val="bg2"/>
                </a:solidFill>
                <a:latin typeface="+mn-lt"/>
                <a:ea typeface="Poppins Light"/>
                <a:cs typeface="Poppins Light"/>
                <a:sym typeface="Poppins Light"/>
              </a:rPr>
              <a:t>MAAR : …in een context van een nieuwe NL regering-in-opbouw, 3 verkiezingen in België de komende weken en maanden – hoe  de boel bijeenhouden en voortgang garanderen?</a:t>
            </a:r>
          </a:p>
          <a:p>
            <a:pPr>
              <a:buClr>
                <a:srgbClr val="084D6B"/>
              </a:buClr>
              <a:buSzPts val="1800"/>
            </a:pPr>
            <a:endParaRPr lang="nl-NL" sz="1800" dirty="0">
              <a:solidFill>
                <a:schemeClr val="bg2"/>
              </a:solidFill>
              <a:latin typeface="+mn-lt"/>
              <a:ea typeface="Poppins Light"/>
              <a:cs typeface="Poppins Light"/>
              <a:sym typeface="Poppins Light"/>
            </a:endParaRPr>
          </a:p>
          <a:p>
            <a:pPr>
              <a:buClr>
                <a:srgbClr val="084D6B"/>
              </a:buClr>
              <a:buSzPts val="1800"/>
            </a:pPr>
            <a:r>
              <a:rPr lang="nl-NL" sz="1800" dirty="0">
                <a:solidFill>
                  <a:schemeClr val="bg2"/>
                </a:solidFill>
                <a:latin typeface="+mn-lt"/>
                <a:ea typeface="Poppins Light"/>
                <a:cs typeface="Poppins Light"/>
                <a:sym typeface="Poppins Light"/>
              </a:rPr>
              <a:t>En hoe en of zal de nieuwe Europese Commissie vanaf januari 2025 blijven inzetten op (grens)regio’s zowel in de welvarende én minder welvarende Europese gebieden? </a:t>
            </a:r>
          </a:p>
          <a:p>
            <a:pPr>
              <a:buClr>
                <a:srgbClr val="084D6B"/>
              </a:buClr>
              <a:buSzPts val="1800"/>
            </a:pPr>
            <a:endParaRPr lang="nl-NL" sz="1800" dirty="0">
              <a:solidFill>
                <a:schemeClr val="bg2"/>
              </a:solidFill>
              <a:latin typeface="+mn-lt"/>
              <a:ea typeface="Poppins Light"/>
              <a:cs typeface="Poppins Light"/>
              <a:sym typeface="Poppins Light"/>
            </a:endParaRPr>
          </a:p>
          <a:p>
            <a:pPr>
              <a:buClr>
                <a:srgbClr val="084D6B"/>
              </a:buClr>
              <a:buSzPts val="1800"/>
            </a:pPr>
            <a:r>
              <a:rPr lang="nl-NL" sz="1800" dirty="0">
                <a:solidFill>
                  <a:schemeClr val="bg2"/>
                </a:solidFill>
                <a:latin typeface="+mn-lt"/>
                <a:ea typeface="Poppins Light"/>
                <a:cs typeface="Poppins Light"/>
                <a:sym typeface="Poppins Light"/>
              </a:rPr>
              <a:t>Werkpunten:</a:t>
            </a:r>
          </a:p>
          <a:p>
            <a:pPr marL="285750" indent="-285750">
              <a:buClr>
                <a:srgbClr val="084D6B"/>
              </a:buClr>
              <a:buSzPts val="1800"/>
              <a:buFont typeface="Noto Sans Symbols"/>
              <a:buChar char="▪"/>
            </a:pPr>
            <a:r>
              <a:rPr lang="nl-NL" sz="1800" dirty="0">
                <a:solidFill>
                  <a:schemeClr val="bg2"/>
                </a:solidFill>
                <a:latin typeface="+mn-lt"/>
                <a:ea typeface="Poppins Light"/>
                <a:cs typeface="Poppins Light"/>
                <a:sym typeface="Poppins Light"/>
              </a:rPr>
              <a:t>Inhoud zeker, Proces helemaal</a:t>
            </a:r>
          </a:p>
          <a:p>
            <a:pPr marL="285750" indent="-285750">
              <a:buClr>
                <a:srgbClr val="084D6B"/>
              </a:buClr>
              <a:buSzPts val="1800"/>
              <a:buFont typeface="Noto Sans Symbols"/>
              <a:buChar char="▪"/>
            </a:pPr>
            <a:r>
              <a:rPr lang="nl-NL" sz="1800" dirty="0">
                <a:solidFill>
                  <a:schemeClr val="bg2"/>
                </a:solidFill>
                <a:latin typeface="+mn-lt"/>
                <a:ea typeface="Poppins Light"/>
                <a:cs typeface="Poppins Light"/>
                <a:sym typeface="Poppins Light"/>
              </a:rPr>
              <a:t>Verbindingen en nieuwe combinaties; wie zijn de echte stakeholders?</a:t>
            </a:r>
          </a:p>
          <a:p>
            <a:pPr marL="285750" indent="-285750">
              <a:buClr>
                <a:srgbClr val="084D6B"/>
              </a:buClr>
              <a:buSzPts val="1800"/>
              <a:buFont typeface="Noto Sans Symbols"/>
              <a:buChar char="▪"/>
            </a:pPr>
            <a:r>
              <a:rPr lang="nl-NL" sz="1800" dirty="0">
                <a:solidFill>
                  <a:schemeClr val="bg2"/>
                </a:solidFill>
                <a:latin typeface="+mn-lt"/>
                <a:ea typeface="Poppins Light"/>
                <a:cs typeface="Poppins Light"/>
                <a:sym typeface="Poppins Light"/>
              </a:rPr>
              <a:t>Zichtbaar zijn; diverse podia, diverse sporen</a:t>
            </a:r>
          </a:p>
          <a:p>
            <a:pPr marL="285750" indent="-285750">
              <a:buClr>
                <a:srgbClr val="084D6B"/>
              </a:buClr>
              <a:buSzPts val="1800"/>
              <a:buFont typeface="Noto Sans Symbols"/>
              <a:buChar char="▪"/>
            </a:pPr>
            <a:r>
              <a:rPr lang="nl-NL" sz="1800" dirty="0">
                <a:solidFill>
                  <a:schemeClr val="bg2"/>
                </a:solidFill>
                <a:latin typeface="+mn-lt"/>
                <a:ea typeface="Poppins Light"/>
                <a:cs typeface="Poppins Light"/>
                <a:sym typeface="Poppins Light"/>
              </a:rPr>
              <a:t>Leren omgaan met de verschillen, de ander zien</a:t>
            </a:r>
          </a:p>
          <a:p>
            <a:pPr marL="285750" indent="-285750">
              <a:buClr>
                <a:srgbClr val="084D6B"/>
              </a:buClr>
              <a:buSzPts val="1800"/>
              <a:buFont typeface="Noto Sans Symbols"/>
              <a:buChar char="▪"/>
            </a:pPr>
            <a:r>
              <a:rPr lang="nl-NL" sz="1800" dirty="0">
                <a:solidFill>
                  <a:schemeClr val="bg2"/>
                </a:solidFill>
                <a:latin typeface="+mn-lt"/>
                <a:ea typeface="Poppins Light"/>
                <a:cs typeface="Poppins Light"/>
                <a:sym typeface="Poppins Light"/>
              </a:rPr>
              <a:t>Hoge ambities = veel middelen?</a:t>
            </a:r>
          </a:p>
          <a:p>
            <a:pPr marL="285750" indent="-285750">
              <a:buClr>
                <a:srgbClr val="084D6B"/>
              </a:buClr>
              <a:buSzPts val="1800"/>
              <a:buFont typeface="Noto Sans Symbols"/>
              <a:buChar char="▪"/>
            </a:pPr>
            <a:endParaRPr lang="nl-NL" sz="1800" dirty="0">
              <a:solidFill>
                <a:schemeClr val="bg2"/>
              </a:solidFill>
              <a:latin typeface="+mn-lt"/>
              <a:ea typeface="Poppins Light"/>
              <a:cs typeface="Poppins Light"/>
              <a:sym typeface="Poppins Light"/>
            </a:endParaRPr>
          </a:p>
          <a:p>
            <a:pPr marL="285750" indent="-285750">
              <a:buClr>
                <a:srgbClr val="084D6B"/>
              </a:buClr>
              <a:buSzPts val="1800"/>
              <a:buFont typeface="Noto Sans Symbols"/>
              <a:buChar char="▪"/>
            </a:pPr>
            <a:endParaRPr lang="nl-NL" sz="1800" dirty="0">
              <a:solidFill>
                <a:schemeClr val="bg2"/>
              </a:solidFill>
              <a:latin typeface="+mn-lt"/>
              <a:ea typeface="Poppins Light"/>
              <a:cs typeface="Poppins Light"/>
              <a:sym typeface="Poppins Light"/>
            </a:endParaRPr>
          </a:p>
        </p:txBody>
      </p:sp>
      <p:pic>
        <p:nvPicPr>
          <p:cNvPr id="257" name="Google Shape;257;p24" descr="Aanpak per gebied | De Nationale Omgevingsvisie"/>
          <p:cNvPicPr preferRelativeResize="0"/>
          <p:nvPr/>
        </p:nvPicPr>
        <p:blipFill rotWithShape="1">
          <a:blip r:embed="rId4">
            <a:alphaModFix/>
          </a:blip>
          <a:srcRect/>
          <a:stretch/>
        </p:blipFill>
        <p:spPr>
          <a:xfrm>
            <a:off x="204015" y="1693569"/>
            <a:ext cx="3476085" cy="5066043"/>
          </a:xfrm>
          <a:prstGeom prst="rect">
            <a:avLst/>
          </a:prstGeom>
          <a:noFill/>
          <a:ln>
            <a:noFill/>
          </a:ln>
        </p:spPr>
      </p:pic>
    </p:spTree>
    <p:extLst>
      <p:ext uri="{BB962C8B-B14F-4D97-AF65-F5344CB8AC3E}">
        <p14:creationId xmlns:p14="http://schemas.microsoft.com/office/powerpoint/2010/main" val="2215201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BE7"/>
        </a:solidFill>
        <a:effectLst/>
      </p:bgPr>
    </p:bg>
    <p:spTree>
      <p:nvGrpSpPr>
        <p:cNvPr id="1" name="Shape 250"/>
        <p:cNvGrpSpPr/>
        <p:nvPr/>
      </p:nvGrpSpPr>
      <p:grpSpPr>
        <a:xfrm>
          <a:off x="0" y="0"/>
          <a:ext cx="0" cy="0"/>
          <a:chOff x="0" y="0"/>
          <a:chExt cx="0" cy="0"/>
        </a:xfrm>
      </p:grpSpPr>
      <p:sp>
        <p:nvSpPr>
          <p:cNvPr id="251" name="Google Shape;251;p24"/>
          <p:cNvSpPr/>
          <p:nvPr/>
        </p:nvSpPr>
        <p:spPr>
          <a:xfrm>
            <a:off x="2181127" y="0"/>
            <a:ext cx="10020300" cy="1500554"/>
          </a:xfrm>
          <a:prstGeom prst="rect">
            <a:avLst/>
          </a:prstGeom>
          <a:solidFill>
            <a:srgbClr val="F6EBE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l-NL" sz="2800" dirty="0">
                <a:solidFill>
                  <a:srgbClr val="2777E8"/>
                </a:solidFill>
                <a:latin typeface="+mn-lt"/>
                <a:ea typeface="Poppins SemiBold"/>
                <a:cs typeface="Poppins SemiBold"/>
                <a:sym typeface="Poppins SemiBold"/>
              </a:rPr>
              <a:t>5. </a:t>
            </a:r>
            <a:r>
              <a:rPr lang="nl-NL" sz="2800" b="1" dirty="0">
                <a:solidFill>
                  <a:srgbClr val="2777E8"/>
                </a:solidFill>
                <a:latin typeface="+mn-lt"/>
                <a:ea typeface="Poppins SemiBold"/>
                <a:cs typeface="Poppins SemiBold"/>
                <a:sym typeface="Poppins SemiBold"/>
              </a:rPr>
              <a:t>Grensvraagstukken</a:t>
            </a:r>
            <a:r>
              <a:rPr lang="nl-NL" sz="2800" dirty="0">
                <a:solidFill>
                  <a:srgbClr val="2777E8"/>
                </a:solidFill>
                <a:latin typeface="+mn-lt"/>
                <a:ea typeface="Poppins SemiBold"/>
                <a:cs typeface="Poppins SemiBold"/>
                <a:sym typeface="Poppins SemiBold"/>
              </a:rPr>
              <a:t> </a:t>
            </a:r>
            <a:endParaRPr sz="2800" b="1" dirty="0">
              <a:solidFill>
                <a:srgbClr val="2777E8"/>
              </a:solidFill>
              <a:latin typeface="+mn-lt"/>
              <a:ea typeface="Poppins SemiBold"/>
              <a:cs typeface="Poppins SemiBold"/>
              <a:sym typeface="Poppins SemiBold"/>
            </a:endParaRPr>
          </a:p>
        </p:txBody>
      </p:sp>
      <p:sp>
        <p:nvSpPr>
          <p:cNvPr id="252" name="Google Shape;252;p24"/>
          <p:cNvSpPr/>
          <p:nvPr/>
        </p:nvSpPr>
        <p:spPr>
          <a:xfrm>
            <a:off x="1676400" y="1218960"/>
            <a:ext cx="10515600" cy="324705"/>
          </a:xfrm>
          <a:prstGeom prst="rect">
            <a:avLst/>
          </a:prstGeom>
          <a:solidFill>
            <a:srgbClr val="FA4F0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24"/>
          <p:cNvSpPr txBox="1">
            <a:spLocks noGrp="1"/>
          </p:cNvSpPr>
          <p:nvPr>
            <p:ph type="body" idx="1"/>
          </p:nvPr>
        </p:nvSpPr>
        <p:spPr>
          <a:xfrm>
            <a:off x="6646335" y="3155951"/>
            <a:ext cx="5037668" cy="2889251"/>
          </a:xfrm>
          <a:prstGeom prst="rect">
            <a:avLst/>
          </a:prstGeom>
          <a:noFill/>
          <a:ln>
            <a:noFill/>
          </a:ln>
        </p:spPr>
        <p:txBody>
          <a:bodyPr spcFirstLastPara="1" wrap="square" lIns="91425" tIns="45700" rIns="91425" bIns="45700" anchor="t" anchorCtr="0">
            <a:normAutofit/>
          </a:bodyPr>
          <a:lstStyle/>
          <a:p>
            <a:pPr marL="228600" lvl="0" indent="-25400" algn="l" rtl="0">
              <a:lnSpc>
                <a:spcPct val="90000"/>
              </a:lnSpc>
              <a:spcBef>
                <a:spcPts val="0"/>
              </a:spcBef>
              <a:spcAft>
                <a:spcPts val="0"/>
              </a:spcAft>
              <a:buClr>
                <a:schemeClr val="dk1"/>
              </a:buClr>
              <a:buSzPts val="3200"/>
              <a:buNone/>
            </a:pPr>
            <a:endParaRPr sz="3200" dirty="0">
              <a:solidFill>
                <a:srgbClr val="003E7C"/>
              </a:solidFill>
              <a:latin typeface="Montserrat Light"/>
              <a:ea typeface="Montserrat Light"/>
              <a:cs typeface="Montserrat Light"/>
              <a:sym typeface="Montserrat Light"/>
            </a:endParaRPr>
          </a:p>
          <a:p>
            <a:pPr marL="228600" lvl="0" indent="-76200" algn="l" rtl="0">
              <a:lnSpc>
                <a:spcPct val="90000"/>
              </a:lnSpc>
              <a:spcBef>
                <a:spcPts val="1000"/>
              </a:spcBef>
              <a:spcAft>
                <a:spcPts val="0"/>
              </a:spcAft>
              <a:buClr>
                <a:schemeClr val="dk1"/>
              </a:buClr>
              <a:buSzPts val="2400"/>
              <a:buNone/>
            </a:pPr>
            <a:endParaRPr sz="2400" dirty="0">
              <a:solidFill>
                <a:srgbClr val="003E7C"/>
              </a:solidFill>
              <a:latin typeface="Montserrat Medium"/>
              <a:ea typeface="Montserrat Medium"/>
              <a:cs typeface="Montserrat Medium"/>
              <a:sym typeface="Montserrat Medium"/>
            </a:endParaRPr>
          </a:p>
        </p:txBody>
      </p:sp>
      <p:sp>
        <p:nvSpPr>
          <p:cNvPr id="254" name="Google Shape;254;p24"/>
          <p:cNvSpPr/>
          <p:nvPr/>
        </p:nvSpPr>
        <p:spPr>
          <a:xfrm>
            <a:off x="5749714" y="4798644"/>
            <a:ext cx="5734363" cy="18156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733" b="1">
              <a:solidFill>
                <a:srgbClr val="F6EBE7"/>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p:txBody>
      </p:sp>
      <p:pic>
        <p:nvPicPr>
          <p:cNvPr id="255" name="Google Shape;255;p24"/>
          <p:cNvPicPr preferRelativeResize="0"/>
          <p:nvPr/>
        </p:nvPicPr>
        <p:blipFill rotWithShape="1">
          <a:blip r:embed="rId3">
            <a:alphaModFix/>
          </a:blip>
          <a:srcRect/>
          <a:stretch/>
        </p:blipFill>
        <p:spPr>
          <a:xfrm>
            <a:off x="0" y="1"/>
            <a:ext cx="1942058" cy="1563328"/>
          </a:xfrm>
          <a:prstGeom prst="rect">
            <a:avLst/>
          </a:prstGeom>
          <a:noFill/>
          <a:ln>
            <a:noFill/>
          </a:ln>
        </p:spPr>
      </p:pic>
      <p:sp>
        <p:nvSpPr>
          <p:cNvPr id="256" name="Google Shape;256;p24"/>
          <p:cNvSpPr txBox="1"/>
          <p:nvPr/>
        </p:nvSpPr>
        <p:spPr>
          <a:xfrm>
            <a:off x="3271101" y="1693569"/>
            <a:ext cx="8295588" cy="4801274"/>
          </a:xfrm>
          <a:prstGeom prst="rect">
            <a:avLst/>
          </a:prstGeom>
          <a:noFill/>
          <a:ln>
            <a:noFill/>
          </a:ln>
        </p:spPr>
        <p:txBody>
          <a:bodyPr spcFirstLastPara="1" wrap="square" lIns="91425" tIns="45700" rIns="91425" bIns="45700" anchor="t" anchorCtr="0">
            <a:spAutoFit/>
          </a:bodyPr>
          <a:lstStyle/>
          <a:p>
            <a:pPr>
              <a:buClr>
                <a:srgbClr val="084D6B"/>
              </a:buClr>
              <a:buSzPts val="1800"/>
            </a:pPr>
            <a:r>
              <a:rPr lang="nl-NL" sz="1800" dirty="0">
                <a:solidFill>
                  <a:schemeClr val="bg2"/>
                </a:solidFill>
                <a:latin typeface="+mn-lt"/>
                <a:ea typeface="Poppins Light"/>
                <a:cs typeface="Poppins Light"/>
                <a:sym typeface="Poppins Light"/>
              </a:rPr>
              <a:t>Praktisch:</a:t>
            </a:r>
          </a:p>
          <a:p>
            <a:pPr marL="285750" indent="-285750">
              <a:buClr>
                <a:srgbClr val="084D6B"/>
              </a:buClr>
              <a:buSzPts val="1800"/>
              <a:buFont typeface="Arial" panose="020B0604020202020204" pitchFamily="34" charset="0"/>
              <a:buChar char="•"/>
            </a:pPr>
            <a:r>
              <a:rPr lang="nl-NL" sz="1800" dirty="0">
                <a:solidFill>
                  <a:schemeClr val="bg2"/>
                </a:solidFill>
                <a:latin typeface="+mn-lt"/>
                <a:ea typeface="Poppins Light"/>
                <a:cs typeface="Poppins Light"/>
                <a:sym typeface="Poppins Light"/>
              </a:rPr>
              <a:t>Simpele dingen</a:t>
            </a:r>
          </a:p>
          <a:p>
            <a:pPr marL="285750" indent="-285750">
              <a:buClr>
                <a:srgbClr val="084D6B"/>
              </a:buClr>
              <a:buSzPts val="1800"/>
              <a:buFont typeface="Arial" panose="020B0604020202020204" pitchFamily="34" charset="0"/>
              <a:buChar char="•"/>
            </a:pPr>
            <a:r>
              <a:rPr lang="nl-NL" sz="1800" dirty="0">
                <a:solidFill>
                  <a:schemeClr val="bg2"/>
                </a:solidFill>
                <a:latin typeface="+mn-lt"/>
                <a:ea typeface="Poppins Light"/>
                <a:cs typeface="Poppins Light"/>
                <a:sym typeface="Poppins Light"/>
              </a:rPr>
              <a:t>Data – vereist grensoverschrijdende samenwerking van landelijke data instituten</a:t>
            </a:r>
          </a:p>
          <a:p>
            <a:pPr marL="285750" indent="-285750">
              <a:buClr>
                <a:srgbClr val="084D6B"/>
              </a:buClr>
              <a:buSzPts val="1800"/>
              <a:buFont typeface="Arial" panose="020B0604020202020204" pitchFamily="34" charset="0"/>
              <a:buChar char="•"/>
            </a:pPr>
            <a:r>
              <a:rPr lang="nl-NL" sz="1800" dirty="0">
                <a:solidFill>
                  <a:schemeClr val="bg2"/>
                </a:solidFill>
                <a:latin typeface="+mn-lt"/>
                <a:ea typeface="Poppins Light"/>
                <a:cs typeface="Poppins Light"/>
                <a:sym typeface="Poppins Light"/>
              </a:rPr>
              <a:t>Regelgeving – Donner-</a:t>
            </a:r>
            <a:r>
              <a:rPr lang="nl-NL" sz="1800" dirty="0" err="1">
                <a:solidFill>
                  <a:schemeClr val="bg2"/>
                </a:solidFill>
                <a:latin typeface="+mn-lt"/>
                <a:ea typeface="Poppins Light"/>
                <a:cs typeface="Poppins Light"/>
                <a:sym typeface="Poppins Light"/>
              </a:rPr>
              <a:t>Berx</a:t>
            </a:r>
            <a:r>
              <a:rPr lang="nl-NL" sz="1800" dirty="0">
                <a:solidFill>
                  <a:schemeClr val="bg2"/>
                </a:solidFill>
                <a:latin typeface="+mn-lt"/>
                <a:ea typeface="Poppins Light"/>
                <a:cs typeface="Poppins Light"/>
                <a:sym typeface="Poppins Light"/>
              </a:rPr>
              <a:t> onderzoek</a:t>
            </a:r>
          </a:p>
          <a:p>
            <a:pPr>
              <a:buClr>
                <a:srgbClr val="084D6B"/>
              </a:buClr>
              <a:buSzPts val="1800"/>
            </a:pPr>
            <a:endParaRPr lang="nl-NL" sz="1800" dirty="0">
              <a:solidFill>
                <a:schemeClr val="bg2"/>
              </a:solidFill>
              <a:latin typeface="+mn-lt"/>
              <a:ea typeface="Poppins Light"/>
              <a:cs typeface="Poppins Light"/>
              <a:sym typeface="Poppins Light"/>
            </a:endParaRPr>
          </a:p>
          <a:p>
            <a:pPr>
              <a:buClr>
                <a:srgbClr val="084D6B"/>
              </a:buClr>
              <a:buSzPts val="1800"/>
            </a:pPr>
            <a:r>
              <a:rPr lang="nl-NL" sz="1800" dirty="0">
                <a:solidFill>
                  <a:schemeClr val="bg2"/>
                </a:solidFill>
                <a:latin typeface="+mn-lt"/>
                <a:ea typeface="Poppins Light"/>
                <a:cs typeface="Poppins Light"/>
                <a:sym typeface="Poppins Light"/>
              </a:rPr>
              <a:t>Cultureel:</a:t>
            </a:r>
          </a:p>
          <a:p>
            <a:pPr marL="285750" indent="-285750">
              <a:buClr>
                <a:srgbClr val="084D6B"/>
              </a:buClr>
              <a:buSzPts val="1800"/>
              <a:buFont typeface="Arial" panose="020B0604020202020204" pitchFamily="34" charset="0"/>
              <a:buChar char="•"/>
            </a:pPr>
            <a:r>
              <a:rPr lang="nl-NL" sz="1800" dirty="0">
                <a:solidFill>
                  <a:schemeClr val="bg2"/>
                </a:solidFill>
                <a:latin typeface="+mn-lt"/>
                <a:ea typeface="Poppins Light"/>
                <a:cs typeface="Poppins Light"/>
                <a:sym typeface="Poppins Light"/>
              </a:rPr>
              <a:t>Hoe kijken burgers naar het gebied?</a:t>
            </a:r>
          </a:p>
          <a:p>
            <a:pPr marL="285750" indent="-285750">
              <a:buClr>
                <a:srgbClr val="084D6B"/>
              </a:buClr>
              <a:buSzPts val="1800"/>
              <a:buFont typeface="Arial" panose="020B0604020202020204" pitchFamily="34" charset="0"/>
              <a:buChar char="•"/>
            </a:pPr>
            <a:r>
              <a:rPr lang="nl-NL" sz="1800" dirty="0">
                <a:solidFill>
                  <a:schemeClr val="bg2"/>
                </a:solidFill>
                <a:latin typeface="+mn-lt"/>
                <a:ea typeface="Poppins Light"/>
                <a:cs typeface="Poppins Light"/>
                <a:sym typeface="Poppins Light"/>
              </a:rPr>
              <a:t>NL directheid </a:t>
            </a:r>
            <a:r>
              <a:rPr lang="nl-NL" sz="1800" dirty="0" err="1">
                <a:solidFill>
                  <a:schemeClr val="bg2"/>
                </a:solidFill>
                <a:latin typeface="+mn-lt"/>
                <a:ea typeface="Poppins Light"/>
                <a:cs typeface="Poppins Light"/>
                <a:sym typeface="Poppins Light"/>
              </a:rPr>
              <a:t>vs</a:t>
            </a:r>
            <a:r>
              <a:rPr lang="nl-NL" sz="1800" dirty="0">
                <a:solidFill>
                  <a:schemeClr val="bg2"/>
                </a:solidFill>
                <a:latin typeface="+mn-lt"/>
                <a:ea typeface="Poppins Light"/>
                <a:cs typeface="Poppins Light"/>
                <a:sym typeface="Poppins Light"/>
              </a:rPr>
              <a:t> VL soepelheid</a:t>
            </a:r>
          </a:p>
          <a:p>
            <a:pPr marL="285750" indent="-285750">
              <a:buClr>
                <a:srgbClr val="084D6B"/>
              </a:buClr>
              <a:buSzPts val="1800"/>
              <a:buFont typeface="Arial" panose="020B0604020202020204" pitchFamily="34" charset="0"/>
              <a:buChar char="•"/>
            </a:pPr>
            <a:r>
              <a:rPr lang="nl-NL" sz="1800" dirty="0">
                <a:solidFill>
                  <a:schemeClr val="bg2"/>
                </a:solidFill>
                <a:latin typeface="+mn-lt"/>
                <a:ea typeface="Poppins Light"/>
                <a:cs typeface="Poppins Light"/>
                <a:sym typeface="Poppins Light"/>
              </a:rPr>
              <a:t>Noodzaak voor een goede relatie en onderling vertrouwen</a:t>
            </a:r>
          </a:p>
          <a:p>
            <a:pPr>
              <a:buClr>
                <a:srgbClr val="084D6B"/>
              </a:buClr>
              <a:buSzPts val="1800"/>
            </a:pPr>
            <a:endParaRPr lang="nl-NL" sz="1800" dirty="0">
              <a:solidFill>
                <a:schemeClr val="bg2"/>
              </a:solidFill>
              <a:latin typeface="+mn-lt"/>
              <a:ea typeface="Poppins Light"/>
              <a:cs typeface="Poppins Light"/>
              <a:sym typeface="Poppins Light"/>
            </a:endParaRPr>
          </a:p>
          <a:p>
            <a:pPr>
              <a:buClr>
                <a:srgbClr val="084D6B"/>
              </a:buClr>
              <a:buSzPts val="1800"/>
            </a:pPr>
            <a:r>
              <a:rPr lang="nl-NL" sz="1800" dirty="0">
                <a:solidFill>
                  <a:schemeClr val="bg2"/>
                </a:solidFill>
                <a:latin typeface="+mn-lt"/>
                <a:ea typeface="Poppins Light"/>
                <a:cs typeface="Poppins Light"/>
                <a:sym typeface="Poppins Light"/>
              </a:rPr>
              <a:t>Ambitie:</a:t>
            </a:r>
          </a:p>
          <a:p>
            <a:pPr marL="285750" indent="-285750">
              <a:buClr>
                <a:srgbClr val="084D6B"/>
              </a:buClr>
              <a:buSzPts val="1800"/>
              <a:buFont typeface="Arial" panose="020B0604020202020204" pitchFamily="34" charset="0"/>
              <a:buChar char="•"/>
            </a:pPr>
            <a:r>
              <a:rPr lang="nl-NL" sz="1800" dirty="0">
                <a:solidFill>
                  <a:schemeClr val="bg2"/>
                </a:solidFill>
                <a:latin typeface="+mn-lt"/>
                <a:ea typeface="Poppins Light"/>
                <a:cs typeface="Poppins Light"/>
                <a:sym typeface="Poppins Light"/>
              </a:rPr>
              <a:t>NOVEX proces is NL gedreven, hoe vinden we een VL equivalent</a:t>
            </a:r>
          </a:p>
          <a:p>
            <a:pPr>
              <a:buClr>
                <a:srgbClr val="084D6B"/>
              </a:buClr>
              <a:buSzPts val="1800"/>
            </a:pPr>
            <a:endParaRPr lang="nl-NL" sz="1800" dirty="0">
              <a:solidFill>
                <a:schemeClr val="bg2"/>
              </a:solidFill>
              <a:latin typeface="+mn-lt"/>
              <a:ea typeface="Poppins Light"/>
              <a:cs typeface="Poppins Light"/>
              <a:sym typeface="Poppins Light"/>
            </a:endParaRPr>
          </a:p>
          <a:p>
            <a:pPr>
              <a:buClr>
                <a:srgbClr val="084D6B"/>
              </a:buClr>
              <a:buSzPts val="1800"/>
            </a:pPr>
            <a:r>
              <a:rPr lang="nl-NL" sz="1800" dirty="0">
                <a:solidFill>
                  <a:schemeClr val="bg2"/>
                </a:solidFill>
                <a:latin typeface="+mn-lt"/>
                <a:ea typeface="Poppins Light"/>
                <a:cs typeface="Poppins Light"/>
                <a:sym typeface="Poppins Light"/>
              </a:rPr>
              <a:t>Bestuurlijk:</a:t>
            </a:r>
          </a:p>
          <a:p>
            <a:pPr marL="285750" indent="-285750">
              <a:buClr>
                <a:srgbClr val="084D6B"/>
              </a:buClr>
              <a:buSzPts val="1800"/>
              <a:buFont typeface="Arial" panose="020B0604020202020204" pitchFamily="34" charset="0"/>
              <a:buChar char="•"/>
            </a:pPr>
            <a:r>
              <a:rPr lang="nl-NL" sz="1800" dirty="0">
                <a:solidFill>
                  <a:schemeClr val="bg2"/>
                </a:solidFill>
                <a:latin typeface="+mn-lt"/>
                <a:ea typeface="Poppins Light"/>
                <a:cs typeface="Poppins Light"/>
                <a:sym typeface="Poppins Light"/>
              </a:rPr>
              <a:t>Andere vorm van besluitvorming, vereist begrip en afstemming</a:t>
            </a:r>
          </a:p>
          <a:p>
            <a:pPr marL="285750" indent="-285750">
              <a:buClr>
                <a:srgbClr val="084D6B"/>
              </a:buClr>
              <a:buSzPts val="1800"/>
              <a:buFont typeface="Arial" panose="020B0604020202020204" pitchFamily="34" charset="0"/>
              <a:buChar char="•"/>
            </a:pPr>
            <a:r>
              <a:rPr lang="nl-NL" sz="1800" dirty="0">
                <a:solidFill>
                  <a:schemeClr val="bg2"/>
                </a:solidFill>
                <a:latin typeface="+mn-lt"/>
                <a:ea typeface="Poppins Light"/>
                <a:cs typeface="Poppins Light"/>
                <a:sym typeface="Poppins Light"/>
              </a:rPr>
              <a:t>Verschil in mandaat, eerder bijschakelen op rijksniveau o.a. VL-NL top</a:t>
            </a:r>
          </a:p>
        </p:txBody>
      </p:sp>
      <p:pic>
        <p:nvPicPr>
          <p:cNvPr id="2" name="Afbeelding 1">
            <a:extLst>
              <a:ext uri="{FF2B5EF4-FFF2-40B4-BE49-F238E27FC236}">
                <a16:creationId xmlns:a16="http://schemas.microsoft.com/office/drawing/2014/main" id="{FD33E5AC-26FA-22F8-6184-9B85FAC8204D}"/>
              </a:ext>
            </a:extLst>
          </p:cNvPr>
          <p:cNvPicPr>
            <a:picLocks noChangeAspect="1"/>
          </p:cNvPicPr>
          <p:nvPr/>
        </p:nvPicPr>
        <p:blipFill>
          <a:blip r:embed="rId4"/>
          <a:stretch>
            <a:fillRect/>
          </a:stretch>
        </p:blipFill>
        <p:spPr>
          <a:xfrm>
            <a:off x="872117" y="1945469"/>
            <a:ext cx="2139881" cy="2853175"/>
          </a:xfrm>
          <a:prstGeom prst="rect">
            <a:avLst/>
          </a:prstGeom>
        </p:spPr>
      </p:pic>
    </p:spTree>
    <p:extLst>
      <p:ext uri="{BB962C8B-B14F-4D97-AF65-F5344CB8AC3E}">
        <p14:creationId xmlns:p14="http://schemas.microsoft.com/office/powerpoint/2010/main" val="1972205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BE7"/>
        </a:solidFill>
        <a:effectLst/>
      </p:bgPr>
    </p:bg>
    <p:spTree>
      <p:nvGrpSpPr>
        <p:cNvPr id="1" name="Shape 250"/>
        <p:cNvGrpSpPr/>
        <p:nvPr/>
      </p:nvGrpSpPr>
      <p:grpSpPr>
        <a:xfrm>
          <a:off x="0" y="0"/>
          <a:ext cx="0" cy="0"/>
          <a:chOff x="0" y="0"/>
          <a:chExt cx="0" cy="0"/>
        </a:xfrm>
      </p:grpSpPr>
      <p:sp>
        <p:nvSpPr>
          <p:cNvPr id="251" name="Google Shape;251;p24"/>
          <p:cNvSpPr/>
          <p:nvPr/>
        </p:nvSpPr>
        <p:spPr>
          <a:xfrm>
            <a:off x="2181127" y="0"/>
            <a:ext cx="10020300" cy="1500554"/>
          </a:xfrm>
          <a:prstGeom prst="rect">
            <a:avLst/>
          </a:prstGeom>
          <a:solidFill>
            <a:srgbClr val="F6EBE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l-NL" sz="2800" dirty="0">
                <a:solidFill>
                  <a:srgbClr val="2777E8"/>
                </a:solidFill>
                <a:latin typeface="+mn-lt"/>
                <a:ea typeface="Poppins SemiBold"/>
                <a:cs typeface="Poppins SemiBold"/>
                <a:sym typeface="Poppins SemiBold"/>
              </a:rPr>
              <a:t>6. </a:t>
            </a:r>
            <a:r>
              <a:rPr lang="nl-NL" sz="2800" b="1" dirty="0">
                <a:solidFill>
                  <a:srgbClr val="2777E8"/>
                </a:solidFill>
                <a:latin typeface="+mn-lt"/>
                <a:ea typeface="Poppins SemiBold"/>
                <a:cs typeface="Poppins SemiBold"/>
                <a:sym typeface="Poppins SemiBold"/>
              </a:rPr>
              <a:t>Samenwerking rond het gebied</a:t>
            </a:r>
            <a:endParaRPr sz="2800" b="1" dirty="0">
              <a:solidFill>
                <a:srgbClr val="2777E8"/>
              </a:solidFill>
              <a:latin typeface="+mn-lt"/>
              <a:ea typeface="Poppins SemiBold"/>
              <a:cs typeface="Poppins SemiBold"/>
              <a:sym typeface="Poppins SemiBold"/>
            </a:endParaRPr>
          </a:p>
        </p:txBody>
      </p:sp>
      <p:sp>
        <p:nvSpPr>
          <p:cNvPr id="252" name="Google Shape;252;p24"/>
          <p:cNvSpPr/>
          <p:nvPr/>
        </p:nvSpPr>
        <p:spPr>
          <a:xfrm>
            <a:off x="1676400" y="1218960"/>
            <a:ext cx="10515600" cy="324705"/>
          </a:xfrm>
          <a:prstGeom prst="rect">
            <a:avLst/>
          </a:prstGeom>
          <a:solidFill>
            <a:srgbClr val="FA4F0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 name="Google Shape;254;p24"/>
          <p:cNvSpPr/>
          <p:nvPr/>
        </p:nvSpPr>
        <p:spPr>
          <a:xfrm>
            <a:off x="5749714" y="4798644"/>
            <a:ext cx="5734363" cy="18156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733" b="1">
              <a:solidFill>
                <a:srgbClr val="F6EBE7"/>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p:txBody>
      </p:sp>
      <p:pic>
        <p:nvPicPr>
          <p:cNvPr id="255" name="Google Shape;255;p24"/>
          <p:cNvPicPr preferRelativeResize="0"/>
          <p:nvPr/>
        </p:nvPicPr>
        <p:blipFill rotWithShape="1">
          <a:blip r:embed="rId3">
            <a:alphaModFix/>
          </a:blip>
          <a:srcRect/>
          <a:stretch/>
        </p:blipFill>
        <p:spPr>
          <a:xfrm>
            <a:off x="0" y="1"/>
            <a:ext cx="1942058" cy="1563328"/>
          </a:xfrm>
          <a:prstGeom prst="rect">
            <a:avLst/>
          </a:prstGeom>
          <a:noFill/>
          <a:ln>
            <a:noFill/>
          </a:ln>
        </p:spPr>
      </p:pic>
      <p:pic>
        <p:nvPicPr>
          <p:cNvPr id="6" name="Graphic 5">
            <a:extLst>
              <a:ext uri="{FF2B5EF4-FFF2-40B4-BE49-F238E27FC236}">
                <a16:creationId xmlns:a16="http://schemas.microsoft.com/office/drawing/2014/main" id="{05AFD1FE-8A44-61F5-10E1-B63A890C4FA8}"/>
              </a:ext>
            </a:extLst>
          </p:cNvPr>
          <p:cNvPicPr preferRelativeResize="0">
            <a:picLocks/>
          </p:cNvPicPr>
          <p:nvPr/>
        </p:nvPicPr>
        <p:blipFill>
          <a:blip r:embed="rId4">
            <a:extLst>
              <a:ext uri="{96DAC541-7B7A-43D3-8B79-37D633B846F1}">
                <asvg:svgBlip xmlns:asvg="http://schemas.microsoft.com/office/drawing/2016/SVG/main" r:embed="rId5"/>
              </a:ext>
            </a:extLst>
          </a:blip>
          <a:stretch>
            <a:fillRect/>
          </a:stretch>
        </p:blipFill>
        <p:spPr>
          <a:xfrm>
            <a:off x="7680961" y="5494320"/>
            <a:ext cx="2451370" cy="1800000"/>
          </a:xfrm>
          <a:prstGeom prst="rect">
            <a:avLst/>
          </a:prstGeom>
          <a:scene3d>
            <a:camera prst="isometricOffAxis2Top"/>
            <a:lightRig rig="threePt" dir="t"/>
          </a:scene3d>
        </p:spPr>
      </p:pic>
      <p:pic>
        <p:nvPicPr>
          <p:cNvPr id="11" name="Afbeelding 10">
            <a:extLst>
              <a:ext uri="{FF2B5EF4-FFF2-40B4-BE49-F238E27FC236}">
                <a16:creationId xmlns:a16="http://schemas.microsoft.com/office/drawing/2014/main" id="{438473DD-F1E8-D187-6AD0-AC66C842718E}"/>
              </a:ext>
            </a:extLst>
          </p:cNvPr>
          <p:cNvPicPr>
            <a:picLocks noChangeAspect="1"/>
          </p:cNvPicPr>
          <p:nvPr/>
        </p:nvPicPr>
        <p:blipFill>
          <a:blip r:embed="rId6"/>
          <a:stretch>
            <a:fillRect/>
          </a:stretch>
        </p:blipFill>
        <p:spPr>
          <a:xfrm>
            <a:off x="7860619" y="4774320"/>
            <a:ext cx="2701055" cy="1800000"/>
          </a:xfrm>
          <a:prstGeom prst="rect">
            <a:avLst/>
          </a:prstGeom>
          <a:scene3d>
            <a:camera prst="isometricOffAxis2Top"/>
            <a:lightRig rig="threePt" dir="t"/>
          </a:scene3d>
        </p:spPr>
      </p:pic>
      <p:pic>
        <p:nvPicPr>
          <p:cNvPr id="13" name="Graphic 12">
            <a:extLst>
              <a:ext uri="{FF2B5EF4-FFF2-40B4-BE49-F238E27FC236}">
                <a16:creationId xmlns:a16="http://schemas.microsoft.com/office/drawing/2014/main" id="{162E6ECC-E00A-F35E-624B-E3AEFF637653}"/>
              </a:ext>
            </a:extLst>
          </p:cNvPr>
          <p:cNvPicPr preferRelativeResize="0">
            <a:picLocks/>
          </p:cNvPicPr>
          <p:nvPr/>
        </p:nvPicPr>
        <p:blipFill>
          <a:blip r:embed="rId7">
            <a:extLst>
              <a:ext uri="{96DAC541-7B7A-43D3-8B79-37D633B846F1}">
                <asvg:svgBlip xmlns:asvg="http://schemas.microsoft.com/office/drawing/2016/SVG/main" r:embed="rId8"/>
              </a:ext>
            </a:extLst>
          </a:blip>
          <a:stretch>
            <a:fillRect/>
          </a:stretch>
        </p:blipFill>
        <p:spPr>
          <a:xfrm>
            <a:off x="4561840" y="5220000"/>
            <a:ext cx="2094281" cy="1800000"/>
          </a:xfrm>
          <a:prstGeom prst="rect">
            <a:avLst/>
          </a:prstGeom>
          <a:scene3d>
            <a:camera prst="isometricOffAxis2Top"/>
            <a:lightRig rig="threePt" dir="t"/>
          </a:scene3d>
        </p:spPr>
      </p:pic>
      <p:pic>
        <p:nvPicPr>
          <p:cNvPr id="15" name="Afbeelding 14">
            <a:extLst>
              <a:ext uri="{FF2B5EF4-FFF2-40B4-BE49-F238E27FC236}">
                <a16:creationId xmlns:a16="http://schemas.microsoft.com/office/drawing/2014/main" id="{42844942-780B-32A2-BA46-CAE5497E3AF7}"/>
              </a:ext>
            </a:extLst>
          </p:cNvPr>
          <p:cNvPicPr>
            <a:picLocks noChangeAspect="1"/>
          </p:cNvPicPr>
          <p:nvPr/>
        </p:nvPicPr>
        <p:blipFill>
          <a:blip r:embed="rId9"/>
          <a:stretch>
            <a:fillRect/>
          </a:stretch>
        </p:blipFill>
        <p:spPr>
          <a:xfrm>
            <a:off x="6455923" y="2085363"/>
            <a:ext cx="2921698" cy="2072104"/>
          </a:xfrm>
          <a:prstGeom prst="rect">
            <a:avLst/>
          </a:prstGeom>
          <a:scene3d>
            <a:camera prst="isometricOffAxis2Top"/>
            <a:lightRig rig="threePt" dir="t"/>
          </a:scene3d>
        </p:spPr>
      </p:pic>
      <p:sp>
        <p:nvSpPr>
          <p:cNvPr id="18" name="Tekstvak 17">
            <a:extLst>
              <a:ext uri="{FF2B5EF4-FFF2-40B4-BE49-F238E27FC236}">
                <a16:creationId xmlns:a16="http://schemas.microsoft.com/office/drawing/2014/main" id="{5D632E53-C2A0-C60F-F2F8-93E48D19FD45}"/>
              </a:ext>
            </a:extLst>
          </p:cNvPr>
          <p:cNvSpPr txBox="1"/>
          <p:nvPr/>
        </p:nvSpPr>
        <p:spPr>
          <a:xfrm>
            <a:off x="5010202" y="1634246"/>
            <a:ext cx="6907477" cy="156966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path path="rect">
              <a:fillToRect l="100000" t="100000"/>
            </a:path>
            <a:tileRect r="-100000" b="-100000"/>
          </a:gradFill>
          <a:scene3d>
            <a:camera prst="isometricOffAxis2Top"/>
            <a:lightRig rig="threePt" dir="t"/>
          </a:scene3d>
          <a:sp3d/>
        </p:spPr>
        <p:txBody>
          <a:bodyPr wrap="square" rtlCol="0">
            <a:spAutoFit/>
          </a:bodyPr>
          <a:lstStyle/>
          <a:p>
            <a:r>
              <a:rPr lang="nl-NL" sz="3200" dirty="0">
                <a:solidFill>
                  <a:schemeClr val="bg2"/>
                </a:solidFill>
                <a:latin typeface="+mn-lt"/>
                <a:cs typeface="Poppins Light"/>
              </a:rPr>
              <a:t>mensen, bedrijven, kennisinstellingen, maatschappelijke organisaties, etc. </a:t>
            </a:r>
          </a:p>
        </p:txBody>
      </p:sp>
      <p:sp>
        <p:nvSpPr>
          <p:cNvPr id="23" name="Tekstvak 22">
            <a:extLst>
              <a:ext uri="{FF2B5EF4-FFF2-40B4-BE49-F238E27FC236}">
                <a16:creationId xmlns:a16="http://schemas.microsoft.com/office/drawing/2014/main" id="{2BF98045-1949-7D20-15BC-B572F935086A}"/>
              </a:ext>
            </a:extLst>
          </p:cNvPr>
          <p:cNvSpPr txBox="1"/>
          <p:nvPr/>
        </p:nvSpPr>
        <p:spPr>
          <a:xfrm>
            <a:off x="187145" y="2704792"/>
            <a:ext cx="3840480" cy="369332"/>
          </a:xfrm>
          <a:prstGeom prst="rect">
            <a:avLst/>
          </a:prstGeom>
          <a:noFill/>
        </p:spPr>
        <p:txBody>
          <a:bodyPr wrap="square" rtlCol="0">
            <a:spAutoFit/>
          </a:bodyPr>
          <a:lstStyle/>
          <a:p>
            <a:r>
              <a:rPr lang="nl-NL" sz="1800" dirty="0">
                <a:solidFill>
                  <a:schemeClr val="bg2"/>
                </a:solidFill>
                <a:latin typeface="+mn-lt"/>
                <a:cs typeface="Poppins Light"/>
              </a:rPr>
              <a:t>NSP Regionale ontwikkelstrategie</a:t>
            </a:r>
          </a:p>
        </p:txBody>
      </p:sp>
      <p:pic>
        <p:nvPicPr>
          <p:cNvPr id="25" name="Afbeelding 24" descr="Afbeelding met kaart, tekst, atlas&#10;&#10;Automatisch gegenereerde beschrijving">
            <a:extLst>
              <a:ext uri="{FF2B5EF4-FFF2-40B4-BE49-F238E27FC236}">
                <a16:creationId xmlns:a16="http://schemas.microsoft.com/office/drawing/2014/main" id="{69050807-5868-57DE-62BA-D123330A26A3}"/>
              </a:ext>
            </a:extLst>
          </p:cNvPr>
          <p:cNvPicPr>
            <a:picLocks/>
          </p:cNvPicPr>
          <p:nvPr/>
        </p:nvPicPr>
        <p:blipFill>
          <a:blip r:embed="rId10"/>
          <a:stretch>
            <a:fillRect/>
          </a:stretch>
        </p:blipFill>
        <p:spPr>
          <a:xfrm>
            <a:off x="5384800" y="2194560"/>
            <a:ext cx="4632960" cy="4216400"/>
          </a:xfrm>
          <a:prstGeom prst="rect">
            <a:avLst/>
          </a:prstGeom>
          <a:scene3d>
            <a:camera prst="isometricOffAxis2Top"/>
            <a:lightRig rig="twoPt" dir="t"/>
          </a:scene3d>
          <a:sp3d prstMaterial="matte"/>
        </p:spPr>
      </p:pic>
      <p:sp>
        <p:nvSpPr>
          <p:cNvPr id="26" name="Tekstvak 25">
            <a:extLst>
              <a:ext uri="{FF2B5EF4-FFF2-40B4-BE49-F238E27FC236}">
                <a16:creationId xmlns:a16="http://schemas.microsoft.com/office/drawing/2014/main" id="{B3D9A80F-E1EC-549C-0EC8-916D0AC8C9EA}"/>
              </a:ext>
            </a:extLst>
          </p:cNvPr>
          <p:cNvSpPr txBox="1"/>
          <p:nvPr/>
        </p:nvSpPr>
        <p:spPr>
          <a:xfrm>
            <a:off x="180288" y="5494320"/>
            <a:ext cx="3840480" cy="369332"/>
          </a:xfrm>
          <a:prstGeom prst="rect">
            <a:avLst/>
          </a:prstGeom>
          <a:noFill/>
        </p:spPr>
        <p:txBody>
          <a:bodyPr wrap="square" rtlCol="0">
            <a:spAutoFit/>
          </a:bodyPr>
          <a:lstStyle/>
          <a:p>
            <a:r>
              <a:rPr lang="nl-NL" sz="1800" dirty="0">
                <a:solidFill>
                  <a:schemeClr val="bg2"/>
                </a:solidFill>
                <a:latin typeface="+mn-lt"/>
                <a:cs typeface="Poppins Light"/>
              </a:rPr>
              <a:t>Nationale belangen NL, BE, VL</a:t>
            </a:r>
          </a:p>
        </p:txBody>
      </p:sp>
      <p:sp>
        <p:nvSpPr>
          <p:cNvPr id="27" name="Tekstvak 26">
            <a:extLst>
              <a:ext uri="{FF2B5EF4-FFF2-40B4-BE49-F238E27FC236}">
                <a16:creationId xmlns:a16="http://schemas.microsoft.com/office/drawing/2014/main" id="{FAABF1C7-9841-927B-EC2B-0F4AC95E9C31}"/>
              </a:ext>
            </a:extLst>
          </p:cNvPr>
          <p:cNvSpPr txBox="1"/>
          <p:nvPr/>
        </p:nvSpPr>
        <p:spPr>
          <a:xfrm>
            <a:off x="187145" y="3407714"/>
            <a:ext cx="3840480" cy="369332"/>
          </a:xfrm>
          <a:prstGeom prst="rect">
            <a:avLst/>
          </a:prstGeom>
          <a:noFill/>
        </p:spPr>
        <p:txBody>
          <a:bodyPr wrap="square" rtlCol="0">
            <a:spAutoFit/>
          </a:bodyPr>
          <a:lstStyle/>
          <a:p>
            <a:r>
              <a:rPr lang="nl-NL" sz="1800" dirty="0">
                <a:solidFill>
                  <a:schemeClr val="bg2"/>
                </a:solidFill>
                <a:latin typeface="+mn-lt"/>
                <a:cs typeface="Poppins Light"/>
              </a:rPr>
              <a:t>Regionale belangen NSPD</a:t>
            </a:r>
          </a:p>
        </p:txBody>
      </p:sp>
      <p:pic>
        <p:nvPicPr>
          <p:cNvPr id="28" name="Picture 2" descr="Logo Terneuzen - Gemeente Terneuzen">
            <a:extLst>
              <a:ext uri="{FF2B5EF4-FFF2-40B4-BE49-F238E27FC236}">
                <a16:creationId xmlns:a16="http://schemas.microsoft.com/office/drawing/2014/main" id="{3723B4B1-A94C-E7C4-FCF5-B2EA9F5B1CA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88100" y="4454069"/>
            <a:ext cx="992689" cy="645281"/>
          </a:xfrm>
          <a:prstGeom prst="rect">
            <a:avLst/>
          </a:prstGeom>
          <a:noFill/>
          <a:extLst>
            <a:ext uri="{909E8E84-426E-40DD-AFC4-6F175D3DCCD1}">
              <a14:hiddenFill xmlns:a14="http://schemas.microsoft.com/office/drawing/2010/main">
                <a:solidFill>
                  <a:srgbClr val="FFFFFF"/>
                </a:solidFill>
              </a14:hiddenFill>
            </a:ext>
          </a:extLst>
        </p:spPr>
      </p:pic>
      <p:pic>
        <p:nvPicPr>
          <p:cNvPr id="29" name="Afbeelding 28">
            <a:extLst>
              <a:ext uri="{FF2B5EF4-FFF2-40B4-BE49-F238E27FC236}">
                <a16:creationId xmlns:a16="http://schemas.microsoft.com/office/drawing/2014/main" id="{69204034-2F48-CF91-586F-5F15E096E25B}"/>
              </a:ext>
            </a:extLst>
          </p:cNvPr>
          <p:cNvPicPr>
            <a:picLocks noChangeAspect="1"/>
          </p:cNvPicPr>
          <p:nvPr/>
        </p:nvPicPr>
        <p:blipFill>
          <a:blip r:embed="rId12"/>
          <a:stretch>
            <a:fillRect/>
          </a:stretch>
        </p:blipFill>
        <p:spPr>
          <a:xfrm>
            <a:off x="297350" y="4454069"/>
            <a:ext cx="901552" cy="768982"/>
          </a:xfrm>
          <a:prstGeom prst="rect">
            <a:avLst/>
          </a:prstGeom>
        </p:spPr>
      </p:pic>
      <p:pic>
        <p:nvPicPr>
          <p:cNvPr id="30" name="Afbeelding 29">
            <a:extLst>
              <a:ext uri="{FF2B5EF4-FFF2-40B4-BE49-F238E27FC236}">
                <a16:creationId xmlns:a16="http://schemas.microsoft.com/office/drawing/2014/main" id="{BECB30E8-7319-6E94-A28D-3C5FF6D9BF6E}"/>
              </a:ext>
            </a:extLst>
          </p:cNvPr>
          <p:cNvPicPr>
            <a:picLocks noChangeAspect="1"/>
          </p:cNvPicPr>
          <p:nvPr/>
        </p:nvPicPr>
        <p:blipFill>
          <a:blip r:embed="rId13"/>
          <a:stretch>
            <a:fillRect/>
          </a:stretch>
        </p:blipFill>
        <p:spPr>
          <a:xfrm>
            <a:off x="1289041" y="4457429"/>
            <a:ext cx="1784172" cy="319892"/>
          </a:xfrm>
          <a:prstGeom prst="rect">
            <a:avLst/>
          </a:prstGeom>
        </p:spPr>
      </p:pic>
      <p:pic>
        <p:nvPicPr>
          <p:cNvPr id="31" name="Picture 6" descr="Gemeente heeft nieuw logo (Evergem) | Het Nieuwsblad Mobile">
            <a:extLst>
              <a:ext uri="{FF2B5EF4-FFF2-40B4-BE49-F238E27FC236}">
                <a16:creationId xmlns:a16="http://schemas.microsoft.com/office/drawing/2014/main" id="{B35D06A9-B145-C8E9-78BA-8AF5A009520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7350" y="3836276"/>
            <a:ext cx="596764" cy="54871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Gemeente Zelzate | Zelzate">
            <a:extLst>
              <a:ext uri="{FF2B5EF4-FFF2-40B4-BE49-F238E27FC236}">
                <a16:creationId xmlns:a16="http://schemas.microsoft.com/office/drawing/2014/main" id="{D2C0AAB7-5C96-D434-59FF-210B5EBD63C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74593" y="3861768"/>
            <a:ext cx="539283" cy="45998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Huisstijl van de Stad Gent | Stad Gent">
            <a:extLst>
              <a:ext uri="{FF2B5EF4-FFF2-40B4-BE49-F238E27FC236}">
                <a16:creationId xmlns:a16="http://schemas.microsoft.com/office/drawing/2014/main" id="{95F42963-D8AC-0FBB-E5C7-291F651B641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1161" y="3826362"/>
            <a:ext cx="963432" cy="5136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logo Provincie Oost-Vlaanderen">
            <a:extLst>
              <a:ext uri="{FF2B5EF4-FFF2-40B4-BE49-F238E27FC236}">
                <a16:creationId xmlns:a16="http://schemas.microsoft.com/office/drawing/2014/main" id="{FF261E9E-8349-D466-8476-7A4A625A9CC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84422" y="3866048"/>
            <a:ext cx="1543203" cy="254518"/>
          </a:xfrm>
          <a:prstGeom prst="rect">
            <a:avLst/>
          </a:prstGeom>
          <a:noFill/>
          <a:extLst>
            <a:ext uri="{909E8E84-426E-40DD-AFC4-6F175D3DCCD1}">
              <a14:hiddenFill xmlns:a14="http://schemas.microsoft.com/office/drawing/2010/main">
                <a:solidFill>
                  <a:srgbClr val="FFFFFF"/>
                </a:solidFill>
              </a14:hiddenFill>
            </a:ext>
          </a:extLst>
        </p:spPr>
      </p:pic>
      <p:pic>
        <p:nvPicPr>
          <p:cNvPr id="36" name="Afbeelding 35" descr="Afbeelding met tekst, Lettertype, logo, Graphics&#10;&#10;Automatisch gegenereerde beschrijving">
            <a:extLst>
              <a:ext uri="{FF2B5EF4-FFF2-40B4-BE49-F238E27FC236}">
                <a16:creationId xmlns:a16="http://schemas.microsoft.com/office/drawing/2014/main" id="{A4726945-0480-D86D-307C-7EDB2D5F58AD}"/>
              </a:ext>
            </a:extLst>
          </p:cNvPr>
          <p:cNvPicPr>
            <a:picLocks noChangeAspect="1"/>
          </p:cNvPicPr>
          <p:nvPr/>
        </p:nvPicPr>
        <p:blipFill>
          <a:blip r:embed="rId18"/>
          <a:stretch>
            <a:fillRect/>
          </a:stretch>
        </p:blipFill>
        <p:spPr>
          <a:xfrm>
            <a:off x="1288181" y="4836462"/>
            <a:ext cx="1253102" cy="522224"/>
          </a:xfrm>
          <a:prstGeom prst="rect">
            <a:avLst/>
          </a:prstGeom>
        </p:spPr>
      </p:pic>
      <p:sp>
        <p:nvSpPr>
          <p:cNvPr id="37" name="Pijl: omhoog/omlaag 36">
            <a:extLst>
              <a:ext uri="{FF2B5EF4-FFF2-40B4-BE49-F238E27FC236}">
                <a16:creationId xmlns:a16="http://schemas.microsoft.com/office/drawing/2014/main" id="{2EE310E3-C63B-738E-AE65-F00611D4B6DA}"/>
              </a:ext>
            </a:extLst>
          </p:cNvPr>
          <p:cNvSpPr/>
          <p:nvPr/>
        </p:nvSpPr>
        <p:spPr>
          <a:xfrm>
            <a:off x="8731466" y="3164878"/>
            <a:ext cx="372698" cy="3195281"/>
          </a:xfrm>
          <a:prstGeom prst="upDownArrow">
            <a:avLst/>
          </a:prstGeom>
          <a:gradFill>
            <a:gsLst>
              <a:gs pos="0">
                <a:srgbClr val="FF0000">
                  <a:alpha val="15000"/>
                  <a:lumMod val="60000"/>
                  <a:lumOff val="40000"/>
                </a:srgbClr>
              </a:gs>
              <a:gs pos="72000">
                <a:srgbClr val="00B050"/>
              </a:gs>
              <a:gs pos="100000">
                <a:schemeClr val="accent2">
                  <a:lumMod val="60000"/>
                  <a:lumOff val="40000"/>
                </a:schemeClr>
              </a:gs>
            </a:gsLst>
            <a:path path="rect">
              <a:fillToRect l="100000" t="10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Pijl: omhoog/omlaag 37">
            <a:extLst>
              <a:ext uri="{FF2B5EF4-FFF2-40B4-BE49-F238E27FC236}">
                <a16:creationId xmlns:a16="http://schemas.microsoft.com/office/drawing/2014/main" id="{5211B68E-CDB8-0B24-1A23-539FBF6F9F20}"/>
              </a:ext>
            </a:extLst>
          </p:cNvPr>
          <p:cNvSpPr/>
          <p:nvPr/>
        </p:nvSpPr>
        <p:spPr>
          <a:xfrm rot="10800000">
            <a:off x="5970771" y="3121415"/>
            <a:ext cx="372698" cy="3195281"/>
          </a:xfrm>
          <a:prstGeom prst="up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Pijl: omhoog/omlaag 40">
            <a:extLst>
              <a:ext uri="{FF2B5EF4-FFF2-40B4-BE49-F238E27FC236}">
                <a16:creationId xmlns:a16="http://schemas.microsoft.com/office/drawing/2014/main" id="{DB357CCD-F1E3-209A-BEC1-B39F0964A16C}"/>
              </a:ext>
            </a:extLst>
          </p:cNvPr>
          <p:cNvSpPr/>
          <p:nvPr/>
        </p:nvSpPr>
        <p:spPr>
          <a:xfrm>
            <a:off x="7410666" y="3195358"/>
            <a:ext cx="372698" cy="1522423"/>
          </a:xfrm>
          <a:prstGeom prst="upDownArrow">
            <a:avLst/>
          </a:prstGeom>
          <a:gradFill flip="none" rotWithShape="1">
            <a:gsLst>
              <a:gs pos="0">
                <a:srgbClr val="FF0000"/>
              </a:gs>
              <a:gs pos="83000">
                <a:schemeClr val="accent3">
                  <a:lumMod val="95000"/>
                  <a:lumOff val="5000"/>
                </a:schemeClr>
              </a:gs>
              <a:gs pos="100000">
                <a:schemeClr val="accent3">
                  <a:lumMod val="60000"/>
                </a:schemeClr>
              </a:gs>
            </a:gsLst>
            <a:path path="circle">
              <a:fillToRect l="50000" t="130000" r="50000" b="-3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97076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EBE7"/>
        </a:solidFill>
        <a:effectLst/>
      </p:bgPr>
    </p:bg>
    <p:spTree>
      <p:nvGrpSpPr>
        <p:cNvPr id="1" name="Shape 99"/>
        <p:cNvGrpSpPr/>
        <p:nvPr/>
      </p:nvGrpSpPr>
      <p:grpSpPr>
        <a:xfrm>
          <a:off x="0" y="0"/>
          <a:ext cx="0" cy="0"/>
          <a:chOff x="0" y="0"/>
          <a:chExt cx="0" cy="0"/>
        </a:xfrm>
      </p:grpSpPr>
      <p:sp>
        <p:nvSpPr>
          <p:cNvPr id="100" name="Google Shape;100;p14"/>
          <p:cNvSpPr/>
          <p:nvPr/>
        </p:nvSpPr>
        <p:spPr>
          <a:xfrm>
            <a:off x="2171700" y="0"/>
            <a:ext cx="10020300" cy="1500554"/>
          </a:xfrm>
          <a:prstGeom prst="rect">
            <a:avLst/>
          </a:prstGeom>
          <a:solidFill>
            <a:srgbClr val="F6EBE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l-BE" sz="2800" b="1" dirty="0">
                <a:solidFill>
                  <a:srgbClr val="2777E8"/>
                </a:solidFill>
                <a:latin typeface="+mj-lt"/>
                <a:ea typeface="Poppins SemiBold"/>
                <a:cs typeface="Poppins SemiBold"/>
                <a:sym typeface="Poppins SemiBold"/>
              </a:rPr>
              <a:t>Waar hebben we het vandaag over?  Het ontstaan van een nieuwe provincie?</a:t>
            </a:r>
            <a:endParaRPr sz="2800" dirty="0">
              <a:solidFill>
                <a:srgbClr val="2777E8"/>
              </a:solidFill>
              <a:latin typeface="+mj-lt"/>
              <a:ea typeface="Poppins SemiBold"/>
              <a:cs typeface="Poppins SemiBold"/>
              <a:sym typeface="Poppins SemiBold"/>
            </a:endParaRPr>
          </a:p>
        </p:txBody>
      </p:sp>
      <p:sp>
        <p:nvSpPr>
          <p:cNvPr id="101" name="Google Shape;101;p14"/>
          <p:cNvSpPr/>
          <p:nvPr/>
        </p:nvSpPr>
        <p:spPr>
          <a:xfrm>
            <a:off x="1676400" y="1218960"/>
            <a:ext cx="10515600" cy="324705"/>
          </a:xfrm>
          <a:prstGeom prst="rect">
            <a:avLst/>
          </a:prstGeom>
          <a:solidFill>
            <a:srgbClr val="FA4F0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 name="Google Shape;103;p14"/>
          <p:cNvSpPr/>
          <p:nvPr/>
        </p:nvSpPr>
        <p:spPr>
          <a:xfrm>
            <a:off x="5749714" y="4798644"/>
            <a:ext cx="5734363" cy="18156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733" b="1">
              <a:solidFill>
                <a:srgbClr val="F6EBE7"/>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p:txBody>
      </p:sp>
      <p:pic>
        <p:nvPicPr>
          <p:cNvPr id="104" name="Google Shape;104;p14"/>
          <p:cNvPicPr preferRelativeResize="0"/>
          <p:nvPr/>
        </p:nvPicPr>
        <p:blipFill rotWithShape="1">
          <a:blip r:embed="rId3">
            <a:alphaModFix/>
          </a:blip>
          <a:srcRect/>
          <a:stretch/>
        </p:blipFill>
        <p:spPr>
          <a:xfrm>
            <a:off x="0" y="1"/>
            <a:ext cx="1942058" cy="1563328"/>
          </a:xfrm>
          <a:prstGeom prst="rect">
            <a:avLst/>
          </a:prstGeom>
          <a:noFill/>
          <a:ln>
            <a:noFill/>
          </a:ln>
        </p:spPr>
      </p:pic>
      <p:sp>
        <p:nvSpPr>
          <p:cNvPr id="105" name="Google Shape;105;p14"/>
          <p:cNvSpPr txBox="1"/>
          <p:nvPr/>
        </p:nvSpPr>
        <p:spPr>
          <a:xfrm>
            <a:off x="420100" y="2422150"/>
            <a:ext cx="7971000" cy="4053377"/>
          </a:xfrm>
          <a:prstGeom prst="rect">
            <a:avLst/>
          </a:prstGeom>
          <a:noFill/>
          <a:ln>
            <a:noFill/>
          </a:ln>
        </p:spPr>
        <p:txBody>
          <a:bodyPr spcFirstLastPara="1" wrap="square" lIns="91425" tIns="45700" rIns="91425" bIns="45700" anchor="t" anchorCtr="0">
            <a:spAutoFit/>
          </a:bodyPr>
          <a:lstStyle/>
          <a:p>
            <a:pPr marL="457200" marR="0" lvl="0" indent="-393700" algn="l" rtl="0">
              <a:lnSpc>
                <a:spcPct val="90000"/>
              </a:lnSpc>
              <a:spcBef>
                <a:spcPts val="0"/>
              </a:spcBef>
              <a:spcAft>
                <a:spcPts val="0"/>
              </a:spcAft>
              <a:buClr>
                <a:srgbClr val="084D6B"/>
              </a:buClr>
              <a:buSzPts val="2600"/>
              <a:buFont typeface="Poppins Light"/>
              <a:buAutoNum type="arabicPeriod"/>
            </a:pPr>
            <a:r>
              <a:rPr lang="nl-BE" sz="2600" dirty="0">
                <a:solidFill>
                  <a:srgbClr val="084D6B"/>
                </a:solidFill>
                <a:latin typeface="+mn-lt"/>
                <a:ea typeface="Poppins Light"/>
                <a:cs typeface="Poppins Light"/>
                <a:sym typeface="Poppins Light"/>
              </a:rPr>
              <a:t>North Sea Port District, de nieuwe provincie?</a:t>
            </a:r>
            <a:endParaRPr sz="2600" dirty="0">
              <a:solidFill>
                <a:srgbClr val="084D6B"/>
              </a:solidFill>
              <a:latin typeface="+mn-lt"/>
              <a:ea typeface="Poppins Light"/>
              <a:cs typeface="Poppins Light"/>
              <a:sym typeface="Poppins Light"/>
            </a:endParaRPr>
          </a:p>
          <a:p>
            <a:pPr marL="914400" marR="0" lvl="1" indent="-393700" algn="l" rtl="0">
              <a:lnSpc>
                <a:spcPct val="90000"/>
              </a:lnSpc>
              <a:spcBef>
                <a:spcPts val="0"/>
              </a:spcBef>
              <a:spcAft>
                <a:spcPts val="0"/>
              </a:spcAft>
              <a:buClr>
                <a:srgbClr val="084D6B"/>
              </a:buClr>
              <a:buSzPts val="2600"/>
              <a:buFont typeface="Poppins Light"/>
              <a:buAutoNum type="arabicPeriod"/>
            </a:pPr>
            <a:r>
              <a:rPr lang="nl-BE" sz="2600" dirty="0">
                <a:solidFill>
                  <a:srgbClr val="084D6B"/>
                </a:solidFill>
                <a:latin typeface="+mn-lt"/>
                <a:ea typeface="Poppins Light"/>
                <a:cs typeface="Poppins Light"/>
                <a:sym typeface="Poppins Light"/>
              </a:rPr>
              <a:t>profiel en waarom samen optrekken?</a:t>
            </a:r>
            <a:endParaRPr sz="2600" dirty="0">
              <a:solidFill>
                <a:srgbClr val="084D6B"/>
              </a:solidFill>
              <a:latin typeface="+mn-lt"/>
              <a:ea typeface="Poppins Light"/>
              <a:cs typeface="Poppins Light"/>
              <a:sym typeface="Poppins Light"/>
            </a:endParaRPr>
          </a:p>
          <a:p>
            <a:pPr marL="914400" marR="0" lvl="1" indent="-393700" algn="l" rtl="0">
              <a:lnSpc>
                <a:spcPct val="90000"/>
              </a:lnSpc>
              <a:spcBef>
                <a:spcPts val="0"/>
              </a:spcBef>
              <a:spcAft>
                <a:spcPts val="0"/>
              </a:spcAft>
              <a:buClr>
                <a:srgbClr val="084D6B"/>
              </a:buClr>
              <a:buSzPts val="2600"/>
              <a:buFont typeface="Poppins Light"/>
              <a:buAutoNum type="arabicPeriod"/>
            </a:pPr>
            <a:r>
              <a:rPr lang="nl-BE" sz="2600" dirty="0">
                <a:solidFill>
                  <a:srgbClr val="084D6B"/>
                </a:solidFill>
                <a:latin typeface="+mn-lt"/>
                <a:ea typeface="Poppins Light"/>
                <a:cs typeface="Poppins Light"/>
                <a:sym typeface="Poppins Light"/>
              </a:rPr>
              <a:t>hoe doen we dit?</a:t>
            </a:r>
            <a:endParaRPr sz="2600" dirty="0">
              <a:solidFill>
                <a:srgbClr val="084D6B"/>
              </a:solidFill>
              <a:latin typeface="+mn-lt"/>
              <a:ea typeface="Poppins Light"/>
              <a:cs typeface="Poppins Light"/>
              <a:sym typeface="Poppins Light"/>
            </a:endParaRPr>
          </a:p>
          <a:p>
            <a:pPr marL="457200" marR="0" lvl="0" indent="-393700" algn="l" rtl="0">
              <a:lnSpc>
                <a:spcPct val="90000"/>
              </a:lnSpc>
              <a:spcBef>
                <a:spcPts val="0"/>
              </a:spcBef>
              <a:spcAft>
                <a:spcPts val="0"/>
              </a:spcAft>
              <a:buClr>
                <a:srgbClr val="084D6B"/>
              </a:buClr>
              <a:buSzPts val="2600"/>
              <a:buFont typeface="Poppins Light"/>
              <a:buAutoNum type="arabicPeriod"/>
            </a:pPr>
            <a:r>
              <a:rPr lang="nl-BE" sz="2600" dirty="0">
                <a:solidFill>
                  <a:srgbClr val="084D6B"/>
                </a:solidFill>
                <a:latin typeface="+mn-lt"/>
                <a:ea typeface="Poppins Light"/>
                <a:cs typeface="Poppins Light"/>
                <a:sym typeface="Poppins Light"/>
              </a:rPr>
              <a:t>Nederland ontdekt dit gebied:</a:t>
            </a:r>
            <a:endParaRPr sz="2600" dirty="0">
              <a:solidFill>
                <a:srgbClr val="084D6B"/>
              </a:solidFill>
              <a:latin typeface="+mn-lt"/>
              <a:ea typeface="Poppins Light"/>
              <a:cs typeface="Poppins Light"/>
              <a:sym typeface="Poppins Light"/>
            </a:endParaRPr>
          </a:p>
          <a:p>
            <a:pPr marL="914400" marR="0" lvl="1" indent="-393700" algn="l" rtl="0">
              <a:lnSpc>
                <a:spcPct val="90000"/>
              </a:lnSpc>
              <a:spcBef>
                <a:spcPts val="0"/>
              </a:spcBef>
              <a:spcAft>
                <a:spcPts val="0"/>
              </a:spcAft>
              <a:buClr>
                <a:srgbClr val="084D6B"/>
              </a:buClr>
              <a:buSzPts val="2600"/>
              <a:buFont typeface="Poppins Light"/>
              <a:buAutoNum type="arabicPeriod"/>
            </a:pPr>
            <a:r>
              <a:rPr lang="nl-BE" sz="2600" dirty="0">
                <a:solidFill>
                  <a:srgbClr val="084D6B"/>
                </a:solidFill>
                <a:latin typeface="+mn-lt"/>
                <a:ea typeface="Poppins Light"/>
                <a:cs typeface="Poppins Light"/>
                <a:sym typeface="Poppins Light"/>
              </a:rPr>
              <a:t>NOVI/NOVEX</a:t>
            </a:r>
          </a:p>
          <a:p>
            <a:pPr marL="914400" marR="0" lvl="1" indent="-393700" algn="l" rtl="0">
              <a:lnSpc>
                <a:spcPct val="90000"/>
              </a:lnSpc>
              <a:spcBef>
                <a:spcPts val="0"/>
              </a:spcBef>
              <a:spcAft>
                <a:spcPts val="0"/>
              </a:spcAft>
              <a:buClr>
                <a:srgbClr val="084D6B"/>
              </a:buClr>
              <a:buSzPts val="2600"/>
              <a:buFont typeface="Poppins Light"/>
              <a:buAutoNum type="arabicPeriod"/>
            </a:pPr>
            <a:r>
              <a:rPr lang="nl-BE" sz="2600" dirty="0" err="1">
                <a:solidFill>
                  <a:srgbClr val="084D6B"/>
                </a:solidFill>
                <a:latin typeface="+mn-lt"/>
                <a:ea typeface="Poppins Light"/>
                <a:cs typeface="Poppins Light"/>
                <a:sym typeface="Poppins Light"/>
              </a:rPr>
              <a:t>Regiodeal</a:t>
            </a:r>
            <a:endParaRPr sz="2600" dirty="0">
              <a:solidFill>
                <a:srgbClr val="084D6B"/>
              </a:solidFill>
              <a:latin typeface="+mn-lt"/>
              <a:ea typeface="Poppins Light"/>
              <a:cs typeface="Poppins Light"/>
              <a:sym typeface="Poppins Light"/>
            </a:endParaRPr>
          </a:p>
          <a:p>
            <a:pPr marL="914400" marR="0" lvl="1" indent="-393700" algn="l" rtl="0">
              <a:lnSpc>
                <a:spcPct val="90000"/>
              </a:lnSpc>
              <a:spcBef>
                <a:spcPts val="0"/>
              </a:spcBef>
              <a:spcAft>
                <a:spcPts val="0"/>
              </a:spcAft>
              <a:buClr>
                <a:srgbClr val="084D6B"/>
              </a:buClr>
              <a:buSzPts val="2600"/>
              <a:buFont typeface="Poppins Light"/>
              <a:buAutoNum type="arabicPeriod"/>
            </a:pPr>
            <a:r>
              <a:rPr lang="nl-BE" sz="2600" dirty="0">
                <a:solidFill>
                  <a:srgbClr val="084D6B"/>
                </a:solidFill>
                <a:latin typeface="+mn-lt"/>
                <a:ea typeface="Poppins Light"/>
                <a:cs typeface="Poppins Light"/>
                <a:sym typeface="Poppins Light"/>
              </a:rPr>
              <a:t>UIA</a:t>
            </a:r>
            <a:endParaRPr sz="2600" dirty="0">
              <a:solidFill>
                <a:srgbClr val="084D6B"/>
              </a:solidFill>
              <a:latin typeface="+mn-lt"/>
              <a:ea typeface="Poppins Light"/>
              <a:cs typeface="Poppins Light"/>
              <a:sym typeface="Poppins Light"/>
            </a:endParaRPr>
          </a:p>
          <a:p>
            <a:pPr marL="457200" marR="0" lvl="0" indent="-393700" algn="l" rtl="0">
              <a:lnSpc>
                <a:spcPct val="90000"/>
              </a:lnSpc>
              <a:spcBef>
                <a:spcPts val="0"/>
              </a:spcBef>
              <a:spcAft>
                <a:spcPts val="0"/>
              </a:spcAft>
              <a:buClr>
                <a:srgbClr val="084D6B"/>
              </a:buClr>
              <a:buSzPts val="2600"/>
              <a:buFont typeface="Poppins Light"/>
              <a:buAutoNum type="arabicPeriod"/>
            </a:pPr>
            <a:r>
              <a:rPr lang="nl-BE" sz="2600" dirty="0">
                <a:solidFill>
                  <a:srgbClr val="084D6B"/>
                </a:solidFill>
                <a:latin typeface="+mn-lt"/>
                <a:ea typeface="Poppins Light"/>
                <a:cs typeface="Poppins Light"/>
                <a:sym typeface="Poppins Light"/>
              </a:rPr>
              <a:t>De Vlaamse partners zijn mee aan boord…</a:t>
            </a:r>
          </a:p>
          <a:p>
            <a:pPr marL="457200" marR="0" lvl="0" indent="-393700" algn="l" rtl="0">
              <a:lnSpc>
                <a:spcPct val="90000"/>
              </a:lnSpc>
              <a:spcBef>
                <a:spcPts val="0"/>
              </a:spcBef>
              <a:spcAft>
                <a:spcPts val="0"/>
              </a:spcAft>
              <a:buClr>
                <a:srgbClr val="084D6B"/>
              </a:buClr>
              <a:buSzPts val="2600"/>
              <a:buFont typeface="Poppins Light"/>
              <a:buAutoNum type="arabicPeriod"/>
            </a:pPr>
            <a:r>
              <a:rPr lang="nl-BE" sz="2600" dirty="0">
                <a:solidFill>
                  <a:srgbClr val="084D6B"/>
                </a:solidFill>
                <a:latin typeface="+mn-lt"/>
                <a:ea typeface="Poppins Light"/>
                <a:cs typeface="Poppins Light"/>
                <a:sym typeface="Poppins Light"/>
              </a:rPr>
              <a:t>Aandachtspunten</a:t>
            </a:r>
          </a:p>
          <a:p>
            <a:pPr marL="457200" marR="0" lvl="0" indent="-393700" algn="l" rtl="0">
              <a:lnSpc>
                <a:spcPct val="90000"/>
              </a:lnSpc>
              <a:spcBef>
                <a:spcPts val="0"/>
              </a:spcBef>
              <a:spcAft>
                <a:spcPts val="0"/>
              </a:spcAft>
              <a:buClr>
                <a:srgbClr val="084D6B"/>
              </a:buClr>
              <a:buSzPts val="2600"/>
              <a:buFont typeface="Poppins Light"/>
              <a:buAutoNum type="arabicPeriod"/>
            </a:pPr>
            <a:r>
              <a:rPr lang="nl-BE" sz="2600" dirty="0">
                <a:solidFill>
                  <a:srgbClr val="084D6B"/>
                </a:solidFill>
                <a:latin typeface="+mn-lt"/>
                <a:ea typeface="Poppins Light"/>
                <a:cs typeface="Poppins Light"/>
                <a:sym typeface="Poppins Light"/>
              </a:rPr>
              <a:t>Grensvraagstukken</a:t>
            </a:r>
          </a:p>
          <a:p>
            <a:pPr marL="457200" marR="0" lvl="0" indent="-393700" algn="l" rtl="0">
              <a:lnSpc>
                <a:spcPct val="90000"/>
              </a:lnSpc>
              <a:spcBef>
                <a:spcPts val="0"/>
              </a:spcBef>
              <a:spcAft>
                <a:spcPts val="0"/>
              </a:spcAft>
              <a:buClr>
                <a:srgbClr val="084D6B"/>
              </a:buClr>
              <a:buSzPts val="2600"/>
              <a:buFont typeface="Poppins Light"/>
              <a:buAutoNum type="arabicPeriod"/>
            </a:pPr>
            <a:r>
              <a:rPr lang="nl-BE" sz="2600" dirty="0">
                <a:solidFill>
                  <a:srgbClr val="084D6B"/>
                </a:solidFill>
                <a:latin typeface="+mn-lt"/>
                <a:ea typeface="Poppins Light"/>
                <a:cs typeface="Poppins Light"/>
                <a:sym typeface="Poppins Light"/>
              </a:rPr>
              <a:t>Samenwerking rond het gebied</a:t>
            </a:r>
            <a:endParaRPr sz="2600" dirty="0">
              <a:solidFill>
                <a:srgbClr val="084D6B"/>
              </a:solidFill>
              <a:latin typeface="+mn-lt"/>
              <a:ea typeface="Poppins Light"/>
              <a:cs typeface="Poppins Light"/>
              <a:sym typeface="Poppins Light"/>
            </a:endParaRPr>
          </a:p>
        </p:txBody>
      </p:sp>
      <p:pic>
        <p:nvPicPr>
          <p:cNvPr id="5" name="Afbeelding 4">
            <a:extLst>
              <a:ext uri="{FF2B5EF4-FFF2-40B4-BE49-F238E27FC236}">
                <a16:creationId xmlns:a16="http://schemas.microsoft.com/office/drawing/2014/main" id="{F83409B6-7C3A-9A66-04CF-CC842AB9EC87}"/>
              </a:ext>
            </a:extLst>
          </p:cNvPr>
          <p:cNvPicPr>
            <a:picLocks noChangeAspect="1"/>
          </p:cNvPicPr>
          <p:nvPr/>
        </p:nvPicPr>
        <p:blipFill>
          <a:blip r:embed="rId4"/>
          <a:stretch>
            <a:fillRect/>
          </a:stretch>
        </p:blipFill>
        <p:spPr>
          <a:xfrm>
            <a:off x="7843331" y="1969872"/>
            <a:ext cx="3818866" cy="4471199"/>
          </a:xfrm>
          <a:prstGeom prst="rect">
            <a:avLst/>
          </a:prstGeom>
          <a:effectLst>
            <a:softEdge rad="63500"/>
          </a:effectLst>
        </p:spPr>
      </p:pic>
    </p:spTree>
    <p:extLst>
      <p:ext uri="{BB962C8B-B14F-4D97-AF65-F5344CB8AC3E}">
        <p14:creationId xmlns:p14="http://schemas.microsoft.com/office/powerpoint/2010/main" val="944967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EBE7"/>
        </a:solidFill>
        <a:effectLst/>
      </p:bgPr>
    </p:bg>
    <p:spTree>
      <p:nvGrpSpPr>
        <p:cNvPr id="1" name="Shape 250"/>
        <p:cNvGrpSpPr/>
        <p:nvPr/>
      </p:nvGrpSpPr>
      <p:grpSpPr>
        <a:xfrm>
          <a:off x="0" y="0"/>
          <a:ext cx="0" cy="0"/>
          <a:chOff x="0" y="0"/>
          <a:chExt cx="0" cy="0"/>
        </a:xfrm>
      </p:grpSpPr>
      <p:sp>
        <p:nvSpPr>
          <p:cNvPr id="251" name="Google Shape;251;p24"/>
          <p:cNvSpPr/>
          <p:nvPr/>
        </p:nvSpPr>
        <p:spPr>
          <a:xfrm>
            <a:off x="2171700" y="0"/>
            <a:ext cx="10020300" cy="1500554"/>
          </a:xfrm>
          <a:prstGeom prst="rect">
            <a:avLst/>
          </a:prstGeom>
          <a:solidFill>
            <a:srgbClr val="F6EBE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l-NL" sz="2800" b="1" dirty="0">
                <a:solidFill>
                  <a:srgbClr val="2777E8"/>
                </a:solidFill>
                <a:latin typeface="+mn-lt"/>
                <a:ea typeface="Poppins SemiBold"/>
                <a:cs typeface="Poppins SemiBold"/>
                <a:sym typeface="Poppins SemiBold"/>
              </a:rPr>
              <a:t>Dat willen we niet langer….</a:t>
            </a:r>
            <a:endParaRPr sz="2800" b="1" dirty="0">
              <a:solidFill>
                <a:srgbClr val="2777E8"/>
              </a:solidFill>
              <a:latin typeface="+mn-lt"/>
              <a:ea typeface="Poppins SemiBold"/>
              <a:cs typeface="Poppins SemiBold"/>
              <a:sym typeface="Poppins SemiBold"/>
            </a:endParaRPr>
          </a:p>
        </p:txBody>
      </p:sp>
      <p:sp>
        <p:nvSpPr>
          <p:cNvPr id="252" name="Google Shape;252;p24"/>
          <p:cNvSpPr/>
          <p:nvPr/>
        </p:nvSpPr>
        <p:spPr>
          <a:xfrm>
            <a:off x="1676400" y="1218960"/>
            <a:ext cx="10515600" cy="324705"/>
          </a:xfrm>
          <a:prstGeom prst="rect">
            <a:avLst/>
          </a:prstGeom>
          <a:solidFill>
            <a:srgbClr val="FA4F0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 name="Google Shape;254;p24"/>
          <p:cNvSpPr/>
          <p:nvPr/>
        </p:nvSpPr>
        <p:spPr>
          <a:xfrm>
            <a:off x="5749714" y="4798644"/>
            <a:ext cx="5734363" cy="18156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733" b="1">
              <a:solidFill>
                <a:srgbClr val="F6EBE7"/>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p:txBody>
      </p:sp>
      <p:pic>
        <p:nvPicPr>
          <p:cNvPr id="255" name="Google Shape;255;p24"/>
          <p:cNvPicPr preferRelativeResize="0"/>
          <p:nvPr/>
        </p:nvPicPr>
        <p:blipFill rotWithShape="1">
          <a:blip r:embed="rId3">
            <a:alphaModFix/>
          </a:blip>
          <a:srcRect/>
          <a:stretch/>
        </p:blipFill>
        <p:spPr>
          <a:xfrm>
            <a:off x="0" y="1"/>
            <a:ext cx="1942058" cy="1563328"/>
          </a:xfrm>
          <a:prstGeom prst="rect">
            <a:avLst/>
          </a:prstGeom>
          <a:noFill/>
          <a:ln>
            <a:noFill/>
          </a:ln>
        </p:spPr>
      </p:pic>
      <p:sp>
        <p:nvSpPr>
          <p:cNvPr id="256" name="Google Shape;256;p24"/>
          <p:cNvSpPr txBox="1"/>
          <p:nvPr/>
        </p:nvSpPr>
        <p:spPr>
          <a:xfrm>
            <a:off x="404332" y="1777211"/>
            <a:ext cx="5479138" cy="646290"/>
          </a:xfrm>
          <a:prstGeom prst="rect">
            <a:avLst/>
          </a:prstGeom>
          <a:noFill/>
          <a:ln>
            <a:noFill/>
          </a:ln>
        </p:spPr>
        <p:txBody>
          <a:bodyPr spcFirstLastPara="1" wrap="square" lIns="91425" tIns="45700" rIns="91425" bIns="45700" anchor="t" anchorCtr="0">
            <a:spAutoFit/>
          </a:bodyPr>
          <a:lstStyle/>
          <a:p>
            <a:pPr marL="285750" indent="-285750">
              <a:buClr>
                <a:srgbClr val="084D6B"/>
              </a:buClr>
              <a:buSzPts val="1800"/>
              <a:buFont typeface="Noto Sans Symbols"/>
              <a:buChar char="▪"/>
            </a:pPr>
            <a:r>
              <a:rPr lang="nl-NL" sz="1800" dirty="0">
                <a:solidFill>
                  <a:schemeClr val="bg2"/>
                </a:solidFill>
                <a:latin typeface="+mn-lt"/>
                <a:ea typeface="Poppins Light"/>
                <a:cs typeface="Poppins Light"/>
                <a:sym typeface="Poppins Light"/>
              </a:rPr>
              <a:t>2 bussen, een Vlaamse en een Nederlandse, stationerend in een niemandsland</a:t>
            </a:r>
          </a:p>
        </p:txBody>
      </p:sp>
      <p:pic>
        <p:nvPicPr>
          <p:cNvPr id="2" name="Afbeelding 1">
            <a:extLst>
              <a:ext uri="{FF2B5EF4-FFF2-40B4-BE49-F238E27FC236}">
                <a16:creationId xmlns:a16="http://schemas.microsoft.com/office/drawing/2014/main" id="{22AFF369-5D30-2AAF-3E9F-D2E23279DF7A}"/>
              </a:ext>
            </a:extLst>
          </p:cNvPr>
          <p:cNvPicPr>
            <a:picLocks noChangeAspect="1"/>
          </p:cNvPicPr>
          <p:nvPr/>
        </p:nvPicPr>
        <p:blipFill>
          <a:blip r:embed="rId4"/>
          <a:stretch>
            <a:fillRect/>
          </a:stretch>
        </p:blipFill>
        <p:spPr>
          <a:xfrm>
            <a:off x="486128" y="2835664"/>
            <a:ext cx="5479138" cy="3105965"/>
          </a:xfrm>
          <a:prstGeom prst="rect">
            <a:avLst/>
          </a:prstGeom>
        </p:spPr>
      </p:pic>
      <p:sp>
        <p:nvSpPr>
          <p:cNvPr id="4" name="Google Shape;256;p24">
            <a:extLst>
              <a:ext uri="{FF2B5EF4-FFF2-40B4-BE49-F238E27FC236}">
                <a16:creationId xmlns:a16="http://schemas.microsoft.com/office/drawing/2014/main" id="{361B68FA-BF04-2E80-20CB-A7E50B3D8065}"/>
              </a:ext>
            </a:extLst>
          </p:cNvPr>
          <p:cNvSpPr txBox="1"/>
          <p:nvPr/>
        </p:nvSpPr>
        <p:spPr>
          <a:xfrm>
            <a:off x="6393349" y="1781755"/>
            <a:ext cx="5479138" cy="646290"/>
          </a:xfrm>
          <a:prstGeom prst="rect">
            <a:avLst/>
          </a:prstGeom>
          <a:noFill/>
          <a:ln>
            <a:noFill/>
          </a:ln>
        </p:spPr>
        <p:txBody>
          <a:bodyPr spcFirstLastPara="1" wrap="square" lIns="91425" tIns="45700" rIns="91425" bIns="45700" anchor="t" anchorCtr="0">
            <a:spAutoFit/>
          </a:bodyPr>
          <a:lstStyle/>
          <a:p>
            <a:pPr marL="285750" indent="-285750">
              <a:buClr>
                <a:srgbClr val="084D6B"/>
              </a:buClr>
              <a:buSzPts val="1800"/>
              <a:buFont typeface="Noto Sans Symbols"/>
              <a:buChar char="▪"/>
            </a:pPr>
            <a:r>
              <a:rPr lang="nl-NL" sz="1800" dirty="0">
                <a:solidFill>
                  <a:schemeClr val="bg2"/>
                </a:solidFill>
                <a:latin typeface="+mn-lt"/>
                <a:ea typeface="Poppins Light"/>
                <a:cs typeface="Poppins Light"/>
                <a:sym typeface="Poppins Light"/>
              </a:rPr>
              <a:t>Een OV reis van Middelburg naar Gent, die meer lijkt op een expeditie</a:t>
            </a:r>
          </a:p>
        </p:txBody>
      </p:sp>
      <p:graphicFrame>
        <p:nvGraphicFramePr>
          <p:cNvPr id="7" name="Tabel 6">
            <a:extLst>
              <a:ext uri="{FF2B5EF4-FFF2-40B4-BE49-F238E27FC236}">
                <a16:creationId xmlns:a16="http://schemas.microsoft.com/office/drawing/2014/main" id="{68D0BD2E-AC04-D2C1-BA8D-B3448AE05C7A}"/>
              </a:ext>
            </a:extLst>
          </p:cNvPr>
          <p:cNvGraphicFramePr>
            <a:graphicFrameLocks noGrp="1"/>
          </p:cNvGraphicFramePr>
          <p:nvPr>
            <p:extLst>
              <p:ext uri="{D42A27DB-BD31-4B8C-83A1-F6EECF244321}">
                <p14:modId xmlns:p14="http://schemas.microsoft.com/office/powerpoint/2010/main" val="2584683622"/>
              </p:ext>
            </p:extLst>
          </p:nvPr>
        </p:nvGraphicFramePr>
        <p:xfrm>
          <a:off x="6180818" y="2835664"/>
          <a:ext cx="5904200" cy="2870825"/>
        </p:xfrm>
        <a:graphic>
          <a:graphicData uri="http://schemas.openxmlformats.org/drawingml/2006/table">
            <a:tbl>
              <a:tblPr firstRow="1" bandRow="1">
                <a:tableStyleId>{E8B1032C-EA38-4F05-BA0D-38AFFFC7BED3}</a:tableStyleId>
              </a:tblPr>
              <a:tblGrid>
                <a:gridCol w="2080078">
                  <a:extLst>
                    <a:ext uri="{9D8B030D-6E8A-4147-A177-3AD203B41FA5}">
                      <a16:colId xmlns:a16="http://schemas.microsoft.com/office/drawing/2014/main" val="3169195267"/>
                    </a:ext>
                  </a:extLst>
                </a:gridCol>
                <a:gridCol w="691509">
                  <a:extLst>
                    <a:ext uri="{9D8B030D-6E8A-4147-A177-3AD203B41FA5}">
                      <a16:colId xmlns:a16="http://schemas.microsoft.com/office/drawing/2014/main" val="3839336033"/>
                    </a:ext>
                  </a:extLst>
                </a:gridCol>
                <a:gridCol w="3132613">
                  <a:extLst>
                    <a:ext uri="{9D8B030D-6E8A-4147-A177-3AD203B41FA5}">
                      <a16:colId xmlns:a16="http://schemas.microsoft.com/office/drawing/2014/main" val="3134391184"/>
                    </a:ext>
                  </a:extLst>
                </a:gridCol>
              </a:tblGrid>
              <a:tr h="342517">
                <a:tc>
                  <a:txBody>
                    <a:bodyPr/>
                    <a:lstStyle/>
                    <a:p>
                      <a:r>
                        <a:rPr lang="nl-NL" sz="1600" dirty="0"/>
                        <a:t>Plaats</a:t>
                      </a:r>
                      <a:endParaRPr lang="nl-NL" sz="1600" b="0" dirty="0">
                        <a:latin typeface="Arial" panose="020B0604020202020204" pitchFamily="34" charset="0"/>
                        <a:cs typeface="Arial" panose="020B0604020202020204" pitchFamily="34" charset="0"/>
                      </a:endParaRPr>
                    </a:p>
                  </a:txBody>
                  <a:tcPr/>
                </a:tc>
                <a:tc>
                  <a:txBody>
                    <a:bodyPr/>
                    <a:lstStyle/>
                    <a:p>
                      <a:r>
                        <a:rPr lang="nl-NL" sz="1600" dirty="0"/>
                        <a:t>Tijd</a:t>
                      </a:r>
                      <a:endParaRPr lang="nl-NL" sz="1600" b="0" dirty="0">
                        <a:latin typeface="Arial" panose="020B0604020202020204" pitchFamily="34" charset="0"/>
                        <a:cs typeface="Arial" panose="020B0604020202020204" pitchFamily="34" charset="0"/>
                      </a:endParaRPr>
                    </a:p>
                  </a:txBody>
                  <a:tcPr/>
                </a:tc>
                <a:tc>
                  <a:txBody>
                    <a:bodyPr/>
                    <a:lstStyle/>
                    <a:p>
                      <a:r>
                        <a:rPr lang="nl-NL" sz="1600" dirty="0"/>
                        <a:t>Route</a:t>
                      </a:r>
                      <a:endParaRPr lang="nl-NL"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00689381"/>
                  </a:ext>
                </a:extLst>
              </a:tr>
              <a:tr h="342517">
                <a:tc>
                  <a:txBody>
                    <a:bodyPr/>
                    <a:lstStyle/>
                    <a:p>
                      <a:r>
                        <a:rPr lang="nl-NL" sz="1600" dirty="0"/>
                        <a:t>Middelburg</a:t>
                      </a:r>
                      <a:endParaRPr lang="nl-NL" sz="1600" b="0" dirty="0">
                        <a:latin typeface="Arial" panose="020B0604020202020204" pitchFamily="34" charset="0"/>
                        <a:cs typeface="Arial" panose="020B0604020202020204" pitchFamily="34" charset="0"/>
                      </a:endParaRPr>
                    </a:p>
                  </a:txBody>
                  <a:tcPr/>
                </a:tc>
                <a:tc>
                  <a:txBody>
                    <a:bodyPr/>
                    <a:lstStyle/>
                    <a:p>
                      <a:r>
                        <a:rPr lang="nl-NL" sz="1600" dirty="0"/>
                        <a:t>13:55</a:t>
                      </a:r>
                      <a:endParaRPr lang="nl-NL" sz="1600" b="0" dirty="0">
                        <a:latin typeface="Arial" panose="020B0604020202020204" pitchFamily="34" charset="0"/>
                        <a:cs typeface="Arial" panose="020B0604020202020204" pitchFamily="34" charset="0"/>
                      </a:endParaRPr>
                    </a:p>
                  </a:txBody>
                  <a:tcPr/>
                </a:tc>
                <a:tc>
                  <a:txBody>
                    <a:bodyPr/>
                    <a:lstStyle/>
                    <a:p>
                      <a:r>
                        <a:rPr lang="nl-NL" sz="1600" dirty="0"/>
                        <a:t>Bus 50 naar Terneuzen (4 haltes)</a:t>
                      </a:r>
                      <a:endParaRPr lang="nl-NL"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25693906"/>
                  </a:ext>
                </a:extLst>
              </a:tr>
              <a:tr h="342517">
                <a:tc>
                  <a:txBody>
                    <a:bodyPr/>
                    <a:lstStyle/>
                    <a:p>
                      <a:r>
                        <a:rPr lang="nl-NL" sz="1600" dirty="0"/>
                        <a:t>Terneuzen</a:t>
                      </a:r>
                      <a:endParaRPr lang="nl-NL" sz="1600" b="0" dirty="0">
                        <a:latin typeface="Arial" panose="020B0604020202020204" pitchFamily="34" charset="0"/>
                        <a:cs typeface="Arial" panose="020B0604020202020204" pitchFamily="34" charset="0"/>
                      </a:endParaRPr>
                    </a:p>
                  </a:txBody>
                  <a:tcPr/>
                </a:tc>
                <a:tc>
                  <a:txBody>
                    <a:bodyPr/>
                    <a:lstStyle/>
                    <a:p>
                      <a:r>
                        <a:rPr lang="nl-NL" sz="1600" dirty="0"/>
                        <a:t>15:03</a:t>
                      </a:r>
                      <a:endParaRPr lang="nl-NL" sz="1600" b="0" dirty="0">
                        <a:latin typeface="Arial" panose="020B0604020202020204" pitchFamily="34" charset="0"/>
                        <a:cs typeface="Arial" panose="020B0604020202020204" pitchFamily="34" charset="0"/>
                      </a:endParaRPr>
                    </a:p>
                  </a:txBody>
                  <a:tcPr/>
                </a:tc>
                <a:tc>
                  <a:txBody>
                    <a:bodyPr/>
                    <a:lstStyle/>
                    <a:p>
                      <a:r>
                        <a:rPr lang="nl-NL" sz="1600" dirty="0"/>
                        <a:t>Bus 6 naar Zelzate (13 haltes)</a:t>
                      </a:r>
                      <a:endParaRPr lang="nl-NL"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77990762"/>
                  </a:ext>
                </a:extLst>
              </a:tr>
              <a:tr h="342517">
                <a:tc>
                  <a:txBody>
                    <a:bodyPr/>
                    <a:lstStyle/>
                    <a:p>
                      <a:r>
                        <a:rPr lang="nl-NL" sz="1600" dirty="0"/>
                        <a:t>Zelzate Klein Rusland</a:t>
                      </a:r>
                      <a:endParaRPr lang="nl-NL" sz="1600" b="0" dirty="0">
                        <a:latin typeface="Arial" panose="020B0604020202020204" pitchFamily="34" charset="0"/>
                        <a:cs typeface="Arial" panose="020B0604020202020204" pitchFamily="34" charset="0"/>
                      </a:endParaRPr>
                    </a:p>
                  </a:txBody>
                  <a:tcPr/>
                </a:tc>
                <a:tc>
                  <a:txBody>
                    <a:bodyPr/>
                    <a:lstStyle/>
                    <a:p>
                      <a:r>
                        <a:rPr lang="nl-NL" sz="1600" dirty="0"/>
                        <a:t>15:46</a:t>
                      </a:r>
                      <a:endParaRPr lang="nl-NL" sz="1600" b="0" dirty="0">
                        <a:latin typeface="Arial" panose="020B0604020202020204" pitchFamily="34" charset="0"/>
                        <a:cs typeface="Arial" panose="020B0604020202020204" pitchFamily="34" charset="0"/>
                      </a:endParaRPr>
                    </a:p>
                  </a:txBody>
                  <a:tcPr/>
                </a:tc>
                <a:tc>
                  <a:txBody>
                    <a:bodyPr/>
                    <a:lstStyle/>
                    <a:p>
                      <a:r>
                        <a:rPr lang="nl-NL" sz="1600" dirty="0"/>
                        <a:t>Bus 55 naar Gent (29 haltes)</a:t>
                      </a:r>
                      <a:endParaRPr lang="nl-NL"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2159280"/>
                  </a:ext>
                </a:extLst>
              </a:tr>
              <a:tr h="342517">
                <a:tc>
                  <a:txBody>
                    <a:bodyPr/>
                    <a:lstStyle/>
                    <a:p>
                      <a:r>
                        <a:rPr lang="nl-NL" sz="1600" dirty="0"/>
                        <a:t>Gent St Pieterstation</a:t>
                      </a:r>
                      <a:endParaRPr lang="nl-NL" sz="1600" b="0" dirty="0">
                        <a:latin typeface="Arial" panose="020B0604020202020204" pitchFamily="34" charset="0"/>
                        <a:cs typeface="Arial" panose="020B0604020202020204" pitchFamily="34" charset="0"/>
                      </a:endParaRPr>
                    </a:p>
                  </a:txBody>
                  <a:tcPr/>
                </a:tc>
                <a:tc>
                  <a:txBody>
                    <a:bodyPr/>
                    <a:lstStyle/>
                    <a:p>
                      <a:r>
                        <a:rPr lang="nl-NL" sz="1600" dirty="0"/>
                        <a:t>16:51</a:t>
                      </a:r>
                      <a:endParaRPr lang="nl-NL" sz="1600" b="0" dirty="0">
                        <a:latin typeface="Arial" panose="020B0604020202020204" pitchFamily="34" charset="0"/>
                        <a:cs typeface="Arial" panose="020B0604020202020204" pitchFamily="34" charset="0"/>
                      </a:endParaRPr>
                    </a:p>
                  </a:txBody>
                  <a:tcPr/>
                </a:tc>
                <a:tc>
                  <a:txBody>
                    <a:bodyPr/>
                    <a:lstStyle/>
                    <a:p>
                      <a:r>
                        <a:rPr lang="nl-NL" sz="1600" dirty="0"/>
                        <a:t>Bus 78 naar Lokeren (9 haltes)</a:t>
                      </a:r>
                      <a:endParaRPr lang="nl-NL"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21168736"/>
                  </a:ext>
                </a:extLst>
              </a:tr>
              <a:tr h="342517">
                <a:tc>
                  <a:txBody>
                    <a:bodyPr/>
                    <a:lstStyle/>
                    <a:p>
                      <a:r>
                        <a:rPr lang="nl-NL" sz="1600" dirty="0"/>
                        <a:t>Gent Zuid</a:t>
                      </a:r>
                      <a:endParaRPr lang="nl-NL" sz="1600" b="0" dirty="0">
                        <a:latin typeface="Arial" panose="020B0604020202020204" pitchFamily="34" charset="0"/>
                        <a:cs typeface="Arial" panose="020B0604020202020204" pitchFamily="34" charset="0"/>
                      </a:endParaRPr>
                    </a:p>
                  </a:txBody>
                  <a:tcPr/>
                </a:tc>
                <a:tc>
                  <a:txBody>
                    <a:bodyPr/>
                    <a:lstStyle/>
                    <a:p>
                      <a:r>
                        <a:rPr lang="nl-NL" sz="1600" dirty="0"/>
                        <a:t>17:06</a:t>
                      </a:r>
                      <a:endParaRPr lang="nl-NL" sz="1600" b="0" dirty="0">
                        <a:latin typeface="Arial" panose="020B0604020202020204" pitchFamily="34" charset="0"/>
                        <a:cs typeface="Arial" panose="020B0604020202020204" pitchFamily="34" charset="0"/>
                      </a:endParaRPr>
                    </a:p>
                  </a:txBody>
                  <a:tcPr/>
                </a:tc>
                <a:tc>
                  <a:txBody>
                    <a:bodyPr/>
                    <a:lstStyle/>
                    <a:p>
                      <a:r>
                        <a:rPr lang="nl-NL" sz="1600" dirty="0"/>
                        <a:t>Lopen naar De</a:t>
                      </a:r>
                      <a:r>
                        <a:rPr lang="nl-NL" sz="1600" baseline="0" dirty="0"/>
                        <a:t> Vooruit</a:t>
                      </a:r>
                      <a:endParaRPr lang="nl-NL"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4244255"/>
                  </a:ext>
                </a:extLst>
              </a:tr>
              <a:tr h="342517">
                <a:tc>
                  <a:txBody>
                    <a:bodyPr/>
                    <a:lstStyle/>
                    <a:p>
                      <a:r>
                        <a:rPr lang="nl-NL" sz="1600" dirty="0"/>
                        <a:t>De Vooruit</a:t>
                      </a:r>
                      <a:endParaRPr lang="nl-NL" sz="1600" b="0" dirty="0">
                        <a:latin typeface="Arial" panose="020B0604020202020204" pitchFamily="34" charset="0"/>
                        <a:cs typeface="Arial" panose="020B0604020202020204" pitchFamily="34" charset="0"/>
                      </a:endParaRPr>
                    </a:p>
                  </a:txBody>
                  <a:tcPr/>
                </a:tc>
                <a:tc>
                  <a:txBody>
                    <a:bodyPr/>
                    <a:lstStyle/>
                    <a:p>
                      <a:r>
                        <a:rPr lang="nl-NL" sz="1600" dirty="0"/>
                        <a:t>17:10</a:t>
                      </a:r>
                      <a:endParaRPr lang="nl-NL" sz="1600" b="0" dirty="0">
                        <a:latin typeface="Arial" panose="020B0604020202020204" pitchFamily="34" charset="0"/>
                        <a:cs typeface="Arial" panose="020B0604020202020204" pitchFamily="34" charset="0"/>
                      </a:endParaRPr>
                    </a:p>
                  </a:txBody>
                  <a:tcPr/>
                </a:tc>
                <a:tc>
                  <a:txBody>
                    <a:bodyPr/>
                    <a:lstStyle/>
                    <a:p>
                      <a:endParaRPr lang="nl-NL"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12063357"/>
                  </a:ext>
                </a:extLst>
              </a:tr>
            </a:tbl>
          </a:graphicData>
        </a:graphic>
      </p:graphicFrame>
    </p:spTree>
    <p:extLst>
      <p:ext uri="{BB962C8B-B14F-4D97-AF65-F5344CB8AC3E}">
        <p14:creationId xmlns:p14="http://schemas.microsoft.com/office/powerpoint/2010/main" val="2307829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BE7"/>
        </a:solidFill>
        <a:effectLst/>
      </p:bgPr>
    </p:bg>
    <p:spTree>
      <p:nvGrpSpPr>
        <p:cNvPr id="1" name="Shape 272"/>
        <p:cNvGrpSpPr/>
        <p:nvPr/>
      </p:nvGrpSpPr>
      <p:grpSpPr>
        <a:xfrm>
          <a:off x="0" y="0"/>
          <a:ext cx="0" cy="0"/>
          <a:chOff x="0" y="0"/>
          <a:chExt cx="0" cy="0"/>
        </a:xfrm>
      </p:grpSpPr>
      <p:sp>
        <p:nvSpPr>
          <p:cNvPr id="273" name="Google Shape;273;p26"/>
          <p:cNvSpPr/>
          <p:nvPr/>
        </p:nvSpPr>
        <p:spPr>
          <a:xfrm>
            <a:off x="1676400" y="1218960"/>
            <a:ext cx="10515600" cy="334537"/>
          </a:xfrm>
          <a:prstGeom prst="rect">
            <a:avLst/>
          </a:prstGeom>
          <a:solidFill>
            <a:srgbClr val="FA4F0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4" name="Google Shape;274;p26"/>
          <p:cNvSpPr/>
          <p:nvPr/>
        </p:nvSpPr>
        <p:spPr>
          <a:xfrm>
            <a:off x="5749714" y="4798644"/>
            <a:ext cx="5734363" cy="23901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nl-BE" sz="3733" b="1">
                <a:solidFill>
                  <a:srgbClr val="F6EBE7"/>
                </a:solidFill>
                <a:latin typeface="Poppins SemiBold"/>
                <a:ea typeface="Poppins SemiBold"/>
                <a:cs typeface="Poppins SemiBold"/>
                <a:sym typeface="Poppins SemiBold"/>
              </a:rPr>
              <a:t>Titel</a:t>
            </a:r>
            <a:endParaRPr sz="3733" b="1">
              <a:solidFill>
                <a:srgbClr val="F6EBE7"/>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rgbClr val="F6EBE7"/>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p:txBody>
      </p:sp>
      <p:pic>
        <p:nvPicPr>
          <p:cNvPr id="275" name="Google Shape;275;p26"/>
          <p:cNvPicPr preferRelativeResize="0"/>
          <p:nvPr/>
        </p:nvPicPr>
        <p:blipFill rotWithShape="1">
          <a:blip r:embed="rId3">
            <a:alphaModFix/>
          </a:blip>
          <a:srcRect/>
          <a:stretch/>
        </p:blipFill>
        <p:spPr>
          <a:xfrm>
            <a:off x="0" y="0"/>
            <a:ext cx="1942058" cy="1563329"/>
          </a:xfrm>
          <a:prstGeom prst="rect">
            <a:avLst/>
          </a:prstGeom>
          <a:noFill/>
          <a:ln>
            <a:noFill/>
          </a:ln>
        </p:spPr>
      </p:pic>
      <p:grpSp>
        <p:nvGrpSpPr>
          <p:cNvPr id="276" name="Google Shape;276;p26"/>
          <p:cNvGrpSpPr/>
          <p:nvPr/>
        </p:nvGrpSpPr>
        <p:grpSpPr>
          <a:xfrm>
            <a:off x="3941022" y="3234980"/>
            <a:ext cx="4297253" cy="742317"/>
            <a:chOff x="6476696" y="4510094"/>
            <a:chExt cx="7171773" cy="1549402"/>
          </a:xfrm>
        </p:grpSpPr>
        <p:sp>
          <p:nvSpPr>
            <p:cNvPr id="277" name="Google Shape;277;p26"/>
            <p:cNvSpPr/>
            <p:nvPr/>
          </p:nvSpPr>
          <p:spPr>
            <a:xfrm>
              <a:off x="10182522" y="4510094"/>
              <a:ext cx="1616710" cy="1549400"/>
            </a:xfrm>
            <a:custGeom>
              <a:avLst/>
              <a:gdLst/>
              <a:ahLst/>
              <a:cxnLst/>
              <a:rect l="l" t="t" r="r" b="b"/>
              <a:pathLst>
                <a:path w="1616709" h="1549400" extrusionOk="0">
                  <a:moveTo>
                    <a:pt x="1144844" y="0"/>
                  </a:moveTo>
                  <a:lnTo>
                    <a:pt x="0" y="0"/>
                  </a:lnTo>
                  <a:lnTo>
                    <a:pt x="0" y="1548895"/>
                  </a:lnTo>
                  <a:lnTo>
                    <a:pt x="336722" y="1548895"/>
                  </a:lnTo>
                  <a:lnTo>
                    <a:pt x="336722" y="942808"/>
                  </a:lnTo>
                  <a:lnTo>
                    <a:pt x="1144844" y="942808"/>
                  </a:lnTo>
                  <a:lnTo>
                    <a:pt x="1192975" y="940370"/>
                  </a:lnTo>
                  <a:lnTo>
                    <a:pt x="1239731" y="933214"/>
                  </a:lnTo>
                  <a:lnTo>
                    <a:pt x="1284873" y="921579"/>
                  </a:lnTo>
                  <a:lnTo>
                    <a:pt x="1328162" y="905705"/>
                  </a:lnTo>
                  <a:lnTo>
                    <a:pt x="1369361" y="885829"/>
                  </a:lnTo>
                  <a:lnTo>
                    <a:pt x="1408229" y="862190"/>
                  </a:lnTo>
                  <a:lnTo>
                    <a:pt x="1444529" y="835028"/>
                  </a:lnTo>
                  <a:lnTo>
                    <a:pt x="1478021" y="804581"/>
                  </a:lnTo>
                  <a:lnTo>
                    <a:pt x="1508467" y="771088"/>
                  </a:lnTo>
                  <a:lnTo>
                    <a:pt x="1535629" y="734787"/>
                  </a:lnTo>
                  <a:lnTo>
                    <a:pt x="1559266" y="695918"/>
                  </a:lnTo>
                  <a:lnTo>
                    <a:pt x="1579141" y="654719"/>
                  </a:lnTo>
                  <a:lnTo>
                    <a:pt x="1595015" y="611428"/>
                  </a:lnTo>
                  <a:lnTo>
                    <a:pt x="1596392" y="606086"/>
                  </a:lnTo>
                  <a:lnTo>
                    <a:pt x="336722" y="606086"/>
                  </a:lnTo>
                  <a:lnTo>
                    <a:pt x="336722" y="336701"/>
                  </a:lnTo>
                  <a:lnTo>
                    <a:pt x="1596389" y="336701"/>
                  </a:lnTo>
                  <a:lnTo>
                    <a:pt x="1595015" y="331370"/>
                  </a:lnTo>
                  <a:lnTo>
                    <a:pt x="1579141" y="288081"/>
                  </a:lnTo>
                  <a:lnTo>
                    <a:pt x="1559266" y="246882"/>
                  </a:lnTo>
                  <a:lnTo>
                    <a:pt x="1535629" y="208014"/>
                  </a:lnTo>
                  <a:lnTo>
                    <a:pt x="1508467" y="171714"/>
                  </a:lnTo>
                  <a:lnTo>
                    <a:pt x="1478021" y="138222"/>
                  </a:lnTo>
                  <a:lnTo>
                    <a:pt x="1444529" y="107776"/>
                  </a:lnTo>
                  <a:lnTo>
                    <a:pt x="1408229" y="80614"/>
                  </a:lnTo>
                  <a:lnTo>
                    <a:pt x="1369361" y="56977"/>
                  </a:lnTo>
                  <a:lnTo>
                    <a:pt x="1328162" y="37102"/>
                  </a:lnTo>
                  <a:lnTo>
                    <a:pt x="1284873" y="21228"/>
                  </a:lnTo>
                  <a:lnTo>
                    <a:pt x="1239731" y="9593"/>
                  </a:lnTo>
                  <a:lnTo>
                    <a:pt x="1192975" y="2438"/>
                  </a:lnTo>
                  <a:lnTo>
                    <a:pt x="1144844" y="0"/>
                  </a:lnTo>
                  <a:close/>
                </a:path>
                <a:path w="1616709" h="1549400" extrusionOk="0">
                  <a:moveTo>
                    <a:pt x="1596389" y="336701"/>
                  </a:moveTo>
                  <a:lnTo>
                    <a:pt x="1144844" y="336701"/>
                  </a:lnTo>
                  <a:lnTo>
                    <a:pt x="1187371" y="343579"/>
                  </a:lnTo>
                  <a:lnTo>
                    <a:pt x="1224339" y="362722"/>
                  </a:lnTo>
                  <a:lnTo>
                    <a:pt x="1253511" y="391896"/>
                  </a:lnTo>
                  <a:lnTo>
                    <a:pt x="1272654" y="428867"/>
                  </a:lnTo>
                  <a:lnTo>
                    <a:pt x="1279531" y="471399"/>
                  </a:lnTo>
                  <a:lnTo>
                    <a:pt x="1272654" y="513926"/>
                  </a:lnTo>
                  <a:lnTo>
                    <a:pt x="1253511" y="550893"/>
                  </a:lnTo>
                  <a:lnTo>
                    <a:pt x="1224339" y="580066"/>
                  </a:lnTo>
                  <a:lnTo>
                    <a:pt x="1187371" y="599208"/>
                  </a:lnTo>
                  <a:lnTo>
                    <a:pt x="1144844" y="606086"/>
                  </a:lnTo>
                  <a:lnTo>
                    <a:pt x="1596392" y="606086"/>
                  </a:lnTo>
                  <a:lnTo>
                    <a:pt x="1606650" y="566286"/>
                  </a:lnTo>
                  <a:lnTo>
                    <a:pt x="1613805" y="519530"/>
                  </a:lnTo>
                  <a:lnTo>
                    <a:pt x="1616243" y="471399"/>
                  </a:lnTo>
                  <a:lnTo>
                    <a:pt x="1613805" y="423268"/>
                  </a:lnTo>
                  <a:lnTo>
                    <a:pt x="1606650" y="376512"/>
                  </a:lnTo>
                  <a:lnTo>
                    <a:pt x="1596389" y="336701"/>
                  </a:lnTo>
                  <a:close/>
                </a:path>
              </a:pathLst>
            </a:custGeom>
            <a:solidFill>
              <a:srgbClr val="074C6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8" name="Google Shape;278;p26"/>
            <p:cNvSpPr/>
            <p:nvPr/>
          </p:nvSpPr>
          <p:spPr>
            <a:xfrm>
              <a:off x="6476696" y="4510095"/>
              <a:ext cx="1549401" cy="1549399"/>
            </a:xfrm>
            <a:custGeom>
              <a:avLst/>
              <a:gdLst/>
              <a:ahLst/>
              <a:cxnLst/>
              <a:rect l="l" t="t" r="r" b="b"/>
              <a:pathLst>
                <a:path w="1549400" h="1549400" extrusionOk="0">
                  <a:moveTo>
                    <a:pt x="1548895" y="0"/>
                  </a:moveTo>
                  <a:lnTo>
                    <a:pt x="1212193" y="0"/>
                  </a:lnTo>
                  <a:lnTo>
                    <a:pt x="1212193" y="1077495"/>
                  </a:lnTo>
                  <a:lnTo>
                    <a:pt x="1205313" y="1120026"/>
                  </a:lnTo>
                  <a:lnTo>
                    <a:pt x="1186167" y="1156991"/>
                  </a:lnTo>
                  <a:lnTo>
                    <a:pt x="1156991" y="1186159"/>
                  </a:lnTo>
                  <a:lnTo>
                    <a:pt x="1120025" y="1205297"/>
                  </a:lnTo>
                  <a:lnTo>
                    <a:pt x="1077506" y="1212172"/>
                  </a:lnTo>
                  <a:lnTo>
                    <a:pt x="1034974" y="1205297"/>
                  </a:lnTo>
                  <a:lnTo>
                    <a:pt x="998003" y="1186159"/>
                  </a:lnTo>
                  <a:lnTo>
                    <a:pt x="968829" y="1156991"/>
                  </a:lnTo>
                  <a:lnTo>
                    <a:pt x="949686" y="1120026"/>
                  </a:lnTo>
                  <a:lnTo>
                    <a:pt x="942808" y="1077495"/>
                  </a:lnTo>
                  <a:lnTo>
                    <a:pt x="942808" y="471409"/>
                  </a:lnTo>
                  <a:lnTo>
                    <a:pt x="940370" y="423278"/>
                  </a:lnTo>
                  <a:lnTo>
                    <a:pt x="933215" y="376522"/>
                  </a:lnTo>
                  <a:lnTo>
                    <a:pt x="921580" y="331380"/>
                  </a:lnTo>
                  <a:lnTo>
                    <a:pt x="905706" y="288089"/>
                  </a:lnTo>
                  <a:lnTo>
                    <a:pt x="885831" y="246890"/>
                  </a:lnTo>
                  <a:lnTo>
                    <a:pt x="862193" y="208021"/>
                  </a:lnTo>
                  <a:lnTo>
                    <a:pt x="835032" y="171720"/>
                  </a:lnTo>
                  <a:lnTo>
                    <a:pt x="804585" y="138227"/>
                  </a:lnTo>
                  <a:lnTo>
                    <a:pt x="771092" y="107780"/>
                  </a:lnTo>
                  <a:lnTo>
                    <a:pt x="734792" y="80618"/>
                  </a:lnTo>
                  <a:lnTo>
                    <a:pt x="695922" y="56979"/>
                  </a:lnTo>
                  <a:lnTo>
                    <a:pt x="654723" y="37103"/>
                  </a:lnTo>
                  <a:lnTo>
                    <a:pt x="611432" y="21229"/>
                  </a:lnTo>
                  <a:lnTo>
                    <a:pt x="566289" y="9594"/>
                  </a:lnTo>
                  <a:lnTo>
                    <a:pt x="519531" y="2438"/>
                  </a:lnTo>
                  <a:lnTo>
                    <a:pt x="471399" y="0"/>
                  </a:lnTo>
                  <a:lnTo>
                    <a:pt x="423271" y="2438"/>
                  </a:lnTo>
                  <a:lnTo>
                    <a:pt x="376518" y="9594"/>
                  </a:lnTo>
                  <a:lnTo>
                    <a:pt x="331378" y="21229"/>
                  </a:lnTo>
                  <a:lnTo>
                    <a:pt x="288089" y="37103"/>
                  </a:lnTo>
                  <a:lnTo>
                    <a:pt x="246891" y="56979"/>
                  </a:lnTo>
                  <a:lnTo>
                    <a:pt x="208023" y="80618"/>
                  </a:lnTo>
                  <a:lnTo>
                    <a:pt x="171723" y="107780"/>
                  </a:lnTo>
                  <a:lnTo>
                    <a:pt x="138230" y="138227"/>
                  </a:lnTo>
                  <a:lnTo>
                    <a:pt x="107782" y="171720"/>
                  </a:lnTo>
                  <a:lnTo>
                    <a:pt x="80620" y="208021"/>
                  </a:lnTo>
                  <a:lnTo>
                    <a:pt x="56981" y="246890"/>
                  </a:lnTo>
                  <a:lnTo>
                    <a:pt x="37105" y="288089"/>
                  </a:lnTo>
                  <a:lnTo>
                    <a:pt x="21229" y="331380"/>
                  </a:lnTo>
                  <a:lnTo>
                    <a:pt x="9594" y="376522"/>
                  </a:lnTo>
                  <a:lnTo>
                    <a:pt x="2438" y="423278"/>
                  </a:lnTo>
                  <a:lnTo>
                    <a:pt x="0" y="471409"/>
                  </a:lnTo>
                  <a:lnTo>
                    <a:pt x="0" y="1548895"/>
                  </a:lnTo>
                  <a:lnTo>
                    <a:pt x="336722" y="1548895"/>
                  </a:lnTo>
                  <a:lnTo>
                    <a:pt x="336722" y="471409"/>
                  </a:lnTo>
                  <a:lnTo>
                    <a:pt x="343600" y="428879"/>
                  </a:lnTo>
                  <a:lnTo>
                    <a:pt x="362742" y="391914"/>
                  </a:lnTo>
                  <a:lnTo>
                    <a:pt x="391913" y="362746"/>
                  </a:lnTo>
                  <a:lnTo>
                    <a:pt x="428877" y="343608"/>
                  </a:lnTo>
                  <a:lnTo>
                    <a:pt x="471399" y="336733"/>
                  </a:lnTo>
                  <a:lnTo>
                    <a:pt x="513926" y="343608"/>
                  </a:lnTo>
                  <a:lnTo>
                    <a:pt x="550893" y="362746"/>
                  </a:lnTo>
                  <a:lnTo>
                    <a:pt x="580066" y="391914"/>
                  </a:lnTo>
                  <a:lnTo>
                    <a:pt x="599208" y="428879"/>
                  </a:lnTo>
                  <a:lnTo>
                    <a:pt x="606086" y="471409"/>
                  </a:lnTo>
                  <a:lnTo>
                    <a:pt x="606086" y="1077495"/>
                  </a:lnTo>
                  <a:lnTo>
                    <a:pt x="608524" y="1125626"/>
                  </a:lnTo>
                  <a:lnTo>
                    <a:pt x="615681" y="1172382"/>
                  </a:lnTo>
                  <a:lnTo>
                    <a:pt x="627316" y="1217524"/>
                  </a:lnTo>
                  <a:lnTo>
                    <a:pt x="643191" y="1260814"/>
                  </a:lnTo>
                  <a:lnTo>
                    <a:pt x="663068" y="1302012"/>
                  </a:lnTo>
                  <a:lnTo>
                    <a:pt x="686707" y="1340880"/>
                  </a:lnTo>
                  <a:lnTo>
                    <a:pt x="713870" y="1377180"/>
                  </a:lnTo>
                  <a:lnTo>
                    <a:pt x="744318" y="1410673"/>
                  </a:lnTo>
                  <a:lnTo>
                    <a:pt x="777813" y="1441119"/>
                  </a:lnTo>
                  <a:lnTo>
                    <a:pt x="814114" y="1468280"/>
                  </a:lnTo>
                  <a:lnTo>
                    <a:pt x="852985" y="1491917"/>
                  </a:lnTo>
                  <a:lnTo>
                    <a:pt x="894184" y="1511793"/>
                  </a:lnTo>
                  <a:lnTo>
                    <a:pt x="937475" y="1527667"/>
                  </a:lnTo>
                  <a:lnTo>
                    <a:pt x="982618" y="1539301"/>
                  </a:lnTo>
                  <a:lnTo>
                    <a:pt x="1029375" y="1546456"/>
                  </a:lnTo>
                  <a:lnTo>
                    <a:pt x="1077506" y="1548895"/>
                  </a:lnTo>
                  <a:lnTo>
                    <a:pt x="1125635" y="1546456"/>
                  </a:lnTo>
                  <a:lnTo>
                    <a:pt x="1172389" y="1539301"/>
                  </a:lnTo>
                  <a:lnTo>
                    <a:pt x="1217530" y="1527667"/>
                  </a:lnTo>
                  <a:lnTo>
                    <a:pt x="1260818" y="1511793"/>
                  </a:lnTo>
                  <a:lnTo>
                    <a:pt x="1302015" y="1491917"/>
                  </a:lnTo>
                  <a:lnTo>
                    <a:pt x="1340883" y="1468280"/>
                  </a:lnTo>
                  <a:lnTo>
                    <a:pt x="1377182" y="1441119"/>
                  </a:lnTo>
                  <a:lnTo>
                    <a:pt x="1410674" y="1410673"/>
                  </a:lnTo>
                  <a:lnTo>
                    <a:pt x="1441120" y="1377180"/>
                  </a:lnTo>
                  <a:lnTo>
                    <a:pt x="1468280" y="1340880"/>
                  </a:lnTo>
                  <a:lnTo>
                    <a:pt x="1491918" y="1302012"/>
                  </a:lnTo>
                  <a:lnTo>
                    <a:pt x="1511793" y="1260814"/>
                  </a:lnTo>
                  <a:lnTo>
                    <a:pt x="1527667" y="1217524"/>
                  </a:lnTo>
                  <a:lnTo>
                    <a:pt x="1539301" y="1172382"/>
                  </a:lnTo>
                  <a:lnTo>
                    <a:pt x="1546456" y="1125626"/>
                  </a:lnTo>
                  <a:lnTo>
                    <a:pt x="1548895" y="1077495"/>
                  </a:lnTo>
                  <a:lnTo>
                    <a:pt x="1548895" y="0"/>
                  </a:lnTo>
                  <a:close/>
                </a:path>
              </a:pathLst>
            </a:custGeom>
            <a:solidFill>
              <a:srgbClr val="F94F0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9" name="Google Shape;279;p26"/>
            <p:cNvSpPr/>
            <p:nvPr/>
          </p:nvSpPr>
          <p:spPr>
            <a:xfrm>
              <a:off x="8319358" y="4510096"/>
              <a:ext cx="1549400" cy="1549400"/>
            </a:xfrm>
            <a:custGeom>
              <a:avLst/>
              <a:gdLst/>
              <a:ahLst/>
              <a:cxnLst/>
              <a:rect l="l" t="t" r="r" b="b"/>
              <a:pathLst>
                <a:path w="1549400" h="1549400" extrusionOk="0">
                  <a:moveTo>
                    <a:pt x="1548895" y="0"/>
                  </a:moveTo>
                  <a:lnTo>
                    <a:pt x="471409" y="0"/>
                  </a:lnTo>
                  <a:lnTo>
                    <a:pt x="423277" y="2438"/>
                  </a:lnTo>
                  <a:lnTo>
                    <a:pt x="376519" y="9594"/>
                  </a:lnTo>
                  <a:lnTo>
                    <a:pt x="331376" y="21229"/>
                  </a:lnTo>
                  <a:lnTo>
                    <a:pt x="288085" y="37105"/>
                  </a:lnTo>
                  <a:lnTo>
                    <a:pt x="246886" y="56981"/>
                  </a:lnTo>
                  <a:lnTo>
                    <a:pt x="208016" y="80620"/>
                  </a:lnTo>
                  <a:lnTo>
                    <a:pt x="171716" y="107782"/>
                  </a:lnTo>
                  <a:lnTo>
                    <a:pt x="138223" y="138230"/>
                  </a:lnTo>
                  <a:lnTo>
                    <a:pt x="107776" y="171723"/>
                  </a:lnTo>
                  <a:lnTo>
                    <a:pt x="80615" y="208023"/>
                  </a:lnTo>
                  <a:lnTo>
                    <a:pt x="56977" y="246891"/>
                  </a:lnTo>
                  <a:lnTo>
                    <a:pt x="37102" y="288089"/>
                  </a:lnTo>
                  <a:lnTo>
                    <a:pt x="21228" y="331378"/>
                  </a:lnTo>
                  <a:lnTo>
                    <a:pt x="9593" y="376518"/>
                  </a:lnTo>
                  <a:lnTo>
                    <a:pt x="2438" y="423271"/>
                  </a:lnTo>
                  <a:lnTo>
                    <a:pt x="0" y="471399"/>
                  </a:lnTo>
                  <a:lnTo>
                    <a:pt x="2438" y="519530"/>
                  </a:lnTo>
                  <a:lnTo>
                    <a:pt x="9593" y="566286"/>
                  </a:lnTo>
                  <a:lnTo>
                    <a:pt x="21228" y="611428"/>
                  </a:lnTo>
                  <a:lnTo>
                    <a:pt x="37102" y="654719"/>
                  </a:lnTo>
                  <a:lnTo>
                    <a:pt x="56977" y="695918"/>
                  </a:lnTo>
                  <a:lnTo>
                    <a:pt x="80615" y="734787"/>
                  </a:lnTo>
                  <a:lnTo>
                    <a:pt x="107776" y="771088"/>
                  </a:lnTo>
                  <a:lnTo>
                    <a:pt x="138223" y="804581"/>
                  </a:lnTo>
                  <a:lnTo>
                    <a:pt x="171716" y="835028"/>
                  </a:lnTo>
                  <a:lnTo>
                    <a:pt x="208016" y="862190"/>
                  </a:lnTo>
                  <a:lnTo>
                    <a:pt x="246886" y="885829"/>
                  </a:lnTo>
                  <a:lnTo>
                    <a:pt x="288085" y="905705"/>
                  </a:lnTo>
                  <a:lnTo>
                    <a:pt x="331376" y="921579"/>
                  </a:lnTo>
                  <a:lnTo>
                    <a:pt x="376519" y="933214"/>
                  </a:lnTo>
                  <a:lnTo>
                    <a:pt x="423277" y="940370"/>
                  </a:lnTo>
                  <a:lnTo>
                    <a:pt x="471409" y="942808"/>
                  </a:lnTo>
                  <a:lnTo>
                    <a:pt x="1077485" y="942808"/>
                  </a:lnTo>
                  <a:lnTo>
                    <a:pt x="1120020" y="949686"/>
                  </a:lnTo>
                  <a:lnTo>
                    <a:pt x="1156989" y="968829"/>
                  </a:lnTo>
                  <a:lnTo>
                    <a:pt x="1186158" y="998003"/>
                  </a:lnTo>
                  <a:lnTo>
                    <a:pt x="1205296" y="1034974"/>
                  </a:lnTo>
                  <a:lnTo>
                    <a:pt x="1212172" y="1077506"/>
                  </a:lnTo>
                  <a:lnTo>
                    <a:pt x="1205296" y="1120024"/>
                  </a:lnTo>
                  <a:lnTo>
                    <a:pt x="1186158" y="1156988"/>
                  </a:lnTo>
                  <a:lnTo>
                    <a:pt x="1156989" y="1186160"/>
                  </a:lnTo>
                  <a:lnTo>
                    <a:pt x="1120020" y="1205304"/>
                  </a:lnTo>
                  <a:lnTo>
                    <a:pt x="1077485" y="1212182"/>
                  </a:lnTo>
                  <a:lnTo>
                    <a:pt x="0" y="1212182"/>
                  </a:lnTo>
                  <a:lnTo>
                    <a:pt x="0" y="1548895"/>
                  </a:lnTo>
                  <a:lnTo>
                    <a:pt x="1077485" y="1548895"/>
                  </a:lnTo>
                  <a:lnTo>
                    <a:pt x="1125618" y="1546456"/>
                  </a:lnTo>
                  <a:lnTo>
                    <a:pt x="1172375" y="1539300"/>
                  </a:lnTo>
                  <a:lnTo>
                    <a:pt x="1217518" y="1527666"/>
                  </a:lnTo>
                  <a:lnTo>
                    <a:pt x="1260809" y="1511791"/>
                  </a:lnTo>
                  <a:lnTo>
                    <a:pt x="1302009" y="1491916"/>
                  </a:lnTo>
                  <a:lnTo>
                    <a:pt x="1340878" y="1468278"/>
                  </a:lnTo>
                  <a:lnTo>
                    <a:pt x="1377178" y="1441116"/>
                  </a:lnTo>
                  <a:lnTo>
                    <a:pt x="1410671" y="1410670"/>
                  </a:lnTo>
                  <a:lnTo>
                    <a:pt x="1441118" y="1377178"/>
                  </a:lnTo>
                  <a:lnTo>
                    <a:pt x="1468279" y="1340878"/>
                  </a:lnTo>
                  <a:lnTo>
                    <a:pt x="1491917" y="1302011"/>
                  </a:lnTo>
                  <a:lnTo>
                    <a:pt x="1511792" y="1260814"/>
                  </a:lnTo>
                  <a:lnTo>
                    <a:pt x="1527667" y="1217526"/>
                  </a:lnTo>
                  <a:lnTo>
                    <a:pt x="1539301" y="1172386"/>
                  </a:lnTo>
                  <a:lnTo>
                    <a:pt x="1546456" y="1125633"/>
                  </a:lnTo>
                  <a:lnTo>
                    <a:pt x="1548895" y="1077506"/>
                  </a:lnTo>
                  <a:lnTo>
                    <a:pt x="1546456" y="1029375"/>
                  </a:lnTo>
                  <a:lnTo>
                    <a:pt x="1539301" y="982618"/>
                  </a:lnTo>
                  <a:lnTo>
                    <a:pt x="1527667" y="937475"/>
                  </a:lnTo>
                  <a:lnTo>
                    <a:pt x="1511792" y="894184"/>
                  </a:lnTo>
                  <a:lnTo>
                    <a:pt x="1491917" y="852985"/>
                  </a:lnTo>
                  <a:lnTo>
                    <a:pt x="1468279" y="814114"/>
                  </a:lnTo>
                  <a:lnTo>
                    <a:pt x="1441118" y="777813"/>
                  </a:lnTo>
                  <a:lnTo>
                    <a:pt x="1410671" y="744318"/>
                  </a:lnTo>
                  <a:lnTo>
                    <a:pt x="1377178" y="713870"/>
                  </a:lnTo>
                  <a:lnTo>
                    <a:pt x="1340878" y="686707"/>
                  </a:lnTo>
                  <a:lnTo>
                    <a:pt x="1302009" y="663068"/>
                  </a:lnTo>
                  <a:lnTo>
                    <a:pt x="1260809" y="643191"/>
                  </a:lnTo>
                  <a:lnTo>
                    <a:pt x="1217518" y="627316"/>
                  </a:lnTo>
                  <a:lnTo>
                    <a:pt x="1172375" y="615681"/>
                  </a:lnTo>
                  <a:lnTo>
                    <a:pt x="1125618" y="608524"/>
                  </a:lnTo>
                  <a:lnTo>
                    <a:pt x="1077485" y="606086"/>
                  </a:lnTo>
                  <a:lnTo>
                    <a:pt x="471409" y="606086"/>
                  </a:lnTo>
                  <a:lnTo>
                    <a:pt x="428874" y="599208"/>
                  </a:lnTo>
                  <a:lnTo>
                    <a:pt x="391906" y="580066"/>
                  </a:lnTo>
                  <a:lnTo>
                    <a:pt x="362736" y="550893"/>
                  </a:lnTo>
                  <a:lnTo>
                    <a:pt x="343598" y="513926"/>
                  </a:lnTo>
                  <a:lnTo>
                    <a:pt x="336722" y="471399"/>
                  </a:lnTo>
                  <a:lnTo>
                    <a:pt x="343598" y="428877"/>
                  </a:lnTo>
                  <a:lnTo>
                    <a:pt x="362736" y="391913"/>
                  </a:lnTo>
                  <a:lnTo>
                    <a:pt x="391906" y="362742"/>
                  </a:lnTo>
                  <a:lnTo>
                    <a:pt x="428874" y="343600"/>
                  </a:lnTo>
                  <a:lnTo>
                    <a:pt x="471409" y="336722"/>
                  </a:lnTo>
                  <a:lnTo>
                    <a:pt x="1548895" y="336722"/>
                  </a:lnTo>
                  <a:lnTo>
                    <a:pt x="1548895" y="0"/>
                  </a:lnTo>
                  <a:close/>
                </a:path>
              </a:pathLst>
            </a:custGeom>
            <a:solidFill>
              <a:srgbClr val="2777E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 name="Google Shape;280;p26"/>
            <p:cNvSpPr/>
            <p:nvPr/>
          </p:nvSpPr>
          <p:spPr>
            <a:xfrm>
              <a:off x="12113039" y="4516949"/>
              <a:ext cx="1535430" cy="1542415"/>
            </a:xfrm>
            <a:custGeom>
              <a:avLst/>
              <a:gdLst/>
              <a:ahLst/>
              <a:cxnLst/>
              <a:rect l="l" t="t" r="r" b="b"/>
              <a:pathLst>
                <a:path w="1535430" h="1542414" extrusionOk="0">
                  <a:moveTo>
                    <a:pt x="763840" y="0"/>
                  </a:moveTo>
                  <a:lnTo>
                    <a:pt x="0" y="0"/>
                  </a:lnTo>
                  <a:lnTo>
                    <a:pt x="0" y="1542036"/>
                  </a:lnTo>
                  <a:lnTo>
                    <a:pt x="763840" y="1542036"/>
                  </a:lnTo>
                  <a:lnTo>
                    <a:pt x="812528" y="1540517"/>
                  </a:lnTo>
                  <a:lnTo>
                    <a:pt x="860421" y="1536018"/>
                  </a:lnTo>
                  <a:lnTo>
                    <a:pt x="907429" y="1528631"/>
                  </a:lnTo>
                  <a:lnTo>
                    <a:pt x="953460" y="1518448"/>
                  </a:lnTo>
                  <a:lnTo>
                    <a:pt x="998423" y="1505559"/>
                  </a:lnTo>
                  <a:lnTo>
                    <a:pt x="1042228" y="1490055"/>
                  </a:lnTo>
                  <a:lnTo>
                    <a:pt x="1084784" y="1472027"/>
                  </a:lnTo>
                  <a:lnTo>
                    <a:pt x="1125999" y="1451566"/>
                  </a:lnTo>
                  <a:lnTo>
                    <a:pt x="1165782" y="1428764"/>
                  </a:lnTo>
                  <a:lnTo>
                    <a:pt x="1204043" y="1403711"/>
                  </a:lnTo>
                  <a:lnTo>
                    <a:pt x="1240690" y="1376498"/>
                  </a:lnTo>
                  <a:lnTo>
                    <a:pt x="1275632" y="1347216"/>
                  </a:lnTo>
                  <a:lnTo>
                    <a:pt x="1308779" y="1315957"/>
                  </a:lnTo>
                  <a:lnTo>
                    <a:pt x="1340039" y="1282811"/>
                  </a:lnTo>
                  <a:lnTo>
                    <a:pt x="1369321" y="1247869"/>
                  </a:lnTo>
                  <a:lnTo>
                    <a:pt x="1396535" y="1211222"/>
                  </a:lnTo>
                  <a:lnTo>
                    <a:pt x="1398087" y="1208853"/>
                  </a:lnTo>
                  <a:lnTo>
                    <a:pt x="333183" y="1208853"/>
                  </a:lnTo>
                  <a:lnTo>
                    <a:pt x="333183" y="333183"/>
                  </a:lnTo>
                  <a:lnTo>
                    <a:pt x="1398085" y="333183"/>
                  </a:lnTo>
                  <a:lnTo>
                    <a:pt x="1396535" y="330816"/>
                  </a:lnTo>
                  <a:lnTo>
                    <a:pt x="1369321" y="294169"/>
                  </a:lnTo>
                  <a:lnTo>
                    <a:pt x="1340039" y="259227"/>
                  </a:lnTo>
                  <a:lnTo>
                    <a:pt x="1308779" y="226080"/>
                  </a:lnTo>
                  <a:lnTo>
                    <a:pt x="1275632" y="194821"/>
                  </a:lnTo>
                  <a:lnTo>
                    <a:pt x="1240690" y="165539"/>
                  </a:lnTo>
                  <a:lnTo>
                    <a:pt x="1204043" y="138326"/>
                  </a:lnTo>
                  <a:lnTo>
                    <a:pt x="1165782" y="113272"/>
                  </a:lnTo>
                  <a:lnTo>
                    <a:pt x="1125999" y="90470"/>
                  </a:lnTo>
                  <a:lnTo>
                    <a:pt x="1084784" y="70009"/>
                  </a:lnTo>
                  <a:lnTo>
                    <a:pt x="1042228" y="51981"/>
                  </a:lnTo>
                  <a:lnTo>
                    <a:pt x="998423" y="36477"/>
                  </a:lnTo>
                  <a:lnTo>
                    <a:pt x="953460" y="23588"/>
                  </a:lnTo>
                  <a:lnTo>
                    <a:pt x="907429" y="13404"/>
                  </a:lnTo>
                  <a:lnTo>
                    <a:pt x="860421" y="6018"/>
                  </a:lnTo>
                  <a:lnTo>
                    <a:pt x="812528" y="1519"/>
                  </a:lnTo>
                  <a:lnTo>
                    <a:pt x="763840" y="0"/>
                  </a:lnTo>
                  <a:close/>
                </a:path>
                <a:path w="1535430" h="1542414" extrusionOk="0">
                  <a:moveTo>
                    <a:pt x="1398085" y="333183"/>
                  </a:moveTo>
                  <a:lnTo>
                    <a:pt x="763840" y="333183"/>
                  </a:lnTo>
                  <a:lnTo>
                    <a:pt x="811479" y="335757"/>
                  </a:lnTo>
                  <a:lnTo>
                    <a:pt x="857648" y="343300"/>
                  </a:lnTo>
                  <a:lnTo>
                    <a:pt x="902078" y="355541"/>
                  </a:lnTo>
                  <a:lnTo>
                    <a:pt x="944502" y="372214"/>
                  </a:lnTo>
                  <a:lnTo>
                    <a:pt x="984648" y="393047"/>
                  </a:lnTo>
                  <a:lnTo>
                    <a:pt x="1022248" y="417772"/>
                  </a:lnTo>
                  <a:lnTo>
                    <a:pt x="1057033" y="446120"/>
                  </a:lnTo>
                  <a:lnTo>
                    <a:pt x="1088734" y="477821"/>
                  </a:lnTo>
                  <a:lnTo>
                    <a:pt x="1117082" y="512607"/>
                  </a:lnTo>
                  <a:lnTo>
                    <a:pt x="1141807" y="550208"/>
                  </a:lnTo>
                  <a:lnTo>
                    <a:pt x="1162639" y="590355"/>
                  </a:lnTo>
                  <a:lnTo>
                    <a:pt x="1179311" y="632780"/>
                  </a:lnTo>
                  <a:lnTo>
                    <a:pt x="1191553" y="677212"/>
                  </a:lnTo>
                  <a:lnTo>
                    <a:pt x="1199096" y="723383"/>
                  </a:lnTo>
                  <a:lnTo>
                    <a:pt x="1201670" y="771023"/>
                  </a:lnTo>
                  <a:lnTo>
                    <a:pt x="1199096" y="818662"/>
                  </a:lnTo>
                  <a:lnTo>
                    <a:pt x="1191553" y="864831"/>
                  </a:lnTo>
                  <a:lnTo>
                    <a:pt x="1179311" y="909261"/>
                  </a:lnTo>
                  <a:lnTo>
                    <a:pt x="1162639" y="951685"/>
                  </a:lnTo>
                  <a:lnTo>
                    <a:pt x="1141807" y="991831"/>
                  </a:lnTo>
                  <a:lnTo>
                    <a:pt x="1117082" y="1029431"/>
                  </a:lnTo>
                  <a:lnTo>
                    <a:pt x="1088734" y="1064216"/>
                  </a:lnTo>
                  <a:lnTo>
                    <a:pt x="1057033" y="1095917"/>
                  </a:lnTo>
                  <a:lnTo>
                    <a:pt x="1022248" y="1124265"/>
                  </a:lnTo>
                  <a:lnTo>
                    <a:pt x="984648" y="1148990"/>
                  </a:lnTo>
                  <a:lnTo>
                    <a:pt x="944502" y="1169822"/>
                  </a:lnTo>
                  <a:lnTo>
                    <a:pt x="902078" y="1186494"/>
                  </a:lnTo>
                  <a:lnTo>
                    <a:pt x="857648" y="1198736"/>
                  </a:lnTo>
                  <a:lnTo>
                    <a:pt x="811479" y="1206279"/>
                  </a:lnTo>
                  <a:lnTo>
                    <a:pt x="763840" y="1208853"/>
                  </a:lnTo>
                  <a:lnTo>
                    <a:pt x="1398087" y="1208853"/>
                  </a:lnTo>
                  <a:lnTo>
                    <a:pt x="1421588" y="1172962"/>
                  </a:lnTo>
                  <a:lnTo>
                    <a:pt x="1444391" y="1133180"/>
                  </a:lnTo>
                  <a:lnTo>
                    <a:pt x="1464853" y="1091965"/>
                  </a:lnTo>
                  <a:lnTo>
                    <a:pt x="1482881" y="1049410"/>
                  </a:lnTo>
                  <a:lnTo>
                    <a:pt x="1498385" y="1005605"/>
                  </a:lnTo>
                  <a:lnTo>
                    <a:pt x="1511275" y="960642"/>
                  </a:lnTo>
                  <a:lnTo>
                    <a:pt x="1521458" y="914611"/>
                  </a:lnTo>
                  <a:lnTo>
                    <a:pt x="1528845" y="867604"/>
                  </a:lnTo>
                  <a:lnTo>
                    <a:pt x="1533344" y="819711"/>
                  </a:lnTo>
                  <a:lnTo>
                    <a:pt x="1534864" y="771023"/>
                  </a:lnTo>
                  <a:lnTo>
                    <a:pt x="1533344" y="722334"/>
                  </a:lnTo>
                  <a:lnTo>
                    <a:pt x="1528845" y="674440"/>
                  </a:lnTo>
                  <a:lnTo>
                    <a:pt x="1521458" y="627432"/>
                  </a:lnTo>
                  <a:lnTo>
                    <a:pt x="1511275" y="581400"/>
                  </a:lnTo>
                  <a:lnTo>
                    <a:pt x="1498385" y="536436"/>
                  </a:lnTo>
                  <a:lnTo>
                    <a:pt x="1482881" y="492631"/>
                  </a:lnTo>
                  <a:lnTo>
                    <a:pt x="1464853" y="450075"/>
                  </a:lnTo>
                  <a:lnTo>
                    <a:pt x="1444391" y="408860"/>
                  </a:lnTo>
                  <a:lnTo>
                    <a:pt x="1421588" y="369076"/>
                  </a:lnTo>
                  <a:lnTo>
                    <a:pt x="1398085" y="333183"/>
                  </a:lnTo>
                  <a:close/>
                </a:path>
              </a:pathLst>
            </a:custGeom>
            <a:solidFill>
              <a:srgbClr val="2BB56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81" name="Google Shape;281;p26"/>
          <p:cNvSpPr txBox="1">
            <a:spLocks noGrp="1"/>
          </p:cNvSpPr>
          <p:nvPr>
            <p:ph type="title"/>
          </p:nvPr>
        </p:nvSpPr>
        <p:spPr>
          <a:xfrm>
            <a:off x="2419346" y="3677707"/>
            <a:ext cx="7340607" cy="2663876"/>
          </a:xfrm>
          <a:prstGeom prst="rect">
            <a:avLst/>
          </a:prstGeom>
          <a:noFill/>
          <a:ln>
            <a:noFill/>
          </a:ln>
        </p:spPr>
        <p:txBody>
          <a:bodyPr spcFirstLastPara="1" wrap="square" lIns="0" tIns="1357950" rIns="0" bIns="0" anchor="b" anchorCtr="0">
            <a:spAutoFit/>
          </a:bodyPr>
          <a:lstStyle/>
          <a:p>
            <a:pPr marL="12700" lvl="0" indent="0" algn="ctr" rtl="0">
              <a:lnSpc>
                <a:spcPct val="100000"/>
              </a:lnSpc>
              <a:spcBef>
                <a:spcPts val="0"/>
              </a:spcBef>
              <a:spcAft>
                <a:spcPts val="0"/>
              </a:spcAft>
              <a:buClr>
                <a:srgbClr val="084D6B"/>
              </a:buClr>
              <a:buSzPts val="2800"/>
              <a:buFont typeface="Poppins Light"/>
              <a:buNone/>
            </a:pPr>
            <a:r>
              <a:rPr lang="nl-BE" sz="2800">
                <a:solidFill>
                  <a:srgbClr val="084D6B"/>
                </a:solidFill>
                <a:latin typeface="Poppins Light"/>
                <a:ea typeface="Poppins Light"/>
                <a:cs typeface="Poppins Light"/>
                <a:sym typeface="Poppins Light"/>
              </a:rPr>
              <a:t>Waar nog zoveel mogelijk is.</a:t>
            </a:r>
            <a:br>
              <a:rPr lang="nl-BE" sz="2800">
                <a:solidFill>
                  <a:srgbClr val="084D6B"/>
                </a:solidFill>
                <a:latin typeface="Poppins Light"/>
                <a:ea typeface="Poppins Light"/>
                <a:cs typeface="Poppins Light"/>
                <a:sym typeface="Poppins Light"/>
              </a:rPr>
            </a:br>
            <a:br>
              <a:rPr lang="nl-BE">
                <a:solidFill>
                  <a:srgbClr val="084D6B"/>
                </a:solidFill>
              </a:rPr>
            </a:br>
            <a:endParaRPr sz="2400">
              <a:solidFill>
                <a:srgbClr val="084D6B"/>
              </a:solidFill>
              <a:latin typeface="Poppins Medium"/>
              <a:ea typeface="Poppins Medium"/>
              <a:cs typeface="Poppins Medium"/>
              <a:sym typeface="Poppins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EBE7"/>
        </a:solidFill>
        <a:effectLst/>
      </p:bgPr>
    </p:bg>
    <p:spTree>
      <p:nvGrpSpPr>
        <p:cNvPr id="1" name="Shape 110"/>
        <p:cNvGrpSpPr/>
        <p:nvPr/>
      </p:nvGrpSpPr>
      <p:grpSpPr>
        <a:xfrm>
          <a:off x="0" y="0"/>
          <a:ext cx="0" cy="0"/>
          <a:chOff x="0" y="0"/>
          <a:chExt cx="0" cy="0"/>
        </a:xfrm>
      </p:grpSpPr>
      <p:sp>
        <p:nvSpPr>
          <p:cNvPr id="111" name="Google Shape;111;p15"/>
          <p:cNvSpPr/>
          <p:nvPr/>
        </p:nvSpPr>
        <p:spPr>
          <a:xfrm>
            <a:off x="2171700" y="0"/>
            <a:ext cx="10020300" cy="1500600"/>
          </a:xfrm>
          <a:prstGeom prst="rect">
            <a:avLst/>
          </a:prstGeom>
          <a:solidFill>
            <a:srgbClr val="F6EBE7"/>
          </a:solidFill>
          <a:ln>
            <a:noFill/>
          </a:ln>
        </p:spPr>
        <p:txBody>
          <a:bodyPr spcFirstLastPara="1" wrap="square" lIns="91425" tIns="45700" rIns="91425" bIns="45700" anchor="ctr" anchorCtr="0">
            <a:noAutofit/>
          </a:bodyPr>
          <a:lstStyle/>
          <a:p>
            <a:pPr marL="457200" marR="0" lvl="0" indent="-406400" algn="l" rtl="0">
              <a:spcBef>
                <a:spcPts val="0"/>
              </a:spcBef>
              <a:spcAft>
                <a:spcPts val="0"/>
              </a:spcAft>
              <a:buClr>
                <a:srgbClr val="2777E8"/>
              </a:buClr>
              <a:buSzPts val="2800"/>
              <a:buFont typeface="Poppins SemiBold"/>
              <a:buAutoNum type="arabicPeriod"/>
            </a:pPr>
            <a:r>
              <a:rPr lang="nl-BE" sz="2800" b="1" dirty="0">
                <a:solidFill>
                  <a:srgbClr val="2777E8"/>
                </a:solidFill>
                <a:latin typeface="+mj-lt"/>
                <a:ea typeface="Poppins SemiBold"/>
                <a:cs typeface="Poppins SemiBold"/>
                <a:sym typeface="Poppins SemiBold"/>
              </a:rPr>
              <a:t>North Sea Port District: een grensgebied, geen nieuwe provincie </a:t>
            </a:r>
            <a:endParaRPr sz="2800" dirty="0">
              <a:solidFill>
                <a:srgbClr val="2777E8"/>
              </a:solidFill>
              <a:latin typeface="+mj-lt"/>
              <a:ea typeface="Poppins SemiBold"/>
              <a:cs typeface="Poppins SemiBold"/>
              <a:sym typeface="Poppins SemiBold"/>
            </a:endParaRPr>
          </a:p>
        </p:txBody>
      </p:sp>
      <p:sp>
        <p:nvSpPr>
          <p:cNvPr id="112" name="Google Shape;112;p15"/>
          <p:cNvSpPr/>
          <p:nvPr/>
        </p:nvSpPr>
        <p:spPr>
          <a:xfrm>
            <a:off x="1676400" y="1218960"/>
            <a:ext cx="10515600" cy="324600"/>
          </a:xfrm>
          <a:prstGeom prst="rect">
            <a:avLst/>
          </a:prstGeom>
          <a:solidFill>
            <a:srgbClr val="FA4F0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15"/>
          <p:cNvSpPr/>
          <p:nvPr/>
        </p:nvSpPr>
        <p:spPr>
          <a:xfrm>
            <a:off x="5749714" y="4798644"/>
            <a:ext cx="5734500" cy="1815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733" b="1">
              <a:solidFill>
                <a:srgbClr val="F6EBE7"/>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p:txBody>
      </p:sp>
      <p:pic>
        <p:nvPicPr>
          <p:cNvPr id="115" name="Google Shape;115;p15"/>
          <p:cNvPicPr preferRelativeResize="0"/>
          <p:nvPr/>
        </p:nvPicPr>
        <p:blipFill rotWithShape="1">
          <a:blip r:embed="rId3">
            <a:alphaModFix/>
          </a:blip>
          <a:srcRect/>
          <a:stretch/>
        </p:blipFill>
        <p:spPr>
          <a:xfrm>
            <a:off x="0" y="1"/>
            <a:ext cx="1942058" cy="1563327"/>
          </a:xfrm>
          <a:prstGeom prst="rect">
            <a:avLst/>
          </a:prstGeom>
          <a:noFill/>
          <a:ln>
            <a:noFill/>
          </a:ln>
        </p:spPr>
      </p:pic>
      <p:sp>
        <p:nvSpPr>
          <p:cNvPr id="116" name="Google Shape;116;p15"/>
          <p:cNvSpPr txBox="1"/>
          <p:nvPr/>
        </p:nvSpPr>
        <p:spPr>
          <a:xfrm>
            <a:off x="707785" y="1686818"/>
            <a:ext cx="7295571" cy="4950546"/>
          </a:xfrm>
          <a:prstGeom prst="rect">
            <a:avLst/>
          </a:prstGeom>
          <a:noFill/>
          <a:ln>
            <a:noFill/>
          </a:ln>
        </p:spPr>
        <p:txBody>
          <a:bodyPr spcFirstLastPara="1" wrap="square" lIns="91425" tIns="45700" rIns="91425" bIns="45700" anchor="t" anchorCtr="0">
            <a:spAutoFit/>
          </a:bodyPr>
          <a:lstStyle/>
          <a:p>
            <a:pPr marL="228600" lvl="0" indent="-228600" algn="l" rtl="0">
              <a:lnSpc>
                <a:spcPct val="90000"/>
              </a:lnSpc>
              <a:spcBef>
                <a:spcPts val="0"/>
              </a:spcBef>
              <a:spcAft>
                <a:spcPts val="0"/>
              </a:spcAft>
              <a:buClr>
                <a:srgbClr val="084D6B"/>
              </a:buClr>
              <a:buSzPts val="1400"/>
              <a:buChar char="•"/>
            </a:pPr>
            <a:r>
              <a:rPr lang="nl-BE" sz="1900" b="1" dirty="0">
                <a:solidFill>
                  <a:srgbClr val="084D6B"/>
                </a:solidFill>
                <a:latin typeface="+mn-lt"/>
                <a:ea typeface="Poppins"/>
                <a:cs typeface="Poppins"/>
                <a:sym typeface="Poppins"/>
              </a:rPr>
              <a:t>North Sea Port District</a:t>
            </a:r>
            <a:r>
              <a:rPr lang="nl-BE" sz="1900" b="1" dirty="0">
                <a:solidFill>
                  <a:srgbClr val="084D6B"/>
                </a:solidFill>
                <a:latin typeface="+mn-lt"/>
                <a:ea typeface="Poppins Light"/>
                <a:cs typeface="Poppins Light"/>
                <a:sym typeface="Poppins Light"/>
              </a:rPr>
              <a:t> </a:t>
            </a:r>
            <a:r>
              <a:rPr lang="nl-BE" sz="1900" dirty="0">
                <a:solidFill>
                  <a:srgbClr val="084D6B"/>
                </a:solidFill>
                <a:latin typeface="+mn-lt"/>
                <a:ea typeface="Poppins Light"/>
                <a:cs typeface="Poppins Light"/>
                <a:sym typeface="Poppins Light"/>
              </a:rPr>
              <a:t>= </a:t>
            </a:r>
            <a:r>
              <a:rPr lang="nl-BE" sz="1900" dirty="0" err="1">
                <a:solidFill>
                  <a:srgbClr val="084D6B"/>
                </a:solidFill>
                <a:latin typeface="+mn-lt"/>
                <a:ea typeface="Poppins Light"/>
                <a:cs typeface="Poppins Light"/>
                <a:sym typeface="Poppins Light"/>
              </a:rPr>
              <a:t>grensoverstijgend</a:t>
            </a:r>
            <a:r>
              <a:rPr lang="nl-BE" sz="1900" dirty="0">
                <a:solidFill>
                  <a:srgbClr val="084D6B"/>
                </a:solidFill>
                <a:latin typeface="+mn-lt"/>
                <a:ea typeface="Poppins Light"/>
                <a:cs typeface="Poppins Light"/>
                <a:sym typeface="Poppins Light"/>
              </a:rPr>
              <a:t> samenwerkingsverband tussen 8 partners: stad Gent, gemeente Evergem, gemeente Zelzate, gemeente Terneuzen, gemeente Borsele, gemeente Vlissingen, provincie Zeeland en provincie Oost-Vlaanderen.</a:t>
            </a:r>
            <a:r>
              <a:rPr lang="nl-BE" dirty="0">
                <a:solidFill>
                  <a:srgbClr val="084D6B"/>
                </a:solidFill>
                <a:latin typeface="+mn-lt"/>
                <a:ea typeface="Poppins Light"/>
                <a:cs typeface="Poppins Light"/>
                <a:sym typeface="Poppins Light"/>
              </a:rPr>
              <a:t> </a:t>
            </a:r>
            <a:endParaRPr dirty="0">
              <a:solidFill>
                <a:srgbClr val="084D6B"/>
              </a:solidFill>
              <a:latin typeface="+mn-lt"/>
              <a:ea typeface="Poppins Light"/>
              <a:cs typeface="Poppins Light"/>
              <a:sym typeface="Poppins Light"/>
            </a:endParaRPr>
          </a:p>
          <a:p>
            <a:pPr marL="228600" lvl="0" indent="-260350" algn="l" rtl="0">
              <a:lnSpc>
                <a:spcPct val="90000"/>
              </a:lnSpc>
              <a:spcBef>
                <a:spcPts val="1000"/>
              </a:spcBef>
              <a:spcAft>
                <a:spcPts val="0"/>
              </a:spcAft>
              <a:buClr>
                <a:srgbClr val="084D6B"/>
              </a:buClr>
              <a:buSzPts val="1900"/>
              <a:buChar char="•"/>
            </a:pPr>
            <a:r>
              <a:rPr lang="nl-BE" sz="1900" b="1" dirty="0">
                <a:solidFill>
                  <a:srgbClr val="084D6B"/>
                </a:solidFill>
                <a:latin typeface="+mn-lt"/>
                <a:ea typeface="Poppins"/>
                <a:cs typeface="Poppins"/>
                <a:sym typeface="Poppins"/>
              </a:rPr>
              <a:t>De aanleiding</a:t>
            </a:r>
            <a:r>
              <a:rPr lang="nl-BE" sz="1900" b="1" dirty="0">
                <a:solidFill>
                  <a:srgbClr val="084D6B"/>
                </a:solidFill>
                <a:latin typeface="+mn-lt"/>
                <a:ea typeface="Poppins Light"/>
                <a:cs typeface="Poppins Light"/>
                <a:sym typeface="Poppins Light"/>
              </a:rPr>
              <a:t>: </a:t>
            </a:r>
            <a:r>
              <a:rPr lang="nl-BE" sz="1900" dirty="0">
                <a:solidFill>
                  <a:srgbClr val="084D6B"/>
                </a:solidFill>
                <a:latin typeface="+mn-lt"/>
                <a:ea typeface="Poppins Light"/>
                <a:cs typeface="Poppins Light"/>
                <a:sym typeface="Poppins Light"/>
              </a:rPr>
              <a:t>de verdere ontwikkeling van North Sea Port (fusie 2018) als een van de voornaamste economische motoren in/buiten de regio en de leefbaarheid vragen een </a:t>
            </a:r>
            <a:r>
              <a:rPr lang="nl-BE" sz="1900" dirty="0" err="1">
                <a:solidFill>
                  <a:srgbClr val="084D6B"/>
                </a:solidFill>
                <a:latin typeface="+mn-lt"/>
                <a:ea typeface="Poppins Light"/>
                <a:cs typeface="Poppins Light"/>
                <a:sym typeface="Poppins Light"/>
              </a:rPr>
              <a:t>grensoverstijgende</a:t>
            </a:r>
            <a:r>
              <a:rPr lang="nl-BE" sz="1900" dirty="0">
                <a:solidFill>
                  <a:srgbClr val="084D6B"/>
                </a:solidFill>
                <a:latin typeface="+mn-lt"/>
                <a:ea typeface="Poppins Light"/>
                <a:cs typeface="Poppins Light"/>
                <a:sym typeface="Poppins Light"/>
              </a:rPr>
              <a:t> duurzame eenwording &amp; aanpak.  -  </a:t>
            </a:r>
            <a:r>
              <a:rPr lang="nl-BE" sz="1900" b="1" dirty="0">
                <a:solidFill>
                  <a:srgbClr val="084D6B"/>
                </a:solidFill>
                <a:latin typeface="+mn-lt"/>
                <a:ea typeface="Poppins"/>
                <a:cs typeface="Poppins"/>
                <a:sym typeface="Poppins"/>
              </a:rPr>
              <a:t>Benelux Gemeenschap voor Territoriale Samenwerking = BGTS</a:t>
            </a:r>
            <a:endParaRPr sz="1900" b="1" dirty="0">
              <a:solidFill>
                <a:srgbClr val="084D6B"/>
              </a:solidFill>
              <a:latin typeface="+mn-lt"/>
              <a:ea typeface="Poppins"/>
              <a:cs typeface="Poppins"/>
              <a:sym typeface="Poppins"/>
            </a:endParaRPr>
          </a:p>
          <a:p>
            <a:pPr marL="228600" lvl="0" indent="-260350" algn="l" rtl="0">
              <a:lnSpc>
                <a:spcPct val="90000"/>
              </a:lnSpc>
              <a:spcBef>
                <a:spcPts val="1000"/>
              </a:spcBef>
              <a:spcAft>
                <a:spcPts val="0"/>
              </a:spcAft>
              <a:buClr>
                <a:srgbClr val="084D6B"/>
              </a:buClr>
              <a:buSzPts val="1900"/>
              <a:buFont typeface="Poppins Light"/>
              <a:buChar char="•"/>
            </a:pPr>
            <a:r>
              <a:rPr lang="nl-BE" sz="1900" b="1" dirty="0">
                <a:solidFill>
                  <a:srgbClr val="084D6B"/>
                </a:solidFill>
                <a:latin typeface="+mn-lt"/>
                <a:ea typeface="Poppins"/>
                <a:cs typeface="Poppins"/>
                <a:sym typeface="Poppins"/>
              </a:rPr>
              <a:t>Kans:</a:t>
            </a:r>
            <a:r>
              <a:rPr lang="nl-BE" sz="1900" dirty="0">
                <a:solidFill>
                  <a:srgbClr val="084D6B"/>
                </a:solidFill>
                <a:latin typeface="+mn-lt"/>
                <a:ea typeface="Poppins Light"/>
                <a:cs typeface="Poppins Light"/>
                <a:sym typeface="Poppins Light"/>
              </a:rPr>
              <a:t> door de krachten te bundelen als District kan er een ontwikkelstrategie worden gemaakt, complementair aan deze van de haven. - </a:t>
            </a:r>
            <a:r>
              <a:rPr lang="nl-BE" sz="1900" b="1" dirty="0">
                <a:solidFill>
                  <a:srgbClr val="084D6B"/>
                </a:solidFill>
                <a:latin typeface="+mn-lt"/>
                <a:ea typeface="Poppins"/>
                <a:cs typeface="Poppins"/>
                <a:sym typeface="Poppins"/>
              </a:rPr>
              <a:t>werkagenda</a:t>
            </a:r>
            <a:r>
              <a:rPr lang="nl-NL" sz="1900" b="1" dirty="0">
                <a:solidFill>
                  <a:srgbClr val="084D6B"/>
                </a:solidFill>
                <a:latin typeface="+mn-lt"/>
                <a:ea typeface="Poppins"/>
                <a:cs typeface="Poppins"/>
                <a:sym typeface="Poppins"/>
              </a:rPr>
              <a:t>efficiënter uitvoeren van taken</a:t>
            </a:r>
          </a:p>
          <a:p>
            <a:pPr marL="228600" lvl="0" indent="-260350" algn="l" rtl="0">
              <a:lnSpc>
                <a:spcPct val="90000"/>
              </a:lnSpc>
              <a:spcBef>
                <a:spcPts val="1000"/>
              </a:spcBef>
              <a:spcAft>
                <a:spcPts val="0"/>
              </a:spcAft>
              <a:buClr>
                <a:srgbClr val="084D6B"/>
              </a:buClr>
              <a:buSzPts val="1900"/>
              <a:buFont typeface="Poppins Light"/>
              <a:buChar char="•"/>
            </a:pPr>
            <a:r>
              <a:rPr lang="nl-NL" sz="1900" b="1" dirty="0">
                <a:solidFill>
                  <a:srgbClr val="084D6B"/>
                </a:solidFill>
                <a:latin typeface="+mn-lt"/>
                <a:ea typeface="Poppins"/>
                <a:cs typeface="Poppins"/>
                <a:sym typeface="Poppins"/>
              </a:rPr>
              <a:t>Voordelen: </a:t>
            </a:r>
            <a:r>
              <a:rPr lang="nl-NL" sz="1900" dirty="0">
                <a:solidFill>
                  <a:srgbClr val="084D6B"/>
                </a:solidFill>
                <a:latin typeface="+mn-lt"/>
                <a:ea typeface="Poppins"/>
                <a:cs typeface="Poppins"/>
                <a:sym typeface="Poppins"/>
              </a:rPr>
              <a:t>vergroten capaciteit afzonderlijke partners, oplossingen zoeken voor doelen die afzonderlijk niet kunnen worden gevonden, efficiëntie en doelmatigheid (+ 40.000 jobs?)</a:t>
            </a:r>
            <a:endParaRPr sz="1900" b="1" dirty="0">
              <a:solidFill>
                <a:srgbClr val="084D6B"/>
              </a:solidFill>
              <a:latin typeface="+mn-lt"/>
              <a:ea typeface="Poppins"/>
              <a:cs typeface="Poppins"/>
              <a:sym typeface="Poppins"/>
            </a:endParaRPr>
          </a:p>
        </p:txBody>
      </p:sp>
      <p:pic>
        <p:nvPicPr>
          <p:cNvPr id="4" name="Picture 8">
            <a:extLst>
              <a:ext uri="{FF2B5EF4-FFF2-40B4-BE49-F238E27FC236}">
                <a16:creationId xmlns:a16="http://schemas.microsoft.com/office/drawing/2014/main" id="{CA97C1B9-402E-9023-9615-74B21AFBD6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9" t="12794" r="27328" b="5739"/>
          <a:stretch/>
        </p:blipFill>
        <p:spPr bwMode="auto">
          <a:xfrm>
            <a:off x="8307421" y="1686818"/>
            <a:ext cx="3559707" cy="4991463"/>
          </a:xfrm>
          <a:prstGeom prst="rect">
            <a:avLst/>
          </a:prstGeom>
          <a:ln>
            <a:noFill/>
          </a:ln>
          <a:effectLst>
            <a:softEdge rad="63500"/>
          </a:effectLst>
          <a:extLst>
            <a:ext uri="{53640926-AAD7-44D8-BBD7-CCE9431645EC}">
              <a14:shadowObscured xmlns:a14="http://schemas.microsoft.com/office/drawing/2010/main"/>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BE7"/>
        </a:solidFill>
        <a:effectLst/>
      </p:bgPr>
    </p:bg>
    <p:spTree>
      <p:nvGrpSpPr>
        <p:cNvPr id="1" name="Shape 110"/>
        <p:cNvGrpSpPr/>
        <p:nvPr/>
      </p:nvGrpSpPr>
      <p:grpSpPr>
        <a:xfrm>
          <a:off x="0" y="0"/>
          <a:ext cx="0" cy="0"/>
          <a:chOff x="0" y="0"/>
          <a:chExt cx="0" cy="0"/>
        </a:xfrm>
      </p:grpSpPr>
      <p:sp>
        <p:nvSpPr>
          <p:cNvPr id="111" name="Google Shape;111;p15"/>
          <p:cNvSpPr/>
          <p:nvPr/>
        </p:nvSpPr>
        <p:spPr>
          <a:xfrm>
            <a:off x="2171700" y="0"/>
            <a:ext cx="10020300" cy="1500600"/>
          </a:xfrm>
          <a:prstGeom prst="rect">
            <a:avLst/>
          </a:prstGeom>
          <a:solidFill>
            <a:srgbClr val="F6EBE7"/>
          </a:solidFill>
          <a:ln>
            <a:noFill/>
          </a:ln>
        </p:spPr>
        <p:txBody>
          <a:bodyPr spcFirstLastPara="1" wrap="square" lIns="91425" tIns="45700" rIns="91425" bIns="45700" anchor="ctr" anchorCtr="0">
            <a:noAutofit/>
          </a:bodyPr>
          <a:lstStyle/>
          <a:p>
            <a:pPr marL="457200" marR="0" lvl="0" indent="-406400" algn="l" rtl="0">
              <a:spcBef>
                <a:spcPts val="0"/>
              </a:spcBef>
              <a:spcAft>
                <a:spcPts val="0"/>
              </a:spcAft>
              <a:buClr>
                <a:srgbClr val="2777E8"/>
              </a:buClr>
              <a:buSzPts val="2800"/>
              <a:buFont typeface="Poppins SemiBold"/>
              <a:buAutoNum type="arabicPeriod"/>
            </a:pPr>
            <a:r>
              <a:rPr lang="nl-BE" sz="2800" b="1" dirty="0">
                <a:solidFill>
                  <a:srgbClr val="2777E8"/>
                </a:solidFill>
                <a:latin typeface="+mj-lt"/>
                <a:ea typeface="Poppins SemiBold"/>
                <a:cs typeface="Poppins SemiBold"/>
                <a:sym typeface="Poppins SemiBold"/>
              </a:rPr>
              <a:t>North Sea Port District: een grensgebied, geen nieuwe provincie </a:t>
            </a:r>
            <a:endParaRPr sz="2800" dirty="0">
              <a:solidFill>
                <a:srgbClr val="2777E8"/>
              </a:solidFill>
              <a:latin typeface="+mj-lt"/>
              <a:ea typeface="Poppins SemiBold"/>
              <a:cs typeface="Poppins SemiBold"/>
              <a:sym typeface="Poppins SemiBold"/>
            </a:endParaRPr>
          </a:p>
        </p:txBody>
      </p:sp>
      <p:sp>
        <p:nvSpPr>
          <p:cNvPr id="112" name="Google Shape;112;p15"/>
          <p:cNvSpPr/>
          <p:nvPr/>
        </p:nvSpPr>
        <p:spPr>
          <a:xfrm>
            <a:off x="1676400" y="1218960"/>
            <a:ext cx="10515600" cy="324600"/>
          </a:xfrm>
          <a:prstGeom prst="rect">
            <a:avLst/>
          </a:prstGeom>
          <a:solidFill>
            <a:srgbClr val="FA4F0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15"/>
          <p:cNvSpPr/>
          <p:nvPr/>
        </p:nvSpPr>
        <p:spPr>
          <a:xfrm>
            <a:off x="5749714" y="4798644"/>
            <a:ext cx="5734500" cy="1815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733" b="1">
              <a:solidFill>
                <a:srgbClr val="F6EBE7"/>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p:txBody>
      </p:sp>
      <p:pic>
        <p:nvPicPr>
          <p:cNvPr id="115" name="Google Shape;115;p15"/>
          <p:cNvPicPr preferRelativeResize="0"/>
          <p:nvPr/>
        </p:nvPicPr>
        <p:blipFill rotWithShape="1">
          <a:blip r:embed="rId3">
            <a:alphaModFix/>
          </a:blip>
          <a:srcRect/>
          <a:stretch/>
        </p:blipFill>
        <p:spPr>
          <a:xfrm>
            <a:off x="0" y="1"/>
            <a:ext cx="1942058" cy="1563327"/>
          </a:xfrm>
          <a:prstGeom prst="rect">
            <a:avLst/>
          </a:prstGeom>
          <a:noFill/>
          <a:ln>
            <a:noFill/>
          </a:ln>
        </p:spPr>
      </p:pic>
      <p:sp>
        <p:nvSpPr>
          <p:cNvPr id="116" name="Google Shape;116;p15"/>
          <p:cNvSpPr txBox="1"/>
          <p:nvPr/>
        </p:nvSpPr>
        <p:spPr>
          <a:xfrm>
            <a:off x="707785" y="1686818"/>
            <a:ext cx="7295571" cy="355442"/>
          </a:xfrm>
          <a:prstGeom prst="rect">
            <a:avLst/>
          </a:prstGeom>
          <a:noFill/>
          <a:ln>
            <a:noFill/>
          </a:ln>
        </p:spPr>
        <p:txBody>
          <a:bodyPr spcFirstLastPara="1" wrap="square" lIns="91425" tIns="45700" rIns="91425" bIns="45700" anchor="t" anchorCtr="0">
            <a:spAutoFit/>
          </a:bodyPr>
          <a:lstStyle/>
          <a:p>
            <a:pPr lvl="0" algn="l" rtl="0">
              <a:lnSpc>
                <a:spcPct val="90000"/>
              </a:lnSpc>
              <a:spcBef>
                <a:spcPts val="0"/>
              </a:spcBef>
              <a:spcAft>
                <a:spcPts val="0"/>
              </a:spcAft>
              <a:buClr>
                <a:srgbClr val="084D6B"/>
              </a:buClr>
              <a:buSzPts val="1400"/>
            </a:pPr>
            <a:r>
              <a:rPr lang="nl-BE" sz="1900" b="1" dirty="0">
                <a:solidFill>
                  <a:srgbClr val="084D6B"/>
                </a:solidFill>
                <a:latin typeface="+mn-lt"/>
                <a:ea typeface="Poppins"/>
                <a:cs typeface="Poppins"/>
                <a:sym typeface="Poppins"/>
              </a:rPr>
              <a:t>North Sea Port</a:t>
            </a:r>
            <a:endParaRPr sz="1900" b="1" dirty="0">
              <a:solidFill>
                <a:srgbClr val="084D6B"/>
              </a:solidFill>
              <a:latin typeface="+mn-lt"/>
              <a:ea typeface="Poppins"/>
              <a:cs typeface="Poppins"/>
              <a:sym typeface="Poppins"/>
            </a:endParaRPr>
          </a:p>
        </p:txBody>
      </p:sp>
      <p:pic>
        <p:nvPicPr>
          <p:cNvPr id="3" name="Afbeelding 2">
            <a:extLst>
              <a:ext uri="{FF2B5EF4-FFF2-40B4-BE49-F238E27FC236}">
                <a16:creationId xmlns:a16="http://schemas.microsoft.com/office/drawing/2014/main" id="{B622A7BB-91E7-5C42-0342-6F4440389B92}"/>
              </a:ext>
            </a:extLst>
          </p:cNvPr>
          <p:cNvPicPr>
            <a:picLocks noChangeAspect="1"/>
          </p:cNvPicPr>
          <p:nvPr/>
        </p:nvPicPr>
        <p:blipFill>
          <a:blip r:embed="rId4"/>
          <a:stretch>
            <a:fillRect/>
          </a:stretch>
        </p:blipFill>
        <p:spPr>
          <a:xfrm>
            <a:off x="7371761" y="876693"/>
            <a:ext cx="3959257" cy="5981308"/>
          </a:xfrm>
          <a:prstGeom prst="rect">
            <a:avLst/>
          </a:prstGeom>
        </p:spPr>
      </p:pic>
      <p:pic>
        <p:nvPicPr>
          <p:cNvPr id="5" name="Afbeelding 4">
            <a:extLst>
              <a:ext uri="{FF2B5EF4-FFF2-40B4-BE49-F238E27FC236}">
                <a16:creationId xmlns:a16="http://schemas.microsoft.com/office/drawing/2014/main" id="{4AF7FDFE-DAF3-E23E-5578-25BE150EEBAF}"/>
              </a:ext>
            </a:extLst>
          </p:cNvPr>
          <p:cNvPicPr>
            <a:picLocks noChangeAspect="1"/>
          </p:cNvPicPr>
          <p:nvPr/>
        </p:nvPicPr>
        <p:blipFill>
          <a:blip r:embed="rId5"/>
          <a:stretch>
            <a:fillRect/>
          </a:stretch>
        </p:blipFill>
        <p:spPr>
          <a:xfrm>
            <a:off x="860982" y="2414319"/>
            <a:ext cx="4950381" cy="3292125"/>
          </a:xfrm>
          <a:prstGeom prst="rect">
            <a:avLst/>
          </a:prstGeom>
        </p:spPr>
      </p:pic>
    </p:spTree>
    <p:extLst>
      <p:ext uri="{BB962C8B-B14F-4D97-AF65-F5344CB8AC3E}">
        <p14:creationId xmlns:p14="http://schemas.microsoft.com/office/powerpoint/2010/main" val="4276425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BE7"/>
        </a:solidFill>
        <a:effectLst/>
      </p:bgPr>
    </p:bg>
    <p:spTree>
      <p:nvGrpSpPr>
        <p:cNvPr id="1" name="Shape 121"/>
        <p:cNvGrpSpPr/>
        <p:nvPr/>
      </p:nvGrpSpPr>
      <p:grpSpPr>
        <a:xfrm>
          <a:off x="0" y="0"/>
          <a:ext cx="0" cy="0"/>
          <a:chOff x="0" y="0"/>
          <a:chExt cx="0" cy="0"/>
        </a:xfrm>
      </p:grpSpPr>
      <p:sp>
        <p:nvSpPr>
          <p:cNvPr id="122" name="Google Shape;122;p16"/>
          <p:cNvSpPr/>
          <p:nvPr/>
        </p:nvSpPr>
        <p:spPr>
          <a:xfrm>
            <a:off x="2171700" y="0"/>
            <a:ext cx="10020300" cy="1500600"/>
          </a:xfrm>
          <a:prstGeom prst="rect">
            <a:avLst/>
          </a:prstGeom>
          <a:solidFill>
            <a:srgbClr val="F6EBE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l-BE" sz="2800" b="1" dirty="0">
                <a:solidFill>
                  <a:srgbClr val="2777E8"/>
                </a:solidFill>
                <a:latin typeface="+mj-lt"/>
                <a:ea typeface="Poppins SemiBold"/>
                <a:cs typeface="Poppins SemiBold"/>
                <a:sym typeface="Poppins SemiBold"/>
              </a:rPr>
              <a:t>1.1. profiel van het gebied en haar opgaven</a:t>
            </a:r>
            <a:endParaRPr sz="2800" dirty="0">
              <a:solidFill>
                <a:srgbClr val="2777E8"/>
              </a:solidFill>
              <a:latin typeface="+mj-lt"/>
              <a:ea typeface="Poppins SemiBold"/>
              <a:cs typeface="Poppins SemiBold"/>
              <a:sym typeface="Poppins SemiBold"/>
            </a:endParaRPr>
          </a:p>
        </p:txBody>
      </p:sp>
      <p:sp>
        <p:nvSpPr>
          <p:cNvPr id="123" name="Google Shape;123;p16"/>
          <p:cNvSpPr/>
          <p:nvPr/>
        </p:nvSpPr>
        <p:spPr>
          <a:xfrm>
            <a:off x="1676400" y="1218960"/>
            <a:ext cx="10515600" cy="324600"/>
          </a:xfrm>
          <a:prstGeom prst="rect">
            <a:avLst/>
          </a:prstGeom>
          <a:solidFill>
            <a:srgbClr val="FA4F0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16"/>
          <p:cNvSpPr/>
          <p:nvPr/>
        </p:nvSpPr>
        <p:spPr>
          <a:xfrm>
            <a:off x="5749714" y="4798644"/>
            <a:ext cx="5734500" cy="1815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733" b="1">
              <a:solidFill>
                <a:srgbClr val="F6EBE7"/>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p:txBody>
      </p:sp>
      <p:pic>
        <p:nvPicPr>
          <p:cNvPr id="126" name="Google Shape;126;p16"/>
          <p:cNvPicPr preferRelativeResize="0"/>
          <p:nvPr/>
        </p:nvPicPr>
        <p:blipFill rotWithShape="1">
          <a:blip r:embed="rId3">
            <a:alphaModFix/>
          </a:blip>
          <a:srcRect/>
          <a:stretch/>
        </p:blipFill>
        <p:spPr>
          <a:xfrm>
            <a:off x="0" y="1"/>
            <a:ext cx="1942058" cy="1563327"/>
          </a:xfrm>
          <a:prstGeom prst="rect">
            <a:avLst/>
          </a:prstGeom>
          <a:noFill/>
          <a:ln>
            <a:noFill/>
          </a:ln>
        </p:spPr>
      </p:pic>
      <p:sp>
        <p:nvSpPr>
          <p:cNvPr id="127" name="Google Shape;127;p16"/>
          <p:cNvSpPr txBox="1"/>
          <p:nvPr/>
        </p:nvSpPr>
        <p:spPr>
          <a:xfrm>
            <a:off x="638376" y="1563325"/>
            <a:ext cx="10715700" cy="4955162"/>
          </a:xfrm>
          <a:prstGeom prst="rect">
            <a:avLst/>
          </a:prstGeom>
          <a:noFill/>
          <a:ln>
            <a:noFill/>
          </a:ln>
        </p:spPr>
        <p:txBody>
          <a:bodyPr spcFirstLastPara="1" wrap="square" lIns="91425" tIns="45700" rIns="91425" bIns="45700" anchor="t" anchorCtr="0">
            <a:spAutoFit/>
          </a:bodyPr>
          <a:lstStyle/>
          <a:p>
            <a:pPr marL="228600" marR="0" lvl="0" indent="-228600" algn="l" rtl="0">
              <a:lnSpc>
                <a:spcPct val="90000"/>
              </a:lnSpc>
              <a:spcBef>
                <a:spcPts val="1000"/>
              </a:spcBef>
              <a:spcAft>
                <a:spcPts val="0"/>
              </a:spcAft>
              <a:buClr>
                <a:srgbClr val="084D6B"/>
              </a:buClr>
              <a:buSzPts val="1400"/>
              <a:buFont typeface="Arial"/>
              <a:buChar char="•"/>
            </a:pPr>
            <a:r>
              <a:rPr lang="nl-BE" sz="2000" dirty="0">
                <a:solidFill>
                  <a:srgbClr val="084D6B"/>
                </a:solidFill>
                <a:latin typeface="+mn-lt"/>
                <a:ea typeface="Poppins Light"/>
                <a:cs typeface="Poppins Light"/>
                <a:sym typeface="Poppins Light"/>
              </a:rPr>
              <a:t>Het is een uniek gebied met tal van spiegels:</a:t>
            </a:r>
            <a:endParaRPr sz="2000" dirty="0">
              <a:solidFill>
                <a:srgbClr val="084D6B"/>
              </a:solidFill>
              <a:latin typeface="+mn-lt"/>
              <a:ea typeface="Poppins Light"/>
              <a:cs typeface="Poppins Light"/>
              <a:sym typeface="Poppins Light"/>
            </a:endParaRPr>
          </a:p>
          <a:p>
            <a:pPr marL="914400" marR="0" lvl="1" indent="-355600" algn="l" rtl="0">
              <a:lnSpc>
                <a:spcPct val="90000"/>
              </a:lnSpc>
              <a:spcBef>
                <a:spcPts val="1000"/>
              </a:spcBef>
              <a:spcAft>
                <a:spcPts val="0"/>
              </a:spcAft>
              <a:buClr>
                <a:srgbClr val="084D6B"/>
              </a:buClr>
              <a:buSzPts val="2000"/>
              <a:buFont typeface="Poppins Light"/>
              <a:buChar char="○"/>
            </a:pPr>
            <a:r>
              <a:rPr lang="nl-BE" sz="2000" dirty="0">
                <a:solidFill>
                  <a:srgbClr val="084D6B"/>
                </a:solidFill>
                <a:latin typeface="+mn-lt"/>
                <a:ea typeface="Poppins Light"/>
                <a:cs typeface="Poppins Light"/>
                <a:sym typeface="Poppins Light"/>
              </a:rPr>
              <a:t>grensoverschrijdende havenfusie</a:t>
            </a:r>
            <a:endParaRPr sz="2000" dirty="0">
              <a:solidFill>
                <a:srgbClr val="084D6B"/>
              </a:solidFill>
              <a:latin typeface="+mn-lt"/>
              <a:ea typeface="Poppins Light"/>
              <a:cs typeface="Poppins Light"/>
              <a:sym typeface="Poppins Light"/>
            </a:endParaRPr>
          </a:p>
          <a:p>
            <a:pPr marL="914400" marR="0" lvl="1" indent="-355600" algn="l" rtl="0">
              <a:lnSpc>
                <a:spcPct val="90000"/>
              </a:lnSpc>
              <a:spcBef>
                <a:spcPts val="1000"/>
              </a:spcBef>
              <a:spcAft>
                <a:spcPts val="0"/>
              </a:spcAft>
              <a:buClr>
                <a:srgbClr val="084D6B"/>
              </a:buClr>
              <a:buSzPts val="2000"/>
              <a:buFont typeface="Poppins Light"/>
              <a:buChar char="○"/>
            </a:pPr>
            <a:r>
              <a:rPr lang="nl-BE" sz="2000" dirty="0">
                <a:solidFill>
                  <a:srgbClr val="084D6B"/>
                </a:solidFill>
                <a:latin typeface="+mn-lt"/>
                <a:ea typeface="Poppins Light"/>
                <a:cs typeface="Poppins Light"/>
                <a:sym typeface="Poppins Light"/>
              </a:rPr>
              <a:t>krimpregio en groeiregio</a:t>
            </a:r>
            <a:endParaRPr sz="2000" dirty="0">
              <a:solidFill>
                <a:srgbClr val="084D6B"/>
              </a:solidFill>
              <a:latin typeface="+mn-lt"/>
              <a:ea typeface="Poppins Light"/>
              <a:cs typeface="Poppins Light"/>
              <a:sym typeface="Poppins Light"/>
            </a:endParaRPr>
          </a:p>
          <a:p>
            <a:pPr marL="914400" marR="0" lvl="1" indent="-355600" algn="l" rtl="0">
              <a:lnSpc>
                <a:spcPct val="90000"/>
              </a:lnSpc>
              <a:spcBef>
                <a:spcPts val="1000"/>
              </a:spcBef>
              <a:spcAft>
                <a:spcPts val="0"/>
              </a:spcAft>
              <a:buClr>
                <a:srgbClr val="084D6B"/>
              </a:buClr>
              <a:buSzPts val="2000"/>
              <a:buFont typeface="Poppins Light"/>
              <a:buChar char="○"/>
            </a:pPr>
            <a:r>
              <a:rPr lang="nl-BE" sz="2000" dirty="0">
                <a:solidFill>
                  <a:srgbClr val="084D6B"/>
                </a:solidFill>
                <a:latin typeface="+mn-lt"/>
                <a:ea typeface="Poppins Light"/>
                <a:cs typeface="Poppins Light"/>
                <a:sym typeface="Poppins Light"/>
              </a:rPr>
              <a:t>landelijk en (groot)stedelijk karakter</a:t>
            </a:r>
            <a:endParaRPr sz="2000" dirty="0">
              <a:solidFill>
                <a:srgbClr val="084D6B"/>
              </a:solidFill>
              <a:latin typeface="+mn-lt"/>
              <a:ea typeface="Poppins Light"/>
              <a:cs typeface="Poppins Light"/>
              <a:sym typeface="Poppins Light"/>
            </a:endParaRPr>
          </a:p>
          <a:p>
            <a:pPr marL="914400" marR="0" lvl="1" indent="-355600" algn="l" rtl="0">
              <a:lnSpc>
                <a:spcPct val="90000"/>
              </a:lnSpc>
              <a:spcBef>
                <a:spcPts val="1000"/>
              </a:spcBef>
              <a:spcAft>
                <a:spcPts val="0"/>
              </a:spcAft>
              <a:buClr>
                <a:srgbClr val="084D6B"/>
              </a:buClr>
              <a:buSzPts val="2000"/>
              <a:buFont typeface="Poppins Light"/>
              <a:buChar char="○"/>
            </a:pPr>
            <a:r>
              <a:rPr lang="nl-BE" sz="2000" dirty="0">
                <a:solidFill>
                  <a:srgbClr val="084D6B"/>
                </a:solidFill>
                <a:latin typeface="+mn-lt"/>
                <a:ea typeface="Poppins Light"/>
                <a:cs typeface="Poppins Light"/>
                <a:sym typeface="Poppins Light"/>
              </a:rPr>
              <a:t>centrumfuncties en development </a:t>
            </a:r>
            <a:r>
              <a:rPr lang="nl-BE" sz="2000" dirty="0" err="1">
                <a:solidFill>
                  <a:srgbClr val="084D6B"/>
                </a:solidFill>
                <a:latin typeface="+mn-lt"/>
                <a:ea typeface="Poppins Light"/>
                <a:cs typeface="Poppins Light"/>
                <a:sym typeface="Poppins Light"/>
              </a:rPr>
              <a:t>traps</a:t>
            </a:r>
            <a:endParaRPr sz="2000" dirty="0">
              <a:solidFill>
                <a:srgbClr val="084D6B"/>
              </a:solidFill>
              <a:latin typeface="+mn-lt"/>
              <a:ea typeface="Poppins Light"/>
              <a:cs typeface="Poppins Light"/>
              <a:sym typeface="Poppins Light"/>
            </a:endParaRPr>
          </a:p>
          <a:p>
            <a:pPr marL="914400" marR="0" lvl="1" indent="-355600" algn="l" rtl="0">
              <a:lnSpc>
                <a:spcPct val="90000"/>
              </a:lnSpc>
              <a:spcBef>
                <a:spcPts val="1000"/>
              </a:spcBef>
              <a:spcAft>
                <a:spcPts val="0"/>
              </a:spcAft>
              <a:buClr>
                <a:srgbClr val="084D6B"/>
              </a:buClr>
              <a:buSzPts val="2000"/>
              <a:buFont typeface="Poppins Light"/>
              <a:buChar char="○"/>
            </a:pPr>
            <a:r>
              <a:rPr lang="nl-BE" sz="2000" dirty="0">
                <a:solidFill>
                  <a:srgbClr val="084D6B"/>
                </a:solidFill>
                <a:latin typeface="+mn-lt"/>
                <a:ea typeface="Poppins Light"/>
                <a:cs typeface="Poppins Light"/>
                <a:sym typeface="Poppins Light"/>
              </a:rPr>
              <a:t>gedeelde geschiedenis die vergeten geraakt - 2030</a:t>
            </a:r>
            <a:endParaRPr sz="2000" dirty="0">
              <a:solidFill>
                <a:srgbClr val="084D6B"/>
              </a:solidFill>
              <a:latin typeface="+mn-lt"/>
              <a:ea typeface="Poppins Light"/>
              <a:cs typeface="Poppins Light"/>
              <a:sym typeface="Poppins Light"/>
            </a:endParaRPr>
          </a:p>
          <a:p>
            <a:pPr marL="914400" marR="0" lvl="1" indent="-355600" algn="l" rtl="0">
              <a:lnSpc>
                <a:spcPct val="90000"/>
              </a:lnSpc>
              <a:spcBef>
                <a:spcPts val="1000"/>
              </a:spcBef>
              <a:spcAft>
                <a:spcPts val="0"/>
              </a:spcAft>
              <a:buClr>
                <a:srgbClr val="084D6B"/>
              </a:buClr>
              <a:buSzPts val="2000"/>
              <a:buFont typeface="Poppins Light"/>
              <a:buChar char="○"/>
            </a:pPr>
            <a:r>
              <a:rPr lang="nl-BE" sz="2000" dirty="0">
                <a:solidFill>
                  <a:srgbClr val="084D6B"/>
                </a:solidFill>
                <a:latin typeface="+mn-lt"/>
                <a:ea typeface="Poppins Light"/>
                <a:cs typeface="Poppins Light"/>
                <a:sym typeface="Poppins Light"/>
              </a:rPr>
              <a:t>verschillend bestuurlijk &amp; administratief landschap - </a:t>
            </a:r>
            <a:r>
              <a:rPr lang="nl-BE" sz="2000" dirty="0" err="1">
                <a:solidFill>
                  <a:srgbClr val="084D6B"/>
                </a:solidFill>
                <a:latin typeface="+mn-lt"/>
                <a:ea typeface="Poppins Light"/>
                <a:cs typeface="Poppins Light"/>
                <a:sym typeface="Poppins Light"/>
              </a:rPr>
              <a:t>verrommeld</a:t>
            </a:r>
            <a:r>
              <a:rPr lang="nl-BE" sz="2000" dirty="0">
                <a:solidFill>
                  <a:srgbClr val="084D6B"/>
                </a:solidFill>
                <a:latin typeface="+mn-lt"/>
                <a:ea typeface="Poppins Light"/>
                <a:cs typeface="Poppins Light"/>
                <a:sym typeface="Poppins Light"/>
              </a:rPr>
              <a:t> en complex</a:t>
            </a:r>
            <a:endParaRPr sz="2000" dirty="0">
              <a:solidFill>
                <a:srgbClr val="084D6B"/>
              </a:solidFill>
              <a:latin typeface="+mn-lt"/>
              <a:ea typeface="Poppins Light"/>
              <a:cs typeface="Poppins Light"/>
              <a:sym typeface="Poppins Light"/>
            </a:endParaRPr>
          </a:p>
          <a:p>
            <a:pPr marL="914400" marR="0" lvl="1" indent="-355600" algn="l" rtl="0">
              <a:lnSpc>
                <a:spcPct val="90000"/>
              </a:lnSpc>
              <a:spcBef>
                <a:spcPts val="1000"/>
              </a:spcBef>
              <a:spcAft>
                <a:spcPts val="0"/>
              </a:spcAft>
              <a:buClr>
                <a:srgbClr val="084D6B"/>
              </a:buClr>
              <a:buSzPts val="2000"/>
              <a:buFont typeface="Poppins Light"/>
              <a:buChar char="○"/>
            </a:pPr>
            <a:r>
              <a:rPr lang="nl-BE" sz="2000" dirty="0">
                <a:solidFill>
                  <a:srgbClr val="084D6B"/>
                </a:solidFill>
                <a:latin typeface="+mn-lt"/>
                <a:ea typeface="Poppins Light"/>
                <a:cs typeface="Poppins Light"/>
                <a:sym typeface="Poppins Light"/>
              </a:rPr>
              <a:t>dezelfde taal en toch weer niet</a:t>
            </a:r>
            <a:endParaRPr sz="2000" dirty="0">
              <a:solidFill>
                <a:srgbClr val="084D6B"/>
              </a:solidFill>
              <a:latin typeface="+mn-lt"/>
              <a:ea typeface="Poppins Light"/>
              <a:cs typeface="Poppins Light"/>
              <a:sym typeface="Poppins Light"/>
            </a:endParaRPr>
          </a:p>
          <a:p>
            <a:pPr marL="914400" marR="0" lvl="1" indent="-355600" algn="l" rtl="0">
              <a:lnSpc>
                <a:spcPct val="90000"/>
              </a:lnSpc>
              <a:spcBef>
                <a:spcPts val="1000"/>
              </a:spcBef>
              <a:spcAft>
                <a:spcPts val="0"/>
              </a:spcAft>
              <a:buClr>
                <a:srgbClr val="084D6B"/>
              </a:buClr>
              <a:buSzPts val="2000"/>
              <a:buFont typeface="Poppins Light"/>
              <a:buChar char="○"/>
            </a:pPr>
            <a:r>
              <a:rPr lang="nl-BE" sz="2000" dirty="0">
                <a:solidFill>
                  <a:srgbClr val="084D6B"/>
                </a:solidFill>
                <a:latin typeface="+mn-lt"/>
                <a:ea typeface="Poppins Light"/>
                <a:cs typeface="Poppins Light"/>
                <a:sym typeface="Poppins Light"/>
              </a:rPr>
              <a:t>Westerschelde – verbinding of een extra grens?</a:t>
            </a:r>
            <a:endParaRPr sz="2000" dirty="0">
              <a:solidFill>
                <a:srgbClr val="084D6B"/>
              </a:solidFill>
              <a:latin typeface="+mn-lt"/>
              <a:ea typeface="Poppins Light"/>
              <a:cs typeface="Poppins Light"/>
              <a:sym typeface="Poppins Light"/>
            </a:endParaRPr>
          </a:p>
          <a:p>
            <a:pPr marL="914400" marR="0" lvl="1" indent="-355600" algn="l" rtl="0">
              <a:lnSpc>
                <a:spcPct val="90000"/>
              </a:lnSpc>
              <a:spcBef>
                <a:spcPts val="1000"/>
              </a:spcBef>
              <a:spcAft>
                <a:spcPts val="0"/>
              </a:spcAft>
              <a:buClr>
                <a:srgbClr val="084D6B"/>
              </a:buClr>
              <a:buSzPts val="2000"/>
              <a:buFont typeface="Poppins Light"/>
              <a:buChar char="○"/>
            </a:pPr>
            <a:r>
              <a:rPr lang="nl-BE" sz="2000" dirty="0">
                <a:solidFill>
                  <a:srgbClr val="084D6B"/>
                </a:solidFill>
                <a:latin typeface="+mn-lt"/>
                <a:ea typeface="Poppins Light"/>
                <a:cs typeface="Poppins Light"/>
                <a:sym typeface="Poppins Light"/>
              </a:rPr>
              <a:t>concurrentie met de Randstad en de Vlaamse ruit</a:t>
            </a:r>
            <a:endParaRPr sz="2000" dirty="0">
              <a:solidFill>
                <a:srgbClr val="084D6B"/>
              </a:solidFill>
              <a:latin typeface="+mn-lt"/>
              <a:ea typeface="Poppins Light"/>
              <a:cs typeface="Poppins Light"/>
              <a:sym typeface="Poppins Light"/>
            </a:endParaRPr>
          </a:p>
          <a:p>
            <a:pPr marL="914400" marR="0" lvl="1" indent="-355600" algn="l" rtl="0">
              <a:lnSpc>
                <a:spcPct val="90000"/>
              </a:lnSpc>
              <a:spcBef>
                <a:spcPts val="1000"/>
              </a:spcBef>
              <a:spcAft>
                <a:spcPts val="0"/>
              </a:spcAft>
              <a:buClr>
                <a:srgbClr val="084D6B"/>
              </a:buClr>
              <a:buSzPts val="2000"/>
              <a:buFont typeface="Poppins Light"/>
              <a:buChar char="○"/>
            </a:pPr>
            <a:r>
              <a:rPr lang="nl-BE" sz="2000" dirty="0">
                <a:solidFill>
                  <a:srgbClr val="084D6B"/>
                </a:solidFill>
                <a:latin typeface="+mn-lt"/>
                <a:ea typeface="Poppins Light"/>
                <a:cs typeface="Poppins Light"/>
                <a:sym typeface="Poppins Light"/>
              </a:rPr>
              <a:t>gedeelde maatschappelijke en SDG-uitdagingen</a:t>
            </a:r>
            <a:endParaRPr sz="2000" dirty="0">
              <a:solidFill>
                <a:srgbClr val="084D6B"/>
              </a:solidFill>
              <a:latin typeface="+mn-lt"/>
              <a:ea typeface="Poppins Light"/>
              <a:cs typeface="Poppins Light"/>
              <a:sym typeface="Poppins Light"/>
            </a:endParaRPr>
          </a:p>
          <a:p>
            <a:pPr marL="0" marR="0" lvl="0" indent="0" algn="l" rtl="0">
              <a:lnSpc>
                <a:spcPct val="90000"/>
              </a:lnSpc>
              <a:spcBef>
                <a:spcPts val="1000"/>
              </a:spcBef>
              <a:spcAft>
                <a:spcPts val="0"/>
              </a:spcAft>
              <a:buNone/>
            </a:pPr>
            <a:r>
              <a:rPr lang="nl-BE" sz="2000" b="1" dirty="0">
                <a:solidFill>
                  <a:srgbClr val="084D6B"/>
                </a:solidFill>
                <a:latin typeface="+mn-lt"/>
                <a:ea typeface="Poppins"/>
                <a:cs typeface="Poppins"/>
                <a:sym typeface="Poppins"/>
              </a:rPr>
              <a:t>kortom: een kansrijke regio</a:t>
            </a:r>
            <a:endParaRPr sz="2000" b="1" dirty="0">
              <a:solidFill>
                <a:srgbClr val="084D6B"/>
              </a:solidFill>
              <a:latin typeface="+mn-lt"/>
              <a:ea typeface="Poppins"/>
              <a:cs typeface="Poppins"/>
              <a:sym typeface="Poppins"/>
            </a:endParaRPr>
          </a:p>
        </p:txBody>
      </p:sp>
      <p:sp>
        <p:nvSpPr>
          <p:cNvPr id="2" name="Tekstvak 1">
            <a:extLst>
              <a:ext uri="{FF2B5EF4-FFF2-40B4-BE49-F238E27FC236}">
                <a16:creationId xmlns:a16="http://schemas.microsoft.com/office/drawing/2014/main" id="{240B17F8-40FA-F3DD-1E54-FA510AC2C682}"/>
              </a:ext>
            </a:extLst>
          </p:cNvPr>
          <p:cNvSpPr txBox="1"/>
          <p:nvPr/>
        </p:nvSpPr>
        <p:spPr>
          <a:xfrm>
            <a:off x="7611481" y="1597880"/>
            <a:ext cx="4244779" cy="1815882"/>
          </a:xfrm>
          <a:prstGeom prst="rect">
            <a:avLst/>
          </a:prstGeom>
          <a:noFill/>
        </p:spPr>
        <p:txBody>
          <a:bodyPr wrap="square" rtlCol="0">
            <a:spAutoFit/>
          </a:bodyPr>
          <a:lstStyle/>
          <a:p>
            <a:r>
              <a:rPr lang="nl-NL" dirty="0">
                <a:solidFill>
                  <a:srgbClr val="084D6B"/>
                </a:solidFill>
                <a:latin typeface="+mn-lt"/>
                <a:cs typeface="Poppins Light"/>
              </a:rPr>
              <a:t>multimodale haven met een groot industrieel cluster</a:t>
            </a:r>
          </a:p>
          <a:p>
            <a:pPr marL="285750" indent="-285750">
              <a:buFont typeface="Arial" panose="020B0604020202020204" pitchFamily="34" charset="0"/>
              <a:buChar char="•"/>
            </a:pPr>
            <a:r>
              <a:rPr lang="nl-NL" dirty="0">
                <a:solidFill>
                  <a:srgbClr val="084D6B"/>
                </a:solidFill>
                <a:latin typeface="+mn-lt"/>
                <a:cs typeface="Poppins Light"/>
              </a:rPr>
              <a:t>60 km lang havengebied van Vlissingen tot Gent met een oppervlak van het havengebied van 9100 ha</a:t>
            </a:r>
          </a:p>
          <a:p>
            <a:pPr marL="285750" indent="-285750">
              <a:buFont typeface="Arial" panose="020B0604020202020204" pitchFamily="34" charset="0"/>
              <a:buChar char="•"/>
            </a:pPr>
            <a:r>
              <a:rPr lang="nl-NL" dirty="0">
                <a:solidFill>
                  <a:srgbClr val="084D6B"/>
                </a:solidFill>
                <a:latin typeface="+mn-lt"/>
                <a:cs typeface="Poppins Light"/>
              </a:rPr>
              <a:t>werkgelegenheid voor 100.000 mensen</a:t>
            </a:r>
          </a:p>
          <a:p>
            <a:pPr marL="285750" indent="-285750">
              <a:buFont typeface="Arial" panose="020B0604020202020204" pitchFamily="34" charset="0"/>
              <a:buChar char="•"/>
            </a:pPr>
            <a:r>
              <a:rPr lang="nl-NL" dirty="0">
                <a:solidFill>
                  <a:srgbClr val="084D6B"/>
                </a:solidFill>
                <a:latin typeface="+mn-lt"/>
                <a:cs typeface="Poppins Light"/>
              </a:rPr>
              <a:t>3e van Europa met een toegevoegde waarde van € 12,5 miljard</a:t>
            </a:r>
          </a:p>
          <a:p>
            <a:pPr marL="285750" indent="-285750">
              <a:buFont typeface="Arial" panose="020B0604020202020204" pitchFamily="34" charset="0"/>
              <a:buChar char="•"/>
            </a:pPr>
            <a:r>
              <a:rPr lang="nl-NL" dirty="0">
                <a:solidFill>
                  <a:srgbClr val="084D6B"/>
                </a:solidFill>
                <a:latin typeface="+mn-lt"/>
                <a:cs typeface="Poppins Light"/>
              </a:rPr>
              <a:t>publieke aandeelhouders</a:t>
            </a:r>
          </a:p>
        </p:txBody>
      </p:sp>
      <mc:AlternateContent xmlns:mc="http://schemas.openxmlformats.org/markup-compatibility/2006" xmlns:p14="http://schemas.microsoft.com/office/powerpoint/2010/main">
        <mc:Choice Requires="p14">
          <p:contentPart p14:bwMode="auto" r:id="rId4">
            <p14:nvContentPartPr>
              <p14:cNvPr id="4" name="Inkt 3">
                <a:extLst>
                  <a:ext uri="{FF2B5EF4-FFF2-40B4-BE49-F238E27FC236}">
                    <a16:creationId xmlns:a16="http://schemas.microsoft.com/office/drawing/2014/main" id="{55E9986B-408F-0E2D-6C60-9032EE9827B5}"/>
                  </a:ext>
                </a:extLst>
              </p14:cNvPr>
              <p14:cNvContentPartPr/>
              <p14:nvPr/>
            </p14:nvContentPartPr>
            <p14:xfrm>
              <a:off x="388639" y="2207696"/>
              <a:ext cx="360" cy="360"/>
            </p14:xfrm>
          </p:contentPart>
        </mc:Choice>
        <mc:Fallback xmlns="">
          <p:pic>
            <p:nvPicPr>
              <p:cNvPr id="4" name="Inkt 3">
                <a:extLst>
                  <a:ext uri="{FF2B5EF4-FFF2-40B4-BE49-F238E27FC236}">
                    <a16:creationId xmlns:a16="http://schemas.microsoft.com/office/drawing/2014/main" id="{55E9986B-408F-0E2D-6C60-9032EE9827B5}"/>
                  </a:ext>
                </a:extLst>
              </p:cNvPr>
              <p:cNvPicPr/>
              <p:nvPr/>
            </p:nvPicPr>
            <p:blipFill>
              <a:blip r:embed="rId5"/>
              <a:stretch>
                <a:fillRect/>
              </a:stretch>
            </p:blipFill>
            <p:spPr>
              <a:xfrm>
                <a:off x="382519" y="2201576"/>
                <a:ext cx="12600" cy="12600"/>
              </a:xfrm>
              <a:prstGeom prst="rect">
                <a:avLst/>
              </a:prstGeom>
            </p:spPr>
          </p:pic>
        </mc:Fallback>
      </mc:AlternateContent>
      <p:sp>
        <p:nvSpPr>
          <p:cNvPr id="5" name="Tekstballon: ovaal 4">
            <a:extLst>
              <a:ext uri="{FF2B5EF4-FFF2-40B4-BE49-F238E27FC236}">
                <a16:creationId xmlns:a16="http://schemas.microsoft.com/office/drawing/2014/main" id="{4210FE4F-D2B6-D94E-C84D-67B8BEA2F386}"/>
              </a:ext>
            </a:extLst>
          </p:cNvPr>
          <p:cNvSpPr/>
          <p:nvPr/>
        </p:nvSpPr>
        <p:spPr>
          <a:xfrm>
            <a:off x="7179013" y="1227768"/>
            <a:ext cx="5012987" cy="2478470"/>
          </a:xfrm>
          <a:prstGeom prst="wedgeEllipseCallout">
            <a:avLst>
              <a:gd name="adj1" fmla="val -83291"/>
              <a:gd name="adj2" fmla="val -7357"/>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23854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BE7"/>
        </a:solidFill>
        <a:effectLst/>
      </p:bgPr>
    </p:bg>
    <p:spTree>
      <p:nvGrpSpPr>
        <p:cNvPr id="1" name="Shape 131"/>
        <p:cNvGrpSpPr/>
        <p:nvPr/>
      </p:nvGrpSpPr>
      <p:grpSpPr>
        <a:xfrm>
          <a:off x="0" y="0"/>
          <a:ext cx="0" cy="0"/>
          <a:chOff x="0" y="0"/>
          <a:chExt cx="0" cy="0"/>
        </a:xfrm>
      </p:grpSpPr>
      <p:sp>
        <p:nvSpPr>
          <p:cNvPr id="132" name="Google Shape;132;p17"/>
          <p:cNvSpPr/>
          <p:nvPr/>
        </p:nvSpPr>
        <p:spPr>
          <a:xfrm>
            <a:off x="2106971" y="0"/>
            <a:ext cx="10271842" cy="1500554"/>
          </a:xfrm>
          <a:prstGeom prst="rect">
            <a:avLst/>
          </a:prstGeom>
          <a:solidFill>
            <a:srgbClr val="F6EBE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2777E8"/>
              </a:buClr>
              <a:buSzPts val="2800"/>
              <a:buFont typeface="Poppins SemiBold"/>
              <a:buNone/>
            </a:pPr>
            <a:r>
              <a:rPr lang="nl-BE" sz="2800" b="1" dirty="0">
                <a:solidFill>
                  <a:srgbClr val="2777E8"/>
                </a:solidFill>
                <a:latin typeface="Poppins SemiBold"/>
                <a:ea typeface="Poppins SemiBold"/>
                <a:cs typeface="Poppins SemiBold"/>
                <a:sym typeface="Poppins SemiBold"/>
              </a:rPr>
              <a:t>1.2. </a:t>
            </a:r>
            <a:r>
              <a:rPr lang="nl-BE" sz="2800" b="1" i="0" u="none" strike="noStrike" cap="none" dirty="0">
                <a:solidFill>
                  <a:srgbClr val="2777E8"/>
                </a:solidFill>
                <a:latin typeface="+mj-lt"/>
                <a:ea typeface="Poppins SemiBold"/>
                <a:cs typeface="Poppins SemiBold"/>
                <a:sym typeface="Poppins SemiBold"/>
              </a:rPr>
              <a:t>Ontwikkelkader North Sea Port District - Visie </a:t>
            </a:r>
            <a:endParaRPr sz="2800" b="0" i="0" u="none" strike="noStrike" cap="none" dirty="0">
              <a:solidFill>
                <a:srgbClr val="2777E8"/>
              </a:solidFill>
              <a:latin typeface="+mj-lt"/>
              <a:ea typeface="Poppins SemiBold"/>
              <a:cs typeface="Poppins SemiBold"/>
              <a:sym typeface="Poppins SemiBold"/>
            </a:endParaRPr>
          </a:p>
        </p:txBody>
      </p:sp>
      <p:sp>
        <p:nvSpPr>
          <p:cNvPr id="133" name="Google Shape;133;p17"/>
          <p:cNvSpPr/>
          <p:nvPr/>
        </p:nvSpPr>
        <p:spPr>
          <a:xfrm>
            <a:off x="1676400" y="1218960"/>
            <a:ext cx="10515600" cy="324705"/>
          </a:xfrm>
          <a:prstGeom prst="rect">
            <a:avLst/>
          </a:prstGeom>
          <a:solidFill>
            <a:srgbClr val="FA4F0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5" name="Google Shape;135;p17"/>
          <p:cNvSpPr/>
          <p:nvPr/>
        </p:nvSpPr>
        <p:spPr>
          <a:xfrm>
            <a:off x="5749714" y="4798644"/>
            <a:ext cx="5734363" cy="18156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733"/>
              <a:buFont typeface="Calibri"/>
              <a:buNone/>
            </a:pPr>
            <a:endParaRPr sz="3733" b="1" i="0" u="none" strike="noStrike" cap="none">
              <a:solidFill>
                <a:srgbClr val="F6EBE7"/>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3733"/>
              <a:buFont typeface="Calibri"/>
              <a:buNone/>
            </a:pPr>
            <a:endParaRPr sz="3733" b="1" i="0" u="none" strike="noStrike" cap="none">
              <a:solidFill>
                <a:srgbClr val="FFFFFF"/>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3733"/>
              <a:buFont typeface="Calibri"/>
              <a:buNone/>
            </a:pPr>
            <a:endParaRPr sz="3733" b="1" i="0" u="none" strike="noStrike" cap="none">
              <a:solidFill>
                <a:srgbClr val="FFFFFF"/>
              </a:solidFill>
              <a:latin typeface="Trebuchet MS"/>
              <a:ea typeface="Trebuchet MS"/>
              <a:cs typeface="Trebuchet MS"/>
              <a:sym typeface="Trebuchet MS"/>
            </a:endParaRPr>
          </a:p>
        </p:txBody>
      </p:sp>
      <p:pic>
        <p:nvPicPr>
          <p:cNvPr id="136" name="Google Shape;136;p17"/>
          <p:cNvPicPr preferRelativeResize="0"/>
          <p:nvPr/>
        </p:nvPicPr>
        <p:blipFill rotWithShape="1">
          <a:blip r:embed="rId3">
            <a:alphaModFix/>
          </a:blip>
          <a:srcRect/>
          <a:stretch/>
        </p:blipFill>
        <p:spPr>
          <a:xfrm>
            <a:off x="0" y="1"/>
            <a:ext cx="1942058" cy="1563328"/>
          </a:xfrm>
          <a:prstGeom prst="rect">
            <a:avLst/>
          </a:prstGeom>
          <a:noFill/>
          <a:ln>
            <a:noFill/>
          </a:ln>
        </p:spPr>
      </p:pic>
      <p:sp>
        <p:nvSpPr>
          <p:cNvPr id="137" name="Google Shape;137;p17"/>
          <p:cNvSpPr txBox="1"/>
          <p:nvPr/>
        </p:nvSpPr>
        <p:spPr>
          <a:xfrm>
            <a:off x="398150" y="2022975"/>
            <a:ext cx="6190500" cy="3697318"/>
          </a:xfrm>
          <a:prstGeom prst="rect">
            <a:avLst/>
          </a:prstGeom>
          <a:noFill/>
          <a:ln>
            <a:noFill/>
          </a:ln>
        </p:spPr>
        <p:txBody>
          <a:bodyPr spcFirstLastPara="1" wrap="square" lIns="91425" tIns="45700" rIns="91425" bIns="45700" anchor="t" anchorCtr="0">
            <a:spAutoFit/>
          </a:bodyPr>
          <a:lstStyle/>
          <a:p>
            <a:pPr marL="11516" marR="71977" lvl="0" indent="0" algn="l" rtl="0">
              <a:lnSpc>
                <a:spcPct val="102499"/>
              </a:lnSpc>
              <a:spcBef>
                <a:spcPts val="0"/>
              </a:spcBef>
              <a:spcAft>
                <a:spcPts val="0"/>
              </a:spcAft>
              <a:buClr>
                <a:srgbClr val="084D6B"/>
              </a:buClr>
              <a:buSzPts val="1600"/>
              <a:buFont typeface="Poppins Light"/>
              <a:buNone/>
            </a:pPr>
            <a:r>
              <a:rPr lang="nl-BE" sz="1800" b="1" dirty="0">
                <a:solidFill>
                  <a:srgbClr val="084D6B"/>
                </a:solidFill>
                <a:latin typeface="+mn-lt"/>
                <a:ea typeface="Poppins"/>
                <a:cs typeface="Poppins"/>
                <a:sym typeface="Poppins"/>
              </a:rPr>
              <a:t>De uitdaging</a:t>
            </a:r>
            <a:r>
              <a:rPr lang="nl-BE" sz="1800" dirty="0">
                <a:solidFill>
                  <a:srgbClr val="084D6B"/>
                </a:solidFill>
                <a:latin typeface="+mn-lt"/>
                <a:ea typeface="Poppins Light"/>
                <a:cs typeface="Poppins Light"/>
                <a:sym typeface="Poppins Light"/>
              </a:rPr>
              <a:t>: losse elementen samen krijgen, de cohesie verstevigen, doorduwen waar het vast, democratisch draagvlak verzorgen – via een ontwikkelkader werken  naar een duurzame win-win </a:t>
            </a:r>
            <a:endParaRPr sz="1800" dirty="0">
              <a:solidFill>
                <a:srgbClr val="084D6B"/>
              </a:solidFill>
              <a:latin typeface="+mn-lt"/>
              <a:ea typeface="Poppins Light"/>
              <a:cs typeface="Poppins Light"/>
              <a:sym typeface="Poppins Light"/>
            </a:endParaRPr>
          </a:p>
          <a:p>
            <a:pPr marL="11516" marR="71977" lvl="0" indent="0" algn="l" rtl="0">
              <a:lnSpc>
                <a:spcPct val="102499"/>
              </a:lnSpc>
              <a:spcBef>
                <a:spcPts val="0"/>
              </a:spcBef>
              <a:spcAft>
                <a:spcPts val="0"/>
              </a:spcAft>
              <a:buClr>
                <a:srgbClr val="084D6B"/>
              </a:buClr>
              <a:buSzPts val="1600"/>
              <a:buFont typeface="Poppins Light"/>
              <a:buNone/>
            </a:pPr>
            <a:endParaRPr sz="1800" dirty="0">
              <a:solidFill>
                <a:srgbClr val="084D6B"/>
              </a:solidFill>
              <a:latin typeface="+mn-lt"/>
              <a:ea typeface="Poppins Light"/>
              <a:cs typeface="Poppins Light"/>
              <a:sym typeface="Poppins Light"/>
            </a:endParaRPr>
          </a:p>
          <a:p>
            <a:pPr marL="11516" marR="71977" lvl="0" indent="0" algn="l" rtl="0">
              <a:lnSpc>
                <a:spcPct val="102499"/>
              </a:lnSpc>
              <a:spcBef>
                <a:spcPts val="0"/>
              </a:spcBef>
              <a:spcAft>
                <a:spcPts val="0"/>
              </a:spcAft>
              <a:buClr>
                <a:srgbClr val="084D6B"/>
              </a:buClr>
              <a:buSzPts val="1600"/>
              <a:buFont typeface="Poppins Light"/>
              <a:buNone/>
            </a:pPr>
            <a:r>
              <a:rPr lang="nl-BE" sz="1800" b="1" i="0" u="none" strike="noStrike" cap="none" dirty="0">
                <a:solidFill>
                  <a:srgbClr val="084D6B"/>
                </a:solidFill>
                <a:latin typeface="+mn-lt"/>
                <a:ea typeface="Poppins"/>
                <a:cs typeface="Poppins"/>
                <a:sym typeface="Poppins"/>
              </a:rPr>
              <a:t>De visie</a:t>
            </a:r>
            <a:r>
              <a:rPr lang="nl-BE" sz="1800" b="0" i="0" u="none" strike="noStrike" cap="none" dirty="0">
                <a:solidFill>
                  <a:srgbClr val="084D6B"/>
                </a:solidFill>
                <a:latin typeface="+mn-lt"/>
                <a:ea typeface="Poppins Light"/>
                <a:cs typeface="Poppins Light"/>
                <a:sym typeface="Poppins Light"/>
              </a:rPr>
              <a:t> van het North Sea Port District is het fysiek, mentaal en visueel verbinden van de havenregio tot één District. Een District waar het aangenaam en gezond leven is en waar wonen, werken, ondernemen en recreëren actief bijdragen aan een beter leef- en vestigingsklimaat.</a:t>
            </a:r>
            <a:endParaRPr sz="1800" b="0" i="0" u="none" strike="noStrike" cap="none" dirty="0">
              <a:solidFill>
                <a:srgbClr val="084D6B"/>
              </a:solidFill>
              <a:latin typeface="+mn-lt"/>
              <a:ea typeface="Poppins Light"/>
              <a:cs typeface="Poppins Light"/>
              <a:sym typeface="Poppins Light"/>
            </a:endParaRPr>
          </a:p>
          <a:p>
            <a:pPr marL="0" marR="0" lvl="0" indent="0" algn="l" rtl="0">
              <a:lnSpc>
                <a:spcPct val="100000"/>
              </a:lnSpc>
              <a:spcBef>
                <a:spcPts val="27"/>
              </a:spcBef>
              <a:spcAft>
                <a:spcPts val="0"/>
              </a:spcAft>
              <a:buClr>
                <a:schemeClr val="dk1"/>
              </a:buClr>
              <a:buSzPts val="1600"/>
              <a:buFont typeface="Calibri"/>
              <a:buNone/>
            </a:pPr>
            <a:endParaRPr sz="1600" b="0" i="0" u="none" strike="noStrike" cap="none" dirty="0">
              <a:solidFill>
                <a:srgbClr val="084D6B"/>
              </a:solidFill>
              <a:latin typeface="Poppins Light"/>
              <a:ea typeface="Poppins Light"/>
              <a:cs typeface="Poppins Light"/>
              <a:sym typeface="Poppins Light"/>
            </a:endParaRPr>
          </a:p>
          <a:p>
            <a:pPr marL="11516" marR="4607" lvl="0" indent="0" algn="l" rtl="0">
              <a:lnSpc>
                <a:spcPct val="102499"/>
              </a:lnSpc>
              <a:spcBef>
                <a:spcPts val="0"/>
              </a:spcBef>
              <a:spcAft>
                <a:spcPts val="0"/>
              </a:spcAft>
              <a:buClr>
                <a:srgbClr val="084D6B"/>
              </a:buClr>
              <a:buSzPts val="1600"/>
              <a:buFont typeface="Poppins Light"/>
              <a:buNone/>
            </a:pPr>
            <a:endParaRPr sz="1600" b="0" i="0" u="none" strike="noStrike" cap="none" dirty="0">
              <a:solidFill>
                <a:srgbClr val="084D6B"/>
              </a:solidFill>
              <a:latin typeface="Poppins Light"/>
              <a:ea typeface="Poppins Light"/>
              <a:cs typeface="Poppins Light"/>
              <a:sym typeface="Poppins Light"/>
            </a:endParaRPr>
          </a:p>
        </p:txBody>
      </p:sp>
      <p:pic>
        <p:nvPicPr>
          <p:cNvPr id="138" name="Google Shape;138;p17"/>
          <p:cNvPicPr preferRelativeResize="0"/>
          <p:nvPr/>
        </p:nvPicPr>
        <p:blipFill rotWithShape="1">
          <a:blip r:embed="rId4">
            <a:alphaModFix/>
          </a:blip>
          <a:srcRect/>
          <a:stretch/>
        </p:blipFill>
        <p:spPr>
          <a:xfrm>
            <a:off x="7107124" y="2022976"/>
            <a:ext cx="4605246" cy="4475839"/>
          </a:xfrm>
          <a:prstGeom prst="rect">
            <a:avLst/>
          </a:prstGeom>
          <a:noFill/>
          <a:ln>
            <a:noFill/>
          </a:ln>
        </p:spPr>
      </p:pic>
      <p:pic>
        <p:nvPicPr>
          <p:cNvPr id="2" name="Afbeelding 1">
            <a:extLst>
              <a:ext uri="{FF2B5EF4-FFF2-40B4-BE49-F238E27FC236}">
                <a16:creationId xmlns:a16="http://schemas.microsoft.com/office/drawing/2014/main" id="{5DACFDDA-FB3B-95F2-5DDB-9F92C6C123ED}"/>
              </a:ext>
            </a:extLst>
          </p:cNvPr>
          <p:cNvPicPr>
            <a:picLocks noChangeAspect="1"/>
          </p:cNvPicPr>
          <p:nvPr/>
        </p:nvPicPr>
        <p:blipFill>
          <a:blip r:embed="rId5"/>
          <a:stretch>
            <a:fillRect/>
          </a:stretch>
        </p:blipFill>
        <p:spPr>
          <a:xfrm>
            <a:off x="507997" y="5248816"/>
            <a:ext cx="5750699" cy="1592772"/>
          </a:xfrm>
          <a:prstGeom prst="rect">
            <a:avLst/>
          </a:prstGeom>
        </p:spPr>
      </p:pic>
    </p:spTree>
    <p:extLst>
      <p:ext uri="{BB962C8B-B14F-4D97-AF65-F5344CB8AC3E}">
        <p14:creationId xmlns:p14="http://schemas.microsoft.com/office/powerpoint/2010/main" val="1619020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BE7"/>
        </a:solidFill>
        <a:effectLst/>
      </p:bgPr>
    </p:bg>
    <p:spTree>
      <p:nvGrpSpPr>
        <p:cNvPr id="1" name="Shape 142"/>
        <p:cNvGrpSpPr/>
        <p:nvPr/>
      </p:nvGrpSpPr>
      <p:grpSpPr>
        <a:xfrm>
          <a:off x="0" y="0"/>
          <a:ext cx="0" cy="0"/>
          <a:chOff x="0" y="0"/>
          <a:chExt cx="0" cy="0"/>
        </a:xfrm>
      </p:grpSpPr>
      <p:sp>
        <p:nvSpPr>
          <p:cNvPr id="143" name="Google Shape;143;p18"/>
          <p:cNvSpPr/>
          <p:nvPr/>
        </p:nvSpPr>
        <p:spPr>
          <a:xfrm>
            <a:off x="2106971" y="0"/>
            <a:ext cx="10271842" cy="1500554"/>
          </a:xfrm>
          <a:prstGeom prst="rect">
            <a:avLst/>
          </a:prstGeom>
          <a:solidFill>
            <a:srgbClr val="F6EBE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2777E8"/>
              </a:buClr>
              <a:buSzPts val="2800"/>
              <a:buFont typeface="Poppins SemiBold"/>
              <a:buNone/>
            </a:pPr>
            <a:r>
              <a:rPr lang="nl-BE" sz="2800" b="1" dirty="0">
                <a:solidFill>
                  <a:srgbClr val="2777E8"/>
                </a:solidFill>
                <a:latin typeface="Poppins SemiBold"/>
                <a:ea typeface="Poppins SemiBold"/>
                <a:cs typeface="Poppins SemiBold"/>
                <a:sym typeface="Poppins SemiBold"/>
              </a:rPr>
              <a:t>1.2. </a:t>
            </a:r>
            <a:r>
              <a:rPr lang="nl-BE" sz="2800" b="1" i="0" u="none" strike="noStrike" cap="none" dirty="0">
                <a:solidFill>
                  <a:srgbClr val="2777E8"/>
                </a:solidFill>
                <a:latin typeface="+mj-lt"/>
                <a:ea typeface="Poppins SemiBold"/>
                <a:cs typeface="Poppins SemiBold"/>
                <a:sym typeface="Poppins SemiBold"/>
              </a:rPr>
              <a:t>Ontwikkelkader North Sea Port District – 8 thema’s </a:t>
            </a:r>
            <a:endParaRPr sz="2800" b="0" i="0" u="none" strike="noStrike" cap="none" dirty="0">
              <a:solidFill>
                <a:srgbClr val="2777E8"/>
              </a:solidFill>
              <a:latin typeface="+mj-lt"/>
              <a:ea typeface="Poppins SemiBold"/>
              <a:cs typeface="Poppins SemiBold"/>
              <a:sym typeface="Poppins SemiBold"/>
            </a:endParaRPr>
          </a:p>
        </p:txBody>
      </p:sp>
      <p:sp>
        <p:nvSpPr>
          <p:cNvPr id="144" name="Google Shape;144;p18"/>
          <p:cNvSpPr/>
          <p:nvPr/>
        </p:nvSpPr>
        <p:spPr>
          <a:xfrm>
            <a:off x="1676400" y="1218960"/>
            <a:ext cx="10515600" cy="324705"/>
          </a:xfrm>
          <a:prstGeom prst="rect">
            <a:avLst/>
          </a:prstGeom>
          <a:solidFill>
            <a:srgbClr val="FA4F0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5" name="Google Shape;145;p18"/>
          <p:cNvSpPr txBox="1">
            <a:spLocks noGrp="1"/>
          </p:cNvSpPr>
          <p:nvPr>
            <p:ph type="body" idx="1"/>
          </p:nvPr>
        </p:nvSpPr>
        <p:spPr>
          <a:xfrm>
            <a:off x="6646335" y="3155951"/>
            <a:ext cx="5037668" cy="2889251"/>
          </a:xfrm>
          <a:prstGeom prst="rect">
            <a:avLst/>
          </a:prstGeom>
          <a:noFill/>
          <a:ln>
            <a:noFill/>
          </a:ln>
        </p:spPr>
        <p:txBody>
          <a:bodyPr spcFirstLastPara="1" wrap="square" lIns="91425" tIns="45700" rIns="91425" bIns="45700" anchor="t" anchorCtr="0">
            <a:normAutofit/>
          </a:bodyPr>
          <a:lstStyle/>
          <a:p>
            <a:pPr marL="228600" lvl="0" indent="-25400" algn="l" rtl="0">
              <a:lnSpc>
                <a:spcPct val="90000"/>
              </a:lnSpc>
              <a:spcBef>
                <a:spcPts val="0"/>
              </a:spcBef>
              <a:spcAft>
                <a:spcPts val="0"/>
              </a:spcAft>
              <a:buClr>
                <a:schemeClr val="dk1"/>
              </a:buClr>
              <a:buSzPts val="3200"/>
              <a:buNone/>
            </a:pPr>
            <a:endParaRPr sz="3200" dirty="0">
              <a:solidFill>
                <a:srgbClr val="003E7C"/>
              </a:solidFill>
              <a:latin typeface="Montserrat Light"/>
              <a:ea typeface="Montserrat Light"/>
              <a:cs typeface="Montserrat Light"/>
              <a:sym typeface="Montserrat Light"/>
            </a:endParaRPr>
          </a:p>
          <a:p>
            <a:pPr marL="228600" lvl="0" indent="-76200" algn="l" rtl="0">
              <a:lnSpc>
                <a:spcPct val="90000"/>
              </a:lnSpc>
              <a:spcBef>
                <a:spcPts val="1000"/>
              </a:spcBef>
              <a:spcAft>
                <a:spcPts val="0"/>
              </a:spcAft>
              <a:buClr>
                <a:schemeClr val="dk1"/>
              </a:buClr>
              <a:buSzPts val="2400"/>
              <a:buNone/>
            </a:pPr>
            <a:endParaRPr sz="2400" dirty="0">
              <a:solidFill>
                <a:srgbClr val="003E7C"/>
              </a:solidFill>
              <a:latin typeface="Montserrat Medium"/>
              <a:ea typeface="Montserrat Medium"/>
              <a:cs typeface="Montserrat Medium"/>
              <a:sym typeface="Montserrat Medium"/>
            </a:endParaRPr>
          </a:p>
        </p:txBody>
      </p:sp>
      <p:pic>
        <p:nvPicPr>
          <p:cNvPr id="146" name="Google Shape;146;p18"/>
          <p:cNvPicPr preferRelativeResize="0"/>
          <p:nvPr/>
        </p:nvPicPr>
        <p:blipFill rotWithShape="1">
          <a:blip r:embed="rId3">
            <a:alphaModFix/>
          </a:blip>
          <a:srcRect/>
          <a:stretch/>
        </p:blipFill>
        <p:spPr>
          <a:xfrm>
            <a:off x="0" y="1"/>
            <a:ext cx="1942058" cy="1563328"/>
          </a:xfrm>
          <a:prstGeom prst="rect">
            <a:avLst/>
          </a:prstGeom>
          <a:noFill/>
          <a:ln>
            <a:noFill/>
          </a:ln>
        </p:spPr>
      </p:pic>
      <p:grpSp>
        <p:nvGrpSpPr>
          <p:cNvPr id="147" name="Google Shape;147;p18"/>
          <p:cNvGrpSpPr/>
          <p:nvPr/>
        </p:nvGrpSpPr>
        <p:grpSpPr>
          <a:xfrm>
            <a:off x="1284349" y="2403550"/>
            <a:ext cx="2088514" cy="3744595"/>
            <a:chOff x="1284349" y="2403550"/>
            <a:chExt cx="2088514" cy="3744595"/>
          </a:xfrm>
        </p:grpSpPr>
        <p:sp>
          <p:nvSpPr>
            <p:cNvPr id="148" name="Google Shape;148;p18"/>
            <p:cNvSpPr/>
            <p:nvPr/>
          </p:nvSpPr>
          <p:spPr>
            <a:xfrm>
              <a:off x="2322683" y="2467183"/>
              <a:ext cx="635" cy="3642360"/>
            </a:xfrm>
            <a:custGeom>
              <a:avLst/>
              <a:gdLst/>
              <a:ahLst/>
              <a:cxnLst/>
              <a:rect l="l" t="t" r="r" b="b"/>
              <a:pathLst>
                <a:path w="635" h="3642360" extrusionOk="0">
                  <a:moveTo>
                    <a:pt x="25" y="0"/>
                  </a:moveTo>
                  <a:lnTo>
                    <a:pt x="0" y="3642233"/>
                  </a:lnTo>
                </a:path>
              </a:pathLst>
            </a:custGeom>
            <a:noFill/>
            <a:ln w="25400" cap="flat" cmpd="sng">
              <a:solidFill>
                <a:srgbClr val="B1B3B6"/>
              </a:solidFill>
              <a:prstDash val="dot"/>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49" name="Google Shape;149;p18"/>
            <p:cNvSpPr/>
            <p:nvPr/>
          </p:nvSpPr>
          <p:spPr>
            <a:xfrm>
              <a:off x="2309977" y="2403550"/>
              <a:ext cx="26034" cy="3744595"/>
            </a:xfrm>
            <a:custGeom>
              <a:avLst/>
              <a:gdLst/>
              <a:ahLst/>
              <a:cxnLst/>
              <a:rect l="l" t="t" r="r" b="b"/>
              <a:pathLst>
                <a:path w="26035" h="3744595" extrusionOk="0">
                  <a:moveTo>
                    <a:pt x="25400" y="3731349"/>
                  </a:moveTo>
                  <a:lnTo>
                    <a:pt x="21678" y="3722370"/>
                  </a:lnTo>
                  <a:lnTo>
                    <a:pt x="12700" y="3718649"/>
                  </a:lnTo>
                  <a:lnTo>
                    <a:pt x="3721" y="3722370"/>
                  </a:lnTo>
                  <a:lnTo>
                    <a:pt x="0" y="3731349"/>
                  </a:lnTo>
                  <a:lnTo>
                    <a:pt x="3721" y="3740327"/>
                  </a:lnTo>
                  <a:lnTo>
                    <a:pt x="12700" y="3744049"/>
                  </a:lnTo>
                  <a:lnTo>
                    <a:pt x="21678" y="3740327"/>
                  </a:lnTo>
                  <a:lnTo>
                    <a:pt x="25400" y="3731349"/>
                  </a:lnTo>
                  <a:close/>
                </a:path>
                <a:path w="26035" h="3744595" extrusionOk="0">
                  <a:moveTo>
                    <a:pt x="25425" y="12700"/>
                  </a:moveTo>
                  <a:lnTo>
                    <a:pt x="21704" y="3721"/>
                  </a:lnTo>
                  <a:lnTo>
                    <a:pt x="12725" y="0"/>
                  </a:lnTo>
                  <a:lnTo>
                    <a:pt x="3746" y="3721"/>
                  </a:lnTo>
                  <a:lnTo>
                    <a:pt x="25" y="12700"/>
                  </a:lnTo>
                  <a:lnTo>
                    <a:pt x="3746" y="21678"/>
                  </a:lnTo>
                  <a:lnTo>
                    <a:pt x="12725" y="25400"/>
                  </a:lnTo>
                  <a:lnTo>
                    <a:pt x="21704" y="21678"/>
                  </a:lnTo>
                  <a:lnTo>
                    <a:pt x="25425" y="12700"/>
                  </a:lnTo>
                  <a:close/>
                </a:path>
              </a:pathLst>
            </a:custGeom>
            <a:solidFill>
              <a:srgbClr val="B1B3B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8"/>
            <p:cNvSpPr/>
            <p:nvPr/>
          </p:nvSpPr>
          <p:spPr>
            <a:xfrm>
              <a:off x="2262797" y="2416246"/>
              <a:ext cx="120014" cy="64769"/>
            </a:xfrm>
            <a:custGeom>
              <a:avLst/>
              <a:gdLst/>
              <a:ahLst/>
              <a:cxnLst/>
              <a:rect l="l" t="t" r="r" b="b"/>
              <a:pathLst>
                <a:path w="120014" h="64769" extrusionOk="0">
                  <a:moveTo>
                    <a:pt x="0" y="64592"/>
                  </a:moveTo>
                  <a:lnTo>
                    <a:pt x="59918" y="0"/>
                  </a:lnTo>
                  <a:lnTo>
                    <a:pt x="119976" y="64452"/>
                  </a:lnTo>
                </a:path>
              </a:pathLst>
            </a:custGeom>
            <a:noFill/>
            <a:ln w="25400" cap="flat" cmpd="sng">
              <a:solidFill>
                <a:srgbClr val="B1B3B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1" name="Google Shape;151;p18"/>
            <p:cNvSpPr/>
            <p:nvPr/>
          </p:nvSpPr>
          <p:spPr>
            <a:xfrm>
              <a:off x="2262700" y="6070361"/>
              <a:ext cx="120014" cy="64769"/>
            </a:xfrm>
            <a:custGeom>
              <a:avLst/>
              <a:gdLst/>
              <a:ahLst/>
              <a:cxnLst/>
              <a:rect l="l" t="t" r="r" b="b"/>
              <a:pathLst>
                <a:path w="120014" h="64770" extrusionOk="0">
                  <a:moveTo>
                    <a:pt x="119976" y="0"/>
                  </a:moveTo>
                  <a:lnTo>
                    <a:pt x="59982" y="64528"/>
                  </a:lnTo>
                  <a:lnTo>
                    <a:pt x="0" y="0"/>
                  </a:lnTo>
                </a:path>
              </a:pathLst>
            </a:custGeom>
            <a:noFill/>
            <a:ln w="25400" cap="flat" cmpd="sng">
              <a:solidFill>
                <a:srgbClr val="B1B3B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2" name="Google Shape;152;p18"/>
            <p:cNvSpPr/>
            <p:nvPr/>
          </p:nvSpPr>
          <p:spPr>
            <a:xfrm>
              <a:off x="1284349" y="3231344"/>
              <a:ext cx="2088514" cy="2088514"/>
            </a:xfrm>
            <a:custGeom>
              <a:avLst/>
              <a:gdLst/>
              <a:ahLst/>
              <a:cxnLst/>
              <a:rect l="l" t="t" r="r" b="b"/>
              <a:pathLst>
                <a:path w="2088514" h="2088514" extrusionOk="0">
                  <a:moveTo>
                    <a:pt x="1044219" y="0"/>
                  </a:moveTo>
                  <a:lnTo>
                    <a:pt x="996420" y="1074"/>
                  </a:lnTo>
                  <a:lnTo>
                    <a:pt x="949174" y="4267"/>
                  </a:lnTo>
                  <a:lnTo>
                    <a:pt x="902524" y="9532"/>
                  </a:lnTo>
                  <a:lnTo>
                    <a:pt x="856519" y="16823"/>
                  </a:lnTo>
                  <a:lnTo>
                    <a:pt x="811203" y="26095"/>
                  </a:lnTo>
                  <a:lnTo>
                    <a:pt x="766624" y="37300"/>
                  </a:lnTo>
                  <a:lnTo>
                    <a:pt x="722826" y="50393"/>
                  </a:lnTo>
                  <a:lnTo>
                    <a:pt x="679857" y="65328"/>
                  </a:lnTo>
                  <a:lnTo>
                    <a:pt x="637761" y="82059"/>
                  </a:lnTo>
                  <a:lnTo>
                    <a:pt x="596586" y="100540"/>
                  </a:lnTo>
                  <a:lnTo>
                    <a:pt x="556377" y="120724"/>
                  </a:lnTo>
                  <a:lnTo>
                    <a:pt x="517181" y="142566"/>
                  </a:lnTo>
                  <a:lnTo>
                    <a:pt x="479043" y="166019"/>
                  </a:lnTo>
                  <a:lnTo>
                    <a:pt x="442010" y="191038"/>
                  </a:lnTo>
                  <a:lnTo>
                    <a:pt x="406127" y="217576"/>
                  </a:lnTo>
                  <a:lnTo>
                    <a:pt x="371441" y="245587"/>
                  </a:lnTo>
                  <a:lnTo>
                    <a:pt x="337998" y="275025"/>
                  </a:lnTo>
                  <a:lnTo>
                    <a:pt x="305844" y="305844"/>
                  </a:lnTo>
                  <a:lnTo>
                    <a:pt x="275025" y="337998"/>
                  </a:lnTo>
                  <a:lnTo>
                    <a:pt x="245587" y="371441"/>
                  </a:lnTo>
                  <a:lnTo>
                    <a:pt x="217576" y="406127"/>
                  </a:lnTo>
                  <a:lnTo>
                    <a:pt x="191038" y="442010"/>
                  </a:lnTo>
                  <a:lnTo>
                    <a:pt x="166019" y="479043"/>
                  </a:lnTo>
                  <a:lnTo>
                    <a:pt x="142566" y="517181"/>
                  </a:lnTo>
                  <a:lnTo>
                    <a:pt x="120724" y="556377"/>
                  </a:lnTo>
                  <a:lnTo>
                    <a:pt x="100540" y="596586"/>
                  </a:lnTo>
                  <a:lnTo>
                    <a:pt x="82059" y="637761"/>
                  </a:lnTo>
                  <a:lnTo>
                    <a:pt x="65328" y="679857"/>
                  </a:lnTo>
                  <a:lnTo>
                    <a:pt x="50393" y="722826"/>
                  </a:lnTo>
                  <a:lnTo>
                    <a:pt x="37300" y="766624"/>
                  </a:lnTo>
                  <a:lnTo>
                    <a:pt x="26095" y="811203"/>
                  </a:lnTo>
                  <a:lnTo>
                    <a:pt x="16823" y="856519"/>
                  </a:lnTo>
                  <a:lnTo>
                    <a:pt x="9532" y="902524"/>
                  </a:lnTo>
                  <a:lnTo>
                    <a:pt x="4267" y="949174"/>
                  </a:lnTo>
                  <a:lnTo>
                    <a:pt x="1074" y="996420"/>
                  </a:lnTo>
                  <a:lnTo>
                    <a:pt x="0" y="1044219"/>
                  </a:lnTo>
                  <a:lnTo>
                    <a:pt x="1074" y="1092017"/>
                  </a:lnTo>
                  <a:lnTo>
                    <a:pt x="4267" y="1139264"/>
                  </a:lnTo>
                  <a:lnTo>
                    <a:pt x="9532" y="1185913"/>
                  </a:lnTo>
                  <a:lnTo>
                    <a:pt x="16823" y="1231919"/>
                  </a:lnTo>
                  <a:lnTo>
                    <a:pt x="26095" y="1277234"/>
                  </a:lnTo>
                  <a:lnTo>
                    <a:pt x="37300" y="1321814"/>
                  </a:lnTo>
                  <a:lnTo>
                    <a:pt x="50393" y="1365612"/>
                  </a:lnTo>
                  <a:lnTo>
                    <a:pt x="65328" y="1408581"/>
                  </a:lnTo>
                  <a:lnTo>
                    <a:pt x="82059" y="1450676"/>
                  </a:lnTo>
                  <a:lnTo>
                    <a:pt x="100540" y="1491852"/>
                  </a:lnTo>
                  <a:lnTo>
                    <a:pt x="120724" y="1532060"/>
                  </a:lnTo>
                  <a:lnTo>
                    <a:pt x="142566" y="1571257"/>
                  </a:lnTo>
                  <a:lnTo>
                    <a:pt x="166019" y="1609395"/>
                  </a:lnTo>
                  <a:lnTo>
                    <a:pt x="191038" y="1646428"/>
                  </a:lnTo>
                  <a:lnTo>
                    <a:pt x="217576" y="1682310"/>
                  </a:lnTo>
                  <a:lnTo>
                    <a:pt x="245587" y="1716996"/>
                  </a:lnTo>
                  <a:lnTo>
                    <a:pt x="275025" y="1750440"/>
                  </a:lnTo>
                  <a:lnTo>
                    <a:pt x="305844" y="1782594"/>
                  </a:lnTo>
                  <a:lnTo>
                    <a:pt x="337998" y="1813413"/>
                  </a:lnTo>
                  <a:lnTo>
                    <a:pt x="371441" y="1842851"/>
                  </a:lnTo>
                  <a:lnTo>
                    <a:pt x="406127" y="1870862"/>
                  </a:lnTo>
                  <a:lnTo>
                    <a:pt x="442010" y="1897400"/>
                  </a:lnTo>
                  <a:lnTo>
                    <a:pt x="479043" y="1922419"/>
                  </a:lnTo>
                  <a:lnTo>
                    <a:pt x="517181" y="1945872"/>
                  </a:lnTo>
                  <a:lnTo>
                    <a:pt x="556377" y="1967714"/>
                  </a:lnTo>
                  <a:lnTo>
                    <a:pt x="596586" y="1987898"/>
                  </a:lnTo>
                  <a:lnTo>
                    <a:pt x="637761" y="2006378"/>
                  </a:lnTo>
                  <a:lnTo>
                    <a:pt x="679857" y="2023109"/>
                  </a:lnTo>
                  <a:lnTo>
                    <a:pt x="722826" y="2038045"/>
                  </a:lnTo>
                  <a:lnTo>
                    <a:pt x="766624" y="2051138"/>
                  </a:lnTo>
                  <a:lnTo>
                    <a:pt x="811203" y="2062343"/>
                  </a:lnTo>
                  <a:lnTo>
                    <a:pt x="856519" y="2071615"/>
                  </a:lnTo>
                  <a:lnTo>
                    <a:pt x="902524" y="2078906"/>
                  </a:lnTo>
                  <a:lnTo>
                    <a:pt x="949174" y="2084171"/>
                  </a:lnTo>
                  <a:lnTo>
                    <a:pt x="996420" y="2087364"/>
                  </a:lnTo>
                  <a:lnTo>
                    <a:pt x="1044219" y="2088438"/>
                  </a:lnTo>
                  <a:lnTo>
                    <a:pt x="1092017" y="2087364"/>
                  </a:lnTo>
                  <a:lnTo>
                    <a:pt x="1139264" y="2084171"/>
                  </a:lnTo>
                  <a:lnTo>
                    <a:pt x="1185913" y="2078906"/>
                  </a:lnTo>
                  <a:lnTo>
                    <a:pt x="1231919" y="2071615"/>
                  </a:lnTo>
                  <a:lnTo>
                    <a:pt x="1277234" y="2062343"/>
                  </a:lnTo>
                  <a:lnTo>
                    <a:pt x="1321814" y="2051138"/>
                  </a:lnTo>
                  <a:lnTo>
                    <a:pt x="1365612" y="2038045"/>
                  </a:lnTo>
                  <a:lnTo>
                    <a:pt x="1408581" y="2023109"/>
                  </a:lnTo>
                  <a:lnTo>
                    <a:pt x="1450676" y="2006378"/>
                  </a:lnTo>
                  <a:lnTo>
                    <a:pt x="1491852" y="1987898"/>
                  </a:lnTo>
                  <a:lnTo>
                    <a:pt x="1532060" y="1967714"/>
                  </a:lnTo>
                  <a:lnTo>
                    <a:pt x="1571257" y="1945872"/>
                  </a:lnTo>
                  <a:lnTo>
                    <a:pt x="1609395" y="1922419"/>
                  </a:lnTo>
                  <a:lnTo>
                    <a:pt x="1646428" y="1897400"/>
                  </a:lnTo>
                  <a:lnTo>
                    <a:pt x="1682310" y="1870862"/>
                  </a:lnTo>
                  <a:lnTo>
                    <a:pt x="1716996" y="1842851"/>
                  </a:lnTo>
                  <a:lnTo>
                    <a:pt x="1750440" y="1813413"/>
                  </a:lnTo>
                  <a:lnTo>
                    <a:pt x="1782594" y="1782594"/>
                  </a:lnTo>
                  <a:lnTo>
                    <a:pt x="1813413" y="1750440"/>
                  </a:lnTo>
                  <a:lnTo>
                    <a:pt x="1842851" y="1716996"/>
                  </a:lnTo>
                  <a:lnTo>
                    <a:pt x="1870862" y="1682310"/>
                  </a:lnTo>
                  <a:lnTo>
                    <a:pt x="1897400" y="1646428"/>
                  </a:lnTo>
                  <a:lnTo>
                    <a:pt x="1922419" y="1609395"/>
                  </a:lnTo>
                  <a:lnTo>
                    <a:pt x="1945872" y="1571257"/>
                  </a:lnTo>
                  <a:lnTo>
                    <a:pt x="1967714" y="1532060"/>
                  </a:lnTo>
                  <a:lnTo>
                    <a:pt x="1987898" y="1491852"/>
                  </a:lnTo>
                  <a:lnTo>
                    <a:pt x="2006378" y="1450676"/>
                  </a:lnTo>
                  <a:lnTo>
                    <a:pt x="2023109" y="1408581"/>
                  </a:lnTo>
                  <a:lnTo>
                    <a:pt x="2038045" y="1365612"/>
                  </a:lnTo>
                  <a:lnTo>
                    <a:pt x="2051138" y="1321814"/>
                  </a:lnTo>
                  <a:lnTo>
                    <a:pt x="2062343" y="1277234"/>
                  </a:lnTo>
                  <a:lnTo>
                    <a:pt x="2071615" y="1231919"/>
                  </a:lnTo>
                  <a:lnTo>
                    <a:pt x="2078906" y="1185913"/>
                  </a:lnTo>
                  <a:lnTo>
                    <a:pt x="2084171" y="1139264"/>
                  </a:lnTo>
                  <a:lnTo>
                    <a:pt x="2087364" y="1092017"/>
                  </a:lnTo>
                  <a:lnTo>
                    <a:pt x="2088438" y="1044219"/>
                  </a:lnTo>
                  <a:lnTo>
                    <a:pt x="2087364" y="996420"/>
                  </a:lnTo>
                  <a:lnTo>
                    <a:pt x="2084171" y="949174"/>
                  </a:lnTo>
                  <a:lnTo>
                    <a:pt x="2078906" y="902524"/>
                  </a:lnTo>
                  <a:lnTo>
                    <a:pt x="2071615" y="856519"/>
                  </a:lnTo>
                  <a:lnTo>
                    <a:pt x="2062343" y="811203"/>
                  </a:lnTo>
                  <a:lnTo>
                    <a:pt x="2051138" y="766624"/>
                  </a:lnTo>
                  <a:lnTo>
                    <a:pt x="2038045" y="722826"/>
                  </a:lnTo>
                  <a:lnTo>
                    <a:pt x="2023109" y="679857"/>
                  </a:lnTo>
                  <a:lnTo>
                    <a:pt x="2006378" y="637761"/>
                  </a:lnTo>
                  <a:lnTo>
                    <a:pt x="1987898" y="596586"/>
                  </a:lnTo>
                  <a:lnTo>
                    <a:pt x="1967714" y="556377"/>
                  </a:lnTo>
                  <a:lnTo>
                    <a:pt x="1945872" y="517181"/>
                  </a:lnTo>
                  <a:lnTo>
                    <a:pt x="1922419" y="479043"/>
                  </a:lnTo>
                  <a:lnTo>
                    <a:pt x="1897400" y="442010"/>
                  </a:lnTo>
                  <a:lnTo>
                    <a:pt x="1870862" y="406127"/>
                  </a:lnTo>
                  <a:lnTo>
                    <a:pt x="1842851" y="371441"/>
                  </a:lnTo>
                  <a:lnTo>
                    <a:pt x="1813413" y="337998"/>
                  </a:lnTo>
                  <a:lnTo>
                    <a:pt x="1782594" y="305844"/>
                  </a:lnTo>
                  <a:lnTo>
                    <a:pt x="1750440" y="275025"/>
                  </a:lnTo>
                  <a:lnTo>
                    <a:pt x="1716996" y="245587"/>
                  </a:lnTo>
                  <a:lnTo>
                    <a:pt x="1682310" y="217576"/>
                  </a:lnTo>
                  <a:lnTo>
                    <a:pt x="1646428" y="191038"/>
                  </a:lnTo>
                  <a:lnTo>
                    <a:pt x="1609395" y="166019"/>
                  </a:lnTo>
                  <a:lnTo>
                    <a:pt x="1571257" y="142566"/>
                  </a:lnTo>
                  <a:lnTo>
                    <a:pt x="1532060" y="120724"/>
                  </a:lnTo>
                  <a:lnTo>
                    <a:pt x="1491852" y="100540"/>
                  </a:lnTo>
                  <a:lnTo>
                    <a:pt x="1450676" y="82059"/>
                  </a:lnTo>
                  <a:lnTo>
                    <a:pt x="1408581" y="65328"/>
                  </a:lnTo>
                  <a:lnTo>
                    <a:pt x="1365612" y="50393"/>
                  </a:lnTo>
                  <a:lnTo>
                    <a:pt x="1321814" y="37300"/>
                  </a:lnTo>
                  <a:lnTo>
                    <a:pt x="1277234" y="26095"/>
                  </a:lnTo>
                  <a:lnTo>
                    <a:pt x="1231919" y="16823"/>
                  </a:lnTo>
                  <a:lnTo>
                    <a:pt x="1185913" y="9532"/>
                  </a:lnTo>
                  <a:lnTo>
                    <a:pt x="1139264" y="4267"/>
                  </a:lnTo>
                  <a:lnTo>
                    <a:pt x="1092017" y="1074"/>
                  </a:lnTo>
                  <a:lnTo>
                    <a:pt x="104421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53" name="Google Shape;153;p18"/>
          <p:cNvSpPr txBox="1"/>
          <p:nvPr/>
        </p:nvSpPr>
        <p:spPr>
          <a:xfrm>
            <a:off x="1654244" y="3928000"/>
            <a:ext cx="1345565" cy="695960"/>
          </a:xfrm>
          <a:prstGeom prst="rect">
            <a:avLst/>
          </a:prstGeom>
          <a:noFill/>
          <a:ln>
            <a:noFill/>
          </a:ln>
        </p:spPr>
        <p:txBody>
          <a:bodyPr spcFirstLastPara="1" wrap="square" lIns="0" tIns="12700" rIns="0" bIns="0" anchor="t" anchorCtr="0">
            <a:spAutoFit/>
          </a:bodyPr>
          <a:lstStyle/>
          <a:p>
            <a:pPr marL="0" marR="0" lvl="0" indent="0" algn="ctr" rtl="0">
              <a:lnSpc>
                <a:spcPct val="100000"/>
              </a:lnSpc>
              <a:spcBef>
                <a:spcPts val="0"/>
              </a:spcBef>
              <a:spcAft>
                <a:spcPts val="0"/>
              </a:spcAft>
              <a:buClr>
                <a:srgbClr val="231F20"/>
              </a:buClr>
              <a:buSzPts val="2200"/>
              <a:buFont typeface="Arial"/>
              <a:buNone/>
            </a:pPr>
            <a:r>
              <a:rPr lang="nl-BE" sz="2200" b="0" i="0" u="none" strike="noStrike" cap="none">
                <a:solidFill>
                  <a:srgbClr val="231F20"/>
                </a:solidFill>
                <a:latin typeface="Arial"/>
                <a:ea typeface="Arial"/>
                <a:cs typeface="Arial"/>
                <a:sym typeface="Arial"/>
              </a:rPr>
              <a:t>NSPD</a:t>
            </a:r>
            <a:endParaRPr sz="2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231F20"/>
              </a:buClr>
              <a:buSzPts val="2200"/>
              <a:buFont typeface="Arial"/>
              <a:buNone/>
            </a:pPr>
            <a:r>
              <a:rPr lang="nl-BE" sz="2200" b="0" i="0" u="none" strike="noStrike" cap="none">
                <a:solidFill>
                  <a:srgbClr val="231F20"/>
                </a:solidFill>
                <a:latin typeface="Arial"/>
                <a:ea typeface="Arial"/>
                <a:cs typeface="Arial"/>
                <a:sym typeface="Arial"/>
              </a:rPr>
              <a:t>Visie 2050</a:t>
            </a:r>
            <a:endParaRPr sz="2200" b="0" i="0" u="none" strike="noStrike" cap="none">
              <a:solidFill>
                <a:srgbClr val="000000"/>
              </a:solidFill>
              <a:latin typeface="Arial"/>
              <a:ea typeface="Arial"/>
              <a:cs typeface="Arial"/>
              <a:sym typeface="Arial"/>
            </a:endParaRPr>
          </a:p>
        </p:txBody>
      </p:sp>
      <p:sp>
        <p:nvSpPr>
          <p:cNvPr id="154" name="Google Shape;154;p18"/>
          <p:cNvSpPr/>
          <p:nvPr/>
        </p:nvSpPr>
        <p:spPr>
          <a:xfrm>
            <a:off x="1299097" y="3265757"/>
            <a:ext cx="2088514" cy="2088514"/>
          </a:xfrm>
          <a:custGeom>
            <a:avLst/>
            <a:gdLst/>
            <a:ahLst/>
            <a:cxnLst/>
            <a:rect l="l" t="t" r="r" b="b"/>
            <a:pathLst>
              <a:path w="2088514" h="2088514" extrusionOk="0">
                <a:moveTo>
                  <a:pt x="0" y="1044219"/>
                </a:moveTo>
                <a:lnTo>
                  <a:pt x="1074" y="996420"/>
                </a:lnTo>
                <a:lnTo>
                  <a:pt x="4267" y="949174"/>
                </a:lnTo>
                <a:lnTo>
                  <a:pt x="9532" y="902524"/>
                </a:lnTo>
                <a:lnTo>
                  <a:pt x="16823" y="856519"/>
                </a:lnTo>
                <a:lnTo>
                  <a:pt x="26095" y="811203"/>
                </a:lnTo>
                <a:lnTo>
                  <a:pt x="37300" y="766624"/>
                </a:lnTo>
                <a:lnTo>
                  <a:pt x="50393" y="722826"/>
                </a:lnTo>
                <a:lnTo>
                  <a:pt x="65328" y="679857"/>
                </a:lnTo>
                <a:lnTo>
                  <a:pt x="82059" y="637761"/>
                </a:lnTo>
                <a:lnTo>
                  <a:pt x="100540" y="596586"/>
                </a:lnTo>
                <a:lnTo>
                  <a:pt x="120724" y="556377"/>
                </a:lnTo>
                <a:lnTo>
                  <a:pt x="142566" y="517181"/>
                </a:lnTo>
                <a:lnTo>
                  <a:pt x="166019" y="479043"/>
                </a:lnTo>
                <a:lnTo>
                  <a:pt x="191038" y="442010"/>
                </a:lnTo>
                <a:lnTo>
                  <a:pt x="217576" y="406127"/>
                </a:lnTo>
                <a:lnTo>
                  <a:pt x="245587" y="371441"/>
                </a:lnTo>
                <a:lnTo>
                  <a:pt x="275025" y="337998"/>
                </a:lnTo>
                <a:lnTo>
                  <a:pt x="305844" y="305844"/>
                </a:lnTo>
                <a:lnTo>
                  <a:pt x="337998" y="275025"/>
                </a:lnTo>
                <a:lnTo>
                  <a:pt x="371441" y="245587"/>
                </a:lnTo>
                <a:lnTo>
                  <a:pt x="406127" y="217576"/>
                </a:lnTo>
                <a:lnTo>
                  <a:pt x="442010" y="191038"/>
                </a:lnTo>
                <a:lnTo>
                  <a:pt x="479043" y="166019"/>
                </a:lnTo>
                <a:lnTo>
                  <a:pt x="517181" y="142566"/>
                </a:lnTo>
                <a:lnTo>
                  <a:pt x="556377" y="120724"/>
                </a:lnTo>
                <a:lnTo>
                  <a:pt x="596586" y="100540"/>
                </a:lnTo>
                <a:lnTo>
                  <a:pt x="637761" y="82059"/>
                </a:lnTo>
                <a:lnTo>
                  <a:pt x="679857" y="65328"/>
                </a:lnTo>
                <a:lnTo>
                  <a:pt x="722826" y="50393"/>
                </a:lnTo>
                <a:lnTo>
                  <a:pt x="766624" y="37300"/>
                </a:lnTo>
                <a:lnTo>
                  <a:pt x="811203" y="26095"/>
                </a:lnTo>
                <a:lnTo>
                  <a:pt x="856519" y="16823"/>
                </a:lnTo>
                <a:lnTo>
                  <a:pt x="902524" y="9532"/>
                </a:lnTo>
                <a:lnTo>
                  <a:pt x="949174" y="4267"/>
                </a:lnTo>
                <a:lnTo>
                  <a:pt x="996420" y="1074"/>
                </a:lnTo>
                <a:lnTo>
                  <a:pt x="1044219" y="0"/>
                </a:lnTo>
                <a:lnTo>
                  <a:pt x="1092017" y="1074"/>
                </a:lnTo>
                <a:lnTo>
                  <a:pt x="1139264" y="4267"/>
                </a:lnTo>
                <a:lnTo>
                  <a:pt x="1185913" y="9532"/>
                </a:lnTo>
                <a:lnTo>
                  <a:pt x="1231919" y="16823"/>
                </a:lnTo>
                <a:lnTo>
                  <a:pt x="1277234" y="26095"/>
                </a:lnTo>
                <a:lnTo>
                  <a:pt x="1321814" y="37300"/>
                </a:lnTo>
                <a:lnTo>
                  <a:pt x="1365612" y="50393"/>
                </a:lnTo>
                <a:lnTo>
                  <a:pt x="1408581" y="65328"/>
                </a:lnTo>
                <a:lnTo>
                  <a:pt x="1450676" y="82059"/>
                </a:lnTo>
                <a:lnTo>
                  <a:pt x="1491852" y="100540"/>
                </a:lnTo>
                <a:lnTo>
                  <a:pt x="1532060" y="120724"/>
                </a:lnTo>
                <a:lnTo>
                  <a:pt x="1571257" y="142566"/>
                </a:lnTo>
                <a:lnTo>
                  <a:pt x="1609395" y="166019"/>
                </a:lnTo>
                <a:lnTo>
                  <a:pt x="1646428" y="191038"/>
                </a:lnTo>
                <a:lnTo>
                  <a:pt x="1682310" y="217576"/>
                </a:lnTo>
                <a:lnTo>
                  <a:pt x="1716996" y="245587"/>
                </a:lnTo>
                <a:lnTo>
                  <a:pt x="1750440" y="275025"/>
                </a:lnTo>
                <a:lnTo>
                  <a:pt x="1782594" y="305844"/>
                </a:lnTo>
                <a:lnTo>
                  <a:pt x="1813413" y="337998"/>
                </a:lnTo>
                <a:lnTo>
                  <a:pt x="1842851" y="371441"/>
                </a:lnTo>
                <a:lnTo>
                  <a:pt x="1870862" y="406127"/>
                </a:lnTo>
                <a:lnTo>
                  <a:pt x="1897400" y="442010"/>
                </a:lnTo>
                <a:lnTo>
                  <a:pt x="1922419" y="479043"/>
                </a:lnTo>
                <a:lnTo>
                  <a:pt x="1945872" y="517181"/>
                </a:lnTo>
                <a:lnTo>
                  <a:pt x="1967714" y="556377"/>
                </a:lnTo>
                <a:lnTo>
                  <a:pt x="1987898" y="596586"/>
                </a:lnTo>
                <a:lnTo>
                  <a:pt x="2006378" y="637761"/>
                </a:lnTo>
                <a:lnTo>
                  <a:pt x="2023109" y="679857"/>
                </a:lnTo>
                <a:lnTo>
                  <a:pt x="2038045" y="722826"/>
                </a:lnTo>
                <a:lnTo>
                  <a:pt x="2051138" y="766624"/>
                </a:lnTo>
                <a:lnTo>
                  <a:pt x="2062343" y="811203"/>
                </a:lnTo>
                <a:lnTo>
                  <a:pt x="2071615" y="856519"/>
                </a:lnTo>
                <a:lnTo>
                  <a:pt x="2078906" y="902524"/>
                </a:lnTo>
                <a:lnTo>
                  <a:pt x="2084171" y="949174"/>
                </a:lnTo>
                <a:lnTo>
                  <a:pt x="2087364" y="996420"/>
                </a:lnTo>
                <a:lnTo>
                  <a:pt x="2088438" y="1044219"/>
                </a:lnTo>
                <a:lnTo>
                  <a:pt x="2087364" y="1092017"/>
                </a:lnTo>
                <a:lnTo>
                  <a:pt x="2084171" y="1139264"/>
                </a:lnTo>
                <a:lnTo>
                  <a:pt x="2078906" y="1185913"/>
                </a:lnTo>
                <a:lnTo>
                  <a:pt x="2071615" y="1231919"/>
                </a:lnTo>
                <a:lnTo>
                  <a:pt x="2062343" y="1277234"/>
                </a:lnTo>
                <a:lnTo>
                  <a:pt x="2051138" y="1321814"/>
                </a:lnTo>
                <a:lnTo>
                  <a:pt x="2038045" y="1365612"/>
                </a:lnTo>
                <a:lnTo>
                  <a:pt x="2023109" y="1408581"/>
                </a:lnTo>
                <a:lnTo>
                  <a:pt x="2006378" y="1450676"/>
                </a:lnTo>
                <a:lnTo>
                  <a:pt x="1987898" y="1491852"/>
                </a:lnTo>
                <a:lnTo>
                  <a:pt x="1967714" y="1532060"/>
                </a:lnTo>
                <a:lnTo>
                  <a:pt x="1945872" y="1571257"/>
                </a:lnTo>
                <a:lnTo>
                  <a:pt x="1922419" y="1609395"/>
                </a:lnTo>
                <a:lnTo>
                  <a:pt x="1897400" y="1646428"/>
                </a:lnTo>
                <a:lnTo>
                  <a:pt x="1870862" y="1682310"/>
                </a:lnTo>
                <a:lnTo>
                  <a:pt x="1842851" y="1716996"/>
                </a:lnTo>
                <a:lnTo>
                  <a:pt x="1813413" y="1750440"/>
                </a:lnTo>
                <a:lnTo>
                  <a:pt x="1782594" y="1782594"/>
                </a:lnTo>
                <a:lnTo>
                  <a:pt x="1750440" y="1813413"/>
                </a:lnTo>
                <a:lnTo>
                  <a:pt x="1716996" y="1842851"/>
                </a:lnTo>
                <a:lnTo>
                  <a:pt x="1682310" y="1870862"/>
                </a:lnTo>
                <a:lnTo>
                  <a:pt x="1646428" y="1897400"/>
                </a:lnTo>
                <a:lnTo>
                  <a:pt x="1609395" y="1922419"/>
                </a:lnTo>
                <a:lnTo>
                  <a:pt x="1571257" y="1945872"/>
                </a:lnTo>
                <a:lnTo>
                  <a:pt x="1532060" y="1967714"/>
                </a:lnTo>
                <a:lnTo>
                  <a:pt x="1491852" y="1987898"/>
                </a:lnTo>
                <a:lnTo>
                  <a:pt x="1450676" y="2006378"/>
                </a:lnTo>
                <a:lnTo>
                  <a:pt x="1408581" y="2023109"/>
                </a:lnTo>
                <a:lnTo>
                  <a:pt x="1365612" y="2038045"/>
                </a:lnTo>
                <a:lnTo>
                  <a:pt x="1321814" y="2051138"/>
                </a:lnTo>
                <a:lnTo>
                  <a:pt x="1277234" y="2062343"/>
                </a:lnTo>
                <a:lnTo>
                  <a:pt x="1231919" y="2071615"/>
                </a:lnTo>
                <a:lnTo>
                  <a:pt x="1185913" y="2078906"/>
                </a:lnTo>
                <a:lnTo>
                  <a:pt x="1139264" y="2084171"/>
                </a:lnTo>
                <a:lnTo>
                  <a:pt x="1092017" y="2087364"/>
                </a:lnTo>
                <a:lnTo>
                  <a:pt x="1044219" y="2088438"/>
                </a:lnTo>
                <a:lnTo>
                  <a:pt x="996420" y="2087364"/>
                </a:lnTo>
                <a:lnTo>
                  <a:pt x="949174" y="2084171"/>
                </a:lnTo>
                <a:lnTo>
                  <a:pt x="902524" y="2078906"/>
                </a:lnTo>
                <a:lnTo>
                  <a:pt x="856519" y="2071615"/>
                </a:lnTo>
                <a:lnTo>
                  <a:pt x="811203" y="2062343"/>
                </a:lnTo>
                <a:lnTo>
                  <a:pt x="766624" y="2051138"/>
                </a:lnTo>
                <a:lnTo>
                  <a:pt x="722826" y="2038045"/>
                </a:lnTo>
                <a:lnTo>
                  <a:pt x="679857" y="2023109"/>
                </a:lnTo>
                <a:lnTo>
                  <a:pt x="637761" y="2006378"/>
                </a:lnTo>
                <a:lnTo>
                  <a:pt x="596586" y="1987898"/>
                </a:lnTo>
                <a:lnTo>
                  <a:pt x="556377" y="1967714"/>
                </a:lnTo>
                <a:lnTo>
                  <a:pt x="517181" y="1945872"/>
                </a:lnTo>
                <a:lnTo>
                  <a:pt x="479043" y="1922419"/>
                </a:lnTo>
                <a:lnTo>
                  <a:pt x="442010" y="1897400"/>
                </a:lnTo>
                <a:lnTo>
                  <a:pt x="406127" y="1870862"/>
                </a:lnTo>
                <a:lnTo>
                  <a:pt x="371441" y="1842851"/>
                </a:lnTo>
                <a:lnTo>
                  <a:pt x="337998" y="1813413"/>
                </a:lnTo>
                <a:lnTo>
                  <a:pt x="305844" y="1782594"/>
                </a:lnTo>
                <a:lnTo>
                  <a:pt x="275025" y="1750440"/>
                </a:lnTo>
                <a:lnTo>
                  <a:pt x="245587" y="1716996"/>
                </a:lnTo>
                <a:lnTo>
                  <a:pt x="217576" y="1682310"/>
                </a:lnTo>
                <a:lnTo>
                  <a:pt x="191038" y="1646428"/>
                </a:lnTo>
                <a:lnTo>
                  <a:pt x="166019" y="1609395"/>
                </a:lnTo>
                <a:lnTo>
                  <a:pt x="142566" y="1571257"/>
                </a:lnTo>
                <a:lnTo>
                  <a:pt x="120724" y="1532060"/>
                </a:lnTo>
                <a:lnTo>
                  <a:pt x="100540" y="1491852"/>
                </a:lnTo>
                <a:lnTo>
                  <a:pt x="82059" y="1450676"/>
                </a:lnTo>
                <a:lnTo>
                  <a:pt x="65328" y="1408581"/>
                </a:lnTo>
                <a:lnTo>
                  <a:pt x="50393" y="1365612"/>
                </a:lnTo>
                <a:lnTo>
                  <a:pt x="37300" y="1321814"/>
                </a:lnTo>
                <a:lnTo>
                  <a:pt x="26095" y="1277234"/>
                </a:lnTo>
                <a:lnTo>
                  <a:pt x="16823" y="1231919"/>
                </a:lnTo>
                <a:lnTo>
                  <a:pt x="9532" y="1185913"/>
                </a:lnTo>
                <a:lnTo>
                  <a:pt x="4267" y="1139264"/>
                </a:lnTo>
                <a:lnTo>
                  <a:pt x="1074" y="1092017"/>
                </a:lnTo>
                <a:lnTo>
                  <a:pt x="0" y="1044219"/>
                </a:lnTo>
                <a:close/>
              </a:path>
            </a:pathLst>
          </a:custGeom>
          <a:noFill/>
          <a:ln w="104125" cap="flat" cmpd="sng">
            <a:solidFill>
              <a:srgbClr val="78B6E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5" name="Google Shape;155;p18"/>
          <p:cNvSpPr txBox="1"/>
          <p:nvPr/>
        </p:nvSpPr>
        <p:spPr>
          <a:xfrm>
            <a:off x="921562" y="1988845"/>
            <a:ext cx="2814320" cy="410845"/>
          </a:xfrm>
          <a:prstGeom prst="rect">
            <a:avLst/>
          </a:prstGeom>
          <a:solidFill>
            <a:srgbClr val="78B6E4"/>
          </a:solidFill>
          <a:ln>
            <a:noFill/>
          </a:ln>
        </p:spPr>
        <p:txBody>
          <a:bodyPr spcFirstLastPara="1" wrap="square" lIns="0" tIns="83800" rIns="0" bIns="0" anchor="t" anchorCtr="0">
            <a:spAutoFit/>
          </a:bodyPr>
          <a:lstStyle/>
          <a:p>
            <a:pPr marL="568325" marR="0" lvl="0" indent="0" algn="l" rtl="0">
              <a:lnSpc>
                <a:spcPct val="100000"/>
              </a:lnSpc>
              <a:spcBef>
                <a:spcPts val="0"/>
              </a:spcBef>
              <a:spcAft>
                <a:spcPts val="0"/>
              </a:spcAft>
              <a:buClr>
                <a:srgbClr val="231F20"/>
              </a:buClr>
              <a:buSzPts val="1600"/>
              <a:buFont typeface="Arial"/>
              <a:buNone/>
            </a:pPr>
            <a:r>
              <a:rPr lang="nl-BE" sz="1600" b="0" i="0" u="none" strike="noStrike" cap="none">
                <a:solidFill>
                  <a:srgbClr val="231F20"/>
                </a:solidFill>
                <a:latin typeface="Arial"/>
                <a:ea typeface="Arial"/>
                <a:cs typeface="Arial"/>
                <a:sym typeface="Arial"/>
              </a:rPr>
              <a:t>Klimaatneutraliteit</a:t>
            </a:r>
            <a:endParaRPr sz="1600" b="0" i="0" u="none" strike="noStrike" cap="none">
              <a:solidFill>
                <a:srgbClr val="000000"/>
              </a:solidFill>
              <a:latin typeface="Arial"/>
              <a:ea typeface="Arial"/>
              <a:cs typeface="Arial"/>
              <a:sym typeface="Arial"/>
            </a:endParaRPr>
          </a:p>
        </p:txBody>
      </p:sp>
      <p:sp>
        <p:nvSpPr>
          <p:cNvPr id="156" name="Google Shape;156;p18"/>
          <p:cNvSpPr txBox="1"/>
          <p:nvPr/>
        </p:nvSpPr>
        <p:spPr>
          <a:xfrm>
            <a:off x="921562" y="6151562"/>
            <a:ext cx="2814320" cy="410845"/>
          </a:xfrm>
          <a:prstGeom prst="rect">
            <a:avLst/>
          </a:prstGeom>
          <a:solidFill>
            <a:srgbClr val="78B6E4"/>
          </a:solidFill>
          <a:ln>
            <a:noFill/>
          </a:ln>
        </p:spPr>
        <p:txBody>
          <a:bodyPr spcFirstLastPara="1" wrap="square" lIns="0" tIns="83800" rIns="0" bIns="0" anchor="t" anchorCtr="0">
            <a:spAutoFit/>
          </a:bodyPr>
          <a:lstStyle/>
          <a:p>
            <a:pPr marL="805180" marR="0" lvl="0" indent="0" algn="l" rtl="0">
              <a:lnSpc>
                <a:spcPct val="100000"/>
              </a:lnSpc>
              <a:spcBef>
                <a:spcPts val="0"/>
              </a:spcBef>
              <a:spcAft>
                <a:spcPts val="0"/>
              </a:spcAft>
              <a:buClr>
                <a:srgbClr val="231F20"/>
              </a:buClr>
              <a:buSzPts val="1600"/>
              <a:buFont typeface="Arial"/>
              <a:buNone/>
            </a:pPr>
            <a:r>
              <a:rPr lang="nl-BE" sz="1600" b="0" i="0" u="none" strike="noStrike" cap="none">
                <a:solidFill>
                  <a:srgbClr val="231F20"/>
                </a:solidFill>
                <a:latin typeface="Arial"/>
                <a:ea typeface="Arial"/>
                <a:cs typeface="Arial"/>
                <a:sym typeface="Arial"/>
              </a:rPr>
              <a:t>Leefbaarheid</a:t>
            </a:r>
            <a:endParaRPr sz="1600" b="0" i="0" u="none" strike="noStrike" cap="none">
              <a:solidFill>
                <a:srgbClr val="000000"/>
              </a:solidFill>
              <a:latin typeface="Arial"/>
              <a:ea typeface="Arial"/>
              <a:cs typeface="Arial"/>
              <a:sym typeface="Arial"/>
            </a:endParaRPr>
          </a:p>
        </p:txBody>
      </p:sp>
      <p:grpSp>
        <p:nvGrpSpPr>
          <p:cNvPr id="157" name="Google Shape;157;p18"/>
          <p:cNvGrpSpPr/>
          <p:nvPr/>
        </p:nvGrpSpPr>
        <p:grpSpPr>
          <a:xfrm>
            <a:off x="3774150" y="1927931"/>
            <a:ext cx="970280" cy="4784395"/>
            <a:chOff x="3764318" y="1996757"/>
            <a:chExt cx="970280" cy="4784395"/>
          </a:xfrm>
        </p:grpSpPr>
        <p:sp>
          <p:nvSpPr>
            <p:cNvPr id="158" name="Google Shape;158;p18"/>
            <p:cNvSpPr/>
            <p:nvPr/>
          </p:nvSpPr>
          <p:spPr>
            <a:xfrm>
              <a:off x="3851847" y="2013473"/>
              <a:ext cx="832485" cy="133350"/>
            </a:xfrm>
            <a:custGeom>
              <a:avLst/>
              <a:gdLst/>
              <a:ahLst/>
              <a:cxnLst/>
              <a:rect l="l" t="t" r="r" b="b"/>
              <a:pathLst>
                <a:path w="832485" h="133350" extrusionOk="0">
                  <a:moveTo>
                    <a:pt x="0" y="132841"/>
                  </a:moveTo>
                  <a:lnTo>
                    <a:pt x="832040" y="0"/>
                  </a:lnTo>
                </a:path>
              </a:pathLst>
            </a:custGeom>
            <a:noFill/>
            <a:ln w="25375" cap="flat" cmpd="sng">
              <a:solidFill>
                <a:srgbClr val="B1B3B6"/>
              </a:solidFill>
              <a:prstDash val="dot"/>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9" name="Google Shape;159;p18"/>
            <p:cNvSpPr/>
            <p:nvPr/>
          </p:nvSpPr>
          <p:spPr>
            <a:xfrm>
              <a:off x="3788714" y="1996757"/>
              <a:ext cx="933450" cy="170815"/>
            </a:xfrm>
            <a:custGeom>
              <a:avLst/>
              <a:gdLst/>
              <a:ahLst/>
              <a:cxnLst/>
              <a:rect l="l" t="t" r="r" b="b"/>
              <a:pathLst>
                <a:path w="933450" h="170814" extrusionOk="0">
                  <a:moveTo>
                    <a:pt x="25400" y="157619"/>
                  </a:moveTo>
                  <a:lnTo>
                    <a:pt x="21678" y="148640"/>
                  </a:lnTo>
                  <a:lnTo>
                    <a:pt x="12700" y="144919"/>
                  </a:lnTo>
                  <a:lnTo>
                    <a:pt x="3721" y="148640"/>
                  </a:lnTo>
                  <a:lnTo>
                    <a:pt x="0" y="157619"/>
                  </a:lnTo>
                  <a:lnTo>
                    <a:pt x="3721" y="166598"/>
                  </a:lnTo>
                  <a:lnTo>
                    <a:pt x="12700" y="170319"/>
                  </a:lnTo>
                  <a:lnTo>
                    <a:pt x="21678" y="166598"/>
                  </a:lnTo>
                  <a:lnTo>
                    <a:pt x="25400" y="157619"/>
                  </a:lnTo>
                  <a:close/>
                </a:path>
                <a:path w="933450" h="170814" extrusionOk="0">
                  <a:moveTo>
                    <a:pt x="933081" y="12700"/>
                  </a:moveTo>
                  <a:lnTo>
                    <a:pt x="929360" y="3721"/>
                  </a:lnTo>
                  <a:lnTo>
                    <a:pt x="920381" y="0"/>
                  </a:lnTo>
                  <a:lnTo>
                    <a:pt x="911402" y="3721"/>
                  </a:lnTo>
                  <a:lnTo>
                    <a:pt x="907681" y="12700"/>
                  </a:lnTo>
                  <a:lnTo>
                    <a:pt x="911402" y="21678"/>
                  </a:lnTo>
                  <a:lnTo>
                    <a:pt x="920381" y="25400"/>
                  </a:lnTo>
                  <a:lnTo>
                    <a:pt x="929360" y="21678"/>
                  </a:lnTo>
                  <a:lnTo>
                    <a:pt x="933081" y="12700"/>
                  </a:lnTo>
                  <a:close/>
                </a:path>
              </a:pathLst>
            </a:custGeom>
            <a:solidFill>
              <a:srgbClr val="B1B3B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0" name="Google Shape;160;p18"/>
            <p:cNvSpPr/>
            <p:nvPr/>
          </p:nvSpPr>
          <p:spPr>
            <a:xfrm>
              <a:off x="3795180" y="2298048"/>
              <a:ext cx="917575" cy="2383790"/>
            </a:xfrm>
            <a:custGeom>
              <a:avLst/>
              <a:gdLst/>
              <a:ahLst/>
              <a:cxnLst/>
              <a:rect l="l" t="t" r="r" b="b"/>
              <a:pathLst>
                <a:path w="917575" h="2383790" extrusionOk="0">
                  <a:moveTo>
                    <a:pt x="0" y="0"/>
                  </a:moveTo>
                  <a:lnTo>
                    <a:pt x="917041" y="2383472"/>
                  </a:lnTo>
                </a:path>
              </a:pathLst>
            </a:custGeom>
            <a:noFill/>
            <a:ln w="25400" cap="flat" cmpd="sng">
              <a:solidFill>
                <a:srgbClr val="B1B3B6"/>
              </a:solidFill>
              <a:prstDash val="dot"/>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1" name="Google Shape;161;p18"/>
            <p:cNvSpPr/>
            <p:nvPr/>
          </p:nvSpPr>
          <p:spPr>
            <a:xfrm>
              <a:off x="3764318" y="2238158"/>
              <a:ext cx="970280" cy="2479675"/>
            </a:xfrm>
            <a:custGeom>
              <a:avLst/>
              <a:gdLst/>
              <a:ahLst/>
              <a:cxnLst/>
              <a:rect l="l" t="t" r="r" b="b"/>
              <a:pathLst>
                <a:path w="970279" h="2479675" extrusionOk="0">
                  <a:moveTo>
                    <a:pt x="25400" y="12700"/>
                  </a:moveTo>
                  <a:lnTo>
                    <a:pt x="21678" y="3721"/>
                  </a:lnTo>
                  <a:lnTo>
                    <a:pt x="12700" y="0"/>
                  </a:lnTo>
                  <a:lnTo>
                    <a:pt x="3721" y="3721"/>
                  </a:lnTo>
                  <a:lnTo>
                    <a:pt x="0" y="12700"/>
                  </a:lnTo>
                  <a:lnTo>
                    <a:pt x="3721" y="21678"/>
                  </a:lnTo>
                  <a:lnTo>
                    <a:pt x="12700" y="25400"/>
                  </a:lnTo>
                  <a:lnTo>
                    <a:pt x="21678" y="21678"/>
                  </a:lnTo>
                  <a:lnTo>
                    <a:pt x="25400" y="12700"/>
                  </a:lnTo>
                  <a:close/>
                </a:path>
                <a:path w="970279" h="2479675" extrusionOk="0">
                  <a:moveTo>
                    <a:pt x="969683" y="2466975"/>
                  </a:moveTo>
                  <a:lnTo>
                    <a:pt x="965962" y="2457996"/>
                  </a:lnTo>
                  <a:lnTo>
                    <a:pt x="956983" y="2454275"/>
                  </a:lnTo>
                  <a:lnTo>
                    <a:pt x="948004" y="2457996"/>
                  </a:lnTo>
                  <a:lnTo>
                    <a:pt x="944283" y="2466975"/>
                  </a:lnTo>
                  <a:lnTo>
                    <a:pt x="948004" y="2475954"/>
                  </a:lnTo>
                  <a:lnTo>
                    <a:pt x="956983" y="2479675"/>
                  </a:lnTo>
                  <a:lnTo>
                    <a:pt x="965962" y="2475954"/>
                  </a:lnTo>
                  <a:lnTo>
                    <a:pt x="969683" y="2466975"/>
                  </a:lnTo>
                  <a:close/>
                </a:path>
              </a:pathLst>
            </a:custGeom>
            <a:solidFill>
              <a:srgbClr val="B1B3B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2" name="Google Shape;162;p18"/>
            <p:cNvSpPr/>
            <p:nvPr/>
          </p:nvSpPr>
          <p:spPr>
            <a:xfrm>
              <a:off x="3812769" y="2290939"/>
              <a:ext cx="890905" cy="1673225"/>
            </a:xfrm>
            <a:custGeom>
              <a:avLst/>
              <a:gdLst/>
              <a:ahLst/>
              <a:cxnLst/>
              <a:rect l="l" t="t" r="r" b="b"/>
              <a:pathLst>
                <a:path w="890904" h="1673225" extrusionOk="0">
                  <a:moveTo>
                    <a:pt x="0" y="0"/>
                  </a:moveTo>
                  <a:lnTo>
                    <a:pt x="890663" y="1673047"/>
                  </a:lnTo>
                </a:path>
              </a:pathLst>
            </a:custGeom>
            <a:noFill/>
            <a:ln w="25400" cap="flat" cmpd="sng">
              <a:solidFill>
                <a:srgbClr val="B1B3B6"/>
              </a:solidFill>
              <a:prstDash val="dot"/>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3" name="Google Shape;163;p18"/>
            <p:cNvSpPr/>
            <p:nvPr/>
          </p:nvSpPr>
          <p:spPr>
            <a:xfrm>
              <a:off x="3776319" y="2233624"/>
              <a:ext cx="951865" cy="1765935"/>
            </a:xfrm>
            <a:custGeom>
              <a:avLst/>
              <a:gdLst/>
              <a:ahLst/>
              <a:cxnLst/>
              <a:rect l="l" t="t" r="r" b="b"/>
              <a:pathLst>
                <a:path w="951864" h="1765935" extrusionOk="0">
                  <a:moveTo>
                    <a:pt x="25400" y="12700"/>
                  </a:moveTo>
                  <a:lnTo>
                    <a:pt x="21678" y="3721"/>
                  </a:lnTo>
                  <a:lnTo>
                    <a:pt x="12700" y="0"/>
                  </a:lnTo>
                  <a:lnTo>
                    <a:pt x="3708" y="3721"/>
                  </a:lnTo>
                  <a:lnTo>
                    <a:pt x="0" y="12700"/>
                  </a:lnTo>
                  <a:lnTo>
                    <a:pt x="3708" y="21691"/>
                  </a:lnTo>
                  <a:lnTo>
                    <a:pt x="12700" y="25400"/>
                  </a:lnTo>
                  <a:lnTo>
                    <a:pt x="21678" y="21691"/>
                  </a:lnTo>
                  <a:lnTo>
                    <a:pt x="25400" y="12700"/>
                  </a:lnTo>
                  <a:close/>
                </a:path>
                <a:path w="951864" h="1765935" extrusionOk="0">
                  <a:moveTo>
                    <a:pt x="951687" y="1752663"/>
                  </a:moveTo>
                  <a:lnTo>
                    <a:pt x="947966" y="1743684"/>
                  </a:lnTo>
                  <a:lnTo>
                    <a:pt x="938987" y="1739963"/>
                  </a:lnTo>
                  <a:lnTo>
                    <a:pt x="929995" y="1743684"/>
                  </a:lnTo>
                  <a:lnTo>
                    <a:pt x="926287" y="1752663"/>
                  </a:lnTo>
                  <a:lnTo>
                    <a:pt x="929995" y="1761655"/>
                  </a:lnTo>
                  <a:lnTo>
                    <a:pt x="938987" y="1765363"/>
                  </a:lnTo>
                  <a:lnTo>
                    <a:pt x="947966" y="1761655"/>
                  </a:lnTo>
                  <a:lnTo>
                    <a:pt x="951687" y="1752663"/>
                  </a:lnTo>
                  <a:close/>
                </a:path>
              </a:pathLst>
            </a:custGeom>
            <a:solidFill>
              <a:srgbClr val="B1B3B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4" name="Google Shape;164;p18"/>
            <p:cNvSpPr/>
            <p:nvPr/>
          </p:nvSpPr>
          <p:spPr>
            <a:xfrm>
              <a:off x="3839590" y="2268361"/>
              <a:ext cx="850900" cy="1021080"/>
            </a:xfrm>
            <a:custGeom>
              <a:avLst/>
              <a:gdLst/>
              <a:ahLst/>
              <a:cxnLst/>
              <a:rect l="l" t="t" r="r" b="b"/>
              <a:pathLst>
                <a:path w="850900" h="1021079" extrusionOk="0">
                  <a:moveTo>
                    <a:pt x="0" y="0"/>
                  </a:moveTo>
                  <a:lnTo>
                    <a:pt x="850430" y="1020749"/>
                  </a:lnTo>
                </a:path>
              </a:pathLst>
            </a:custGeom>
            <a:noFill/>
            <a:ln w="25400" cap="flat" cmpd="sng">
              <a:solidFill>
                <a:srgbClr val="B1B3B6"/>
              </a:solidFill>
              <a:prstDash val="dot"/>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5" name="Google Shape;165;p18"/>
            <p:cNvSpPr/>
            <p:nvPr/>
          </p:nvSpPr>
          <p:spPr>
            <a:xfrm>
              <a:off x="3794798" y="2217153"/>
              <a:ext cx="924560" cy="1104265"/>
            </a:xfrm>
            <a:custGeom>
              <a:avLst/>
              <a:gdLst/>
              <a:ahLst/>
              <a:cxnLst/>
              <a:rect l="l" t="t" r="r" b="b"/>
              <a:pathLst>
                <a:path w="924560" h="1104264" extrusionOk="0">
                  <a:moveTo>
                    <a:pt x="25400" y="12700"/>
                  </a:moveTo>
                  <a:lnTo>
                    <a:pt x="21678" y="3708"/>
                  </a:lnTo>
                  <a:lnTo>
                    <a:pt x="12700" y="0"/>
                  </a:lnTo>
                  <a:lnTo>
                    <a:pt x="3708" y="3708"/>
                  </a:lnTo>
                  <a:lnTo>
                    <a:pt x="0" y="12700"/>
                  </a:lnTo>
                  <a:lnTo>
                    <a:pt x="3708" y="21678"/>
                  </a:lnTo>
                  <a:lnTo>
                    <a:pt x="12700" y="25400"/>
                  </a:lnTo>
                  <a:lnTo>
                    <a:pt x="21678" y="21678"/>
                  </a:lnTo>
                  <a:lnTo>
                    <a:pt x="25400" y="12700"/>
                  </a:lnTo>
                  <a:close/>
                </a:path>
                <a:path w="924560" h="1104264" extrusionOk="0">
                  <a:moveTo>
                    <a:pt x="923963" y="1091234"/>
                  </a:moveTo>
                  <a:lnTo>
                    <a:pt x="920242" y="1082243"/>
                  </a:lnTo>
                  <a:lnTo>
                    <a:pt x="911263" y="1078534"/>
                  </a:lnTo>
                  <a:lnTo>
                    <a:pt x="902271" y="1082243"/>
                  </a:lnTo>
                  <a:lnTo>
                    <a:pt x="898563" y="1091234"/>
                  </a:lnTo>
                  <a:lnTo>
                    <a:pt x="902271" y="1100213"/>
                  </a:lnTo>
                  <a:lnTo>
                    <a:pt x="911263" y="1103934"/>
                  </a:lnTo>
                  <a:lnTo>
                    <a:pt x="920242" y="1100213"/>
                  </a:lnTo>
                  <a:lnTo>
                    <a:pt x="923963" y="1091234"/>
                  </a:lnTo>
                  <a:close/>
                </a:path>
              </a:pathLst>
            </a:custGeom>
            <a:solidFill>
              <a:srgbClr val="B1B3B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6" name="Google Shape;166;p18"/>
            <p:cNvSpPr/>
            <p:nvPr/>
          </p:nvSpPr>
          <p:spPr>
            <a:xfrm>
              <a:off x="3863874" y="2209582"/>
              <a:ext cx="814069" cy="423545"/>
            </a:xfrm>
            <a:custGeom>
              <a:avLst/>
              <a:gdLst/>
              <a:ahLst/>
              <a:cxnLst/>
              <a:rect l="l" t="t" r="r" b="b"/>
              <a:pathLst>
                <a:path w="814070" h="423544" extrusionOk="0">
                  <a:moveTo>
                    <a:pt x="0" y="0"/>
                  </a:moveTo>
                  <a:lnTo>
                    <a:pt x="814006" y="423494"/>
                  </a:lnTo>
                </a:path>
              </a:pathLst>
            </a:custGeom>
            <a:noFill/>
            <a:ln w="25400" cap="flat" cmpd="sng">
              <a:solidFill>
                <a:srgbClr val="B1B3B6"/>
              </a:solidFill>
              <a:prstDash val="dot"/>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7" name="Google Shape;167;p18"/>
            <p:cNvSpPr/>
            <p:nvPr/>
          </p:nvSpPr>
          <p:spPr>
            <a:xfrm>
              <a:off x="3807167" y="2173998"/>
              <a:ext cx="905510" cy="483234"/>
            </a:xfrm>
            <a:custGeom>
              <a:avLst/>
              <a:gdLst/>
              <a:ahLst/>
              <a:cxnLst/>
              <a:rect l="l" t="t" r="r" b="b"/>
              <a:pathLst>
                <a:path w="905510" h="483235" extrusionOk="0">
                  <a:moveTo>
                    <a:pt x="25400" y="12700"/>
                  </a:moveTo>
                  <a:lnTo>
                    <a:pt x="21678" y="3721"/>
                  </a:lnTo>
                  <a:lnTo>
                    <a:pt x="12700" y="0"/>
                  </a:lnTo>
                  <a:lnTo>
                    <a:pt x="3721" y="3721"/>
                  </a:lnTo>
                  <a:lnTo>
                    <a:pt x="0" y="12700"/>
                  </a:lnTo>
                  <a:lnTo>
                    <a:pt x="3721" y="21678"/>
                  </a:lnTo>
                  <a:lnTo>
                    <a:pt x="12700" y="25400"/>
                  </a:lnTo>
                  <a:lnTo>
                    <a:pt x="21678" y="21678"/>
                  </a:lnTo>
                  <a:lnTo>
                    <a:pt x="25400" y="12700"/>
                  </a:lnTo>
                  <a:close/>
                </a:path>
                <a:path w="905510" h="483235" extrusionOk="0">
                  <a:moveTo>
                    <a:pt x="905408" y="470535"/>
                  </a:moveTo>
                  <a:lnTo>
                    <a:pt x="901687" y="461556"/>
                  </a:lnTo>
                  <a:lnTo>
                    <a:pt x="892708" y="457835"/>
                  </a:lnTo>
                  <a:lnTo>
                    <a:pt x="883729" y="461556"/>
                  </a:lnTo>
                  <a:lnTo>
                    <a:pt x="880008" y="470535"/>
                  </a:lnTo>
                  <a:lnTo>
                    <a:pt x="883729" y="479513"/>
                  </a:lnTo>
                  <a:lnTo>
                    <a:pt x="892708" y="483235"/>
                  </a:lnTo>
                  <a:lnTo>
                    <a:pt x="901687" y="479513"/>
                  </a:lnTo>
                  <a:lnTo>
                    <a:pt x="905408" y="470535"/>
                  </a:lnTo>
                  <a:close/>
                </a:path>
              </a:pathLst>
            </a:custGeom>
            <a:solidFill>
              <a:srgbClr val="B1B3B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8" name="Google Shape;168;p18"/>
            <p:cNvSpPr/>
            <p:nvPr/>
          </p:nvSpPr>
          <p:spPr>
            <a:xfrm>
              <a:off x="3819884" y="4779657"/>
              <a:ext cx="880110" cy="1494155"/>
            </a:xfrm>
            <a:custGeom>
              <a:avLst/>
              <a:gdLst/>
              <a:ahLst/>
              <a:cxnLst/>
              <a:rect l="l" t="t" r="r" b="b"/>
              <a:pathLst>
                <a:path w="880110" h="1494154" extrusionOk="0">
                  <a:moveTo>
                    <a:pt x="0" y="1493583"/>
                  </a:moveTo>
                  <a:lnTo>
                    <a:pt x="879983" y="0"/>
                  </a:lnTo>
                </a:path>
              </a:pathLst>
            </a:custGeom>
            <a:noFill/>
            <a:ln w="25400" cap="flat" cmpd="sng">
              <a:solidFill>
                <a:srgbClr val="B1B3B6"/>
              </a:solidFill>
              <a:prstDash val="dot"/>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9" name="Google Shape;169;p18"/>
            <p:cNvSpPr/>
            <p:nvPr/>
          </p:nvSpPr>
          <p:spPr>
            <a:xfrm>
              <a:off x="3781666" y="4745316"/>
              <a:ext cx="944244" cy="1584325"/>
            </a:xfrm>
            <a:custGeom>
              <a:avLst/>
              <a:gdLst/>
              <a:ahLst/>
              <a:cxnLst/>
              <a:rect l="l" t="t" r="r" b="b"/>
              <a:pathLst>
                <a:path w="944245" h="1584325" extrusionOk="0">
                  <a:moveTo>
                    <a:pt x="25400" y="1571218"/>
                  </a:moveTo>
                  <a:lnTo>
                    <a:pt x="21678" y="1562239"/>
                  </a:lnTo>
                  <a:lnTo>
                    <a:pt x="12700" y="1558518"/>
                  </a:lnTo>
                  <a:lnTo>
                    <a:pt x="3721" y="1562239"/>
                  </a:lnTo>
                  <a:lnTo>
                    <a:pt x="0" y="1571218"/>
                  </a:lnTo>
                  <a:lnTo>
                    <a:pt x="3721" y="1580197"/>
                  </a:lnTo>
                  <a:lnTo>
                    <a:pt x="12700" y="1583918"/>
                  </a:lnTo>
                  <a:lnTo>
                    <a:pt x="21678" y="1580197"/>
                  </a:lnTo>
                  <a:lnTo>
                    <a:pt x="25400" y="1571218"/>
                  </a:lnTo>
                  <a:close/>
                </a:path>
                <a:path w="944245" h="1584325" extrusionOk="0">
                  <a:moveTo>
                    <a:pt x="943648" y="12700"/>
                  </a:moveTo>
                  <a:lnTo>
                    <a:pt x="939927" y="3721"/>
                  </a:lnTo>
                  <a:lnTo>
                    <a:pt x="930948" y="0"/>
                  </a:lnTo>
                  <a:lnTo>
                    <a:pt x="921969" y="3721"/>
                  </a:lnTo>
                  <a:lnTo>
                    <a:pt x="918248" y="12700"/>
                  </a:lnTo>
                  <a:lnTo>
                    <a:pt x="921969" y="21678"/>
                  </a:lnTo>
                  <a:lnTo>
                    <a:pt x="930948" y="25400"/>
                  </a:lnTo>
                  <a:lnTo>
                    <a:pt x="939927" y="21678"/>
                  </a:lnTo>
                  <a:lnTo>
                    <a:pt x="943648" y="12700"/>
                  </a:lnTo>
                  <a:close/>
                </a:path>
              </a:pathLst>
            </a:custGeom>
            <a:solidFill>
              <a:srgbClr val="B1B3B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0" name="Google Shape;170;p18"/>
            <p:cNvSpPr/>
            <p:nvPr/>
          </p:nvSpPr>
          <p:spPr>
            <a:xfrm>
              <a:off x="3799095" y="4063578"/>
              <a:ext cx="911225" cy="2200275"/>
            </a:xfrm>
            <a:custGeom>
              <a:avLst/>
              <a:gdLst/>
              <a:ahLst/>
              <a:cxnLst/>
              <a:rect l="l" t="t" r="r" b="b"/>
              <a:pathLst>
                <a:path w="911225" h="2200275" extrusionOk="0">
                  <a:moveTo>
                    <a:pt x="0" y="2199652"/>
                  </a:moveTo>
                  <a:lnTo>
                    <a:pt x="911174" y="0"/>
                  </a:lnTo>
                </a:path>
              </a:pathLst>
            </a:custGeom>
            <a:noFill/>
            <a:ln w="25375" cap="flat" cmpd="sng">
              <a:solidFill>
                <a:srgbClr val="B1B3B6"/>
              </a:solidFill>
              <a:prstDash val="dot"/>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1" name="Google Shape;171;p18"/>
            <p:cNvSpPr/>
            <p:nvPr/>
          </p:nvSpPr>
          <p:spPr>
            <a:xfrm>
              <a:off x="3766794" y="4027233"/>
              <a:ext cx="966469" cy="2296160"/>
            </a:xfrm>
            <a:custGeom>
              <a:avLst/>
              <a:gdLst/>
              <a:ahLst/>
              <a:cxnLst/>
              <a:rect l="l" t="t" r="r" b="b"/>
              <a:pathLst>
                <a:path w="966470" h="2296160" extrusionOk="0">
                  <a:moveTo>
                    <a:pt x="25400" y="2283307"/>
                  </a:moveTo>
                  <a:lnTo>
                    <a:pt x="21678" y="2274328"/>
                  </a:lnTo>
                  <a:lnTo>
                    <a:pt x="12700" y="2270607"/>
                  </a:lnTo>
                  <a:lnTo>
                    <a:pt x="3721" y="2274328"/>
                  </a:lnTo>
                  <a:lnTo>
                    <a:pt x="0" y="2283307"/>
                  </a:lnTo>
                  <a:lnTo>
                    <a:pt x="3721" y="2292286"/>
                  </a:lnTo>
                  <a:lnTo>
                    <a:pt x="12700" y="2296007"/>
                  </a:lnTo>
                  <a:lnTo>
                    <a:pt x="21678" y="2292286"/>
                  </a:lnTo>
                  <a:lnTo>
                    <a:pt x="25400" y="2283307"/>
                  </a:lnTo>
                  <a:close/>
                </a:path>
                <a:path w="966470" h="2296160" extrusionOk="0">
                  <a:moveTo>
                    <a:pt x="965962" y="12700"/>
                  </a:moveTo>
                  <a:lnTo>
                    <a:pt x="962240" y="3721"/>
                  </a:lnTo>
                  <a:lnTo>
                    <a:pt x="953262" y="0"/>
                  </a:lnTo>
                  <a:lnTo>
                    <a:pt x="944283" y="3721"/>
                  </a:lnTo>
                  <a:lnTo>
                    <a:pt x="940562" y="12700"/>
                  </a:lnTo>
                  <a:lnTo>
                    <a:pt x="944283" y="21678"/>
                  </a:lnTo>
                  <a:lnTo>
                    <a:pt x="953262" y="25400"/>
                  </a:lnTo>
                  <a:lnTo>
                    <a:pt x="962240" y="21678"/>
                  </a:lnTo>
                  <a:lnTo>
                    <a:pt x="965962" y="12700"/>
                  </a:lnTo>
                  <a:close/>
                </a:path>
              </a:pathLst>
            </a:custGeom>
            <a:solidFill>
              <a:srgbClr val="B1B3B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2" name="Google Shape;172;p18"/>
            <p:cNvSpPr/>
            <p:nvPr/>
          </p:nvSpPr>
          <p:spPr>
            <a:xfrm>
              <a:off x="3842706" y="6430351"/>
              <a:ext cx="845819" cy="328930"/>
            </a:xfrm>
            <a:custGeom>
              <a:avLst/>
              <a:gdLst/>
              <a:ahLst/>
              <a:cxnLst/>
              <a:rect l="l" t="t" r="r" b="b"/>
              <a:pathLst>
                <a:path w="845820" h="328929" extrusionOk="0">
                  <a:moveTo>
                    <a:pt x="0" y="0"/>
                  </a:moveTo>
                  <a:lnTo>
                    <a:pt x="845756" y="328498"/>
                  </a:lnTo>
                </a:path>
              </a:pathLst>
            </a:custGeom>
            <a:noFill/>
            <a:ln w="25400" cap="flat" cmpd="sng">
              <a:solidFill>
                <a:srgbClr val="B1B3B6"/>
              </a:solidFill>
              <a:prstDash val="dot"/>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3" name="Google Shape;173;p18"/>
            <p:cNvSpPr/>
            <p:nvPr/>
          </p:nvSpPr>
          <p:spPr>
            <a:xfrm>
              <a:off x="3781666" y="6398882"/>
              <a:ext cx="944244" cy="382270"/>
            </a:xfrm>
            <a:custGeom>
              <a:avLst/>
              <a:gdLst/>
              <a:ahLst/>
              <a:cxnLst/>
              <a:rect l="l" t="t" r="r" b="b"/>
              <a:pathLst>
                <a:path w="944245" h="382270" extrusionOk="0">
                  <a:moveTo>
                    <a:pt x="25400" y="12700"/>
                  </a:moveTo>
                  <a:lnTo>
                    <a:pt x="21678" y="3721"/>
                  </a:lnTo>
                  <a:lnTo>
                    <a:pt x="12700" y="0"/>
                  </a:lnTo>
                  <a:lnTo>
                    <a:pt x="3721" y="3721"/>
                  </a:lnTo>
                  <a:lnTo>
                    <a:pt x="0" y="12700"/>
                  </a:lnTo>
                  <a:lnTo>
                    <a:pt x="3721" y="21691"/>
                  </a:lnTo>
                  <a:lnTo>
                    <a:pt x="12700" y="25400"/>
                  </a:lnTo>
                  <a:lnTo>
                    <a:pt x="21678" y="21691"/>
                  </a:lnTo>
                  <a:lnTo>
                    <a:pt x="25400" y="12700"/>
                  </a:lnTo>
                  <a:close/>
                </a:path>
                <a:path w="944245" h="382270" extrusionOk="0">
                  <a:moveTo>
                    <a:pt x="943648" y="369354"/>
                  </a:moveTo>
                  <a:lnTo>
                    <a:pt x="939927" y="360375"/>
                  </a:lnTo>
                  <a:lnTo>
                    <a:pt x="930948" y="356654"/>
                  </a:lnTo>
                  <a:lnTo>
                    <a:pt x="921969" y="360375"/>
                  </a:lnTo>
                  <a:lnTo>
                    <a:pt x="918248" y="369354"/>
                  </a:lnTo>
                  <a:lnTo>
                    <a:pt x="921969" y="378345"/>
                  </a:lnTo>
                  <a:lnTo>
                    <a:pt x="930948" y="382054"/>
                  </a:lnTo>
                  <a:lnTo>
                    <a:pt x="939927" y="378345"/>
                  </a:lnTo>
                  <a:lnTo>
                    <a:pt x="943648" y="369354"/>
                  </a:lnTo>
                  <a:close/>
                </a:path>
              </a:pathLst>
            </a:custGeom>
            <a:solidFill>
              <a:srgbClr val="B1B3B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4" name="Google Shape;174;p18"/>
            <p:cNvSpPr/>
            <p:nvPr/>
          </p:nvSpPr>
          <p:spPr>
            <a:xfrm>
              <a:off x="3864479" y="6113834"/>
              <a:ext cx="813435" cy="259079"/>
            </a:xfrm>
            <a:custGeom>
              <a:avLst/>
              <a:gdLst/>
              <a:ahLst/>
              <a:cxnLst/>
              <a:rect l="l" t="t" r="r" b="b"/>
              <a:pathLst>
                <a:path w="813435" h="259079" extrusionOk="0">
                  <a:moveTo>
                    <a:pt x="0" y="258610"/>
                  </a:moveTo>
                  <a:lnTo>
                    <a:pt x="813092" y="0"/>
                  </a:lnTo>
                </a:path>
              </a:pathLst>
            </a:custGeom>
            <a:noFill/>
            <a:ln w="25400" cap="flat" cmpd="sng">
              <a:solidFill>
                <a:srgbClr val="B1B3B6"/>
              </a:solidFill>
              <a:prstDash val="dot"/>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5" name="Google Shape;175;p18"/>
            <p:cNvSpPr/>
            <p:nvPr/>
          </p:nvSpPr>
          <p:spPr>
            <a:xfrm>
              <a:off x="3802494" y="6093307"/>
              <a:ext cx="912494" cy="307975"/>
            </a:xfrm>
            <a:custGeom>
              <a:avLst/>
              <a:gdLst/>
              <a:ahLst/>
              <a:cxnLst/>
              <a:rect l="l" t="t" r="r" b="b"/>
              <a:pathLst>
                <a:path w="912495" h="307975" extrusionOk="0">
                  <a:moveTo>
                    <a:pt x="25400" y="294817"/>
                  </a:moveTo>
                  <a:lnTo>
                    <a:pt x="21678" y="285838"/>
                  </a:lnTo>
                  <a:lnTo>
                    <a:pt x="12700" y="282117"/>
                  </a:lnTo>
                  <a:lnTo>
                    <a:pt x="3721" y="285838"/>
                  </a:lnTo>
                  <a:lnTo>
                    <a:pt x="0" y="294817"/>
                  </a:lnTo>
                  <a:lnTo>
                    <a:pt x="3721" y="303796"/>
                  </a:lnTo>
                  <a:lnTo>
                    <a:pt x="12700" y="307517"/>
                  </a:lnTo>
                  <a:lnTo>
                    <a:pt x="21678" y="303796"/>
                  </a:lnTo>
                  <a:lnTo>
                    <a:pt x="25400" y="294817"/>
                  </a:lnTo>
                  <a:close/>
                </a:path>
                <a:path w="912495" h="307975" extrusionOk="0">
                  <a:moveTo>
                    <a:pt x="912418" y="12700"/>
                  </a:moveTo>
                  <a:lnTo>
                    <a:pt x="908697" y="3721"/>
                  </a:lnTo>
                  <a:lnTo>
                    <a:pt x="899718" y="0"/>
                  </a:lnTo>
                  <a:lnTo>
                    <a:pt x="890739" y="3721"/>
                  </a:lnTo>
                  <a:lnTo>
                    <a:pt x="887018" y="12700"/>
                  </a:lnTo>
                  <a:lnTo>
                    <a:pt x="890739" y="21678"/>
                  </a:lnTo>
                  <a:lnTo>
                    <a:pt x="899718" y="25400"/>
                  </a:lnTo>
                  <a:lnTo>
                    <a:pt x="908697" y="21678"/>
                  </a:lnTo>
                  <a:lnTo>
                    <a:pt x="912418" y="12700"/>
                  </a:lnTo>
                  <a:close/>
                </a:path>
              </a:pathLst>
            </a:custGeom>
            <a:solidFill>
              <a:srgbClr val="B1B3B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6" name="Google Shape;176;p18"/>
            <p:cNvSpPr/>
            <p:nvPr/>
          </p:nvSpPr>
          <p:spPr>
            <a:xfrm>
              <a:off x="3850681" y="5450563"/>
              <a:ext cx="834390" cy="853440"/>
            </a:xfrm>
            <a:custGeom>
              <a:avLst/>
              <a:gdLst/>
              <a:ahLst/>
              <a:cxnLst/>
              <a:rect l="l" t="t" r="r" b="b"/>
              <a:pathLst>
                <a:path w="834389" h="853439" extrusionOk="0">
                  <a:moveTo>
                    <a:pt x="0" y="853211"/>
                  </a:moveTo>
                  <a:lnTo>
                    <a:pt x="833793" y="0"/>
                  </a:lnTo>
                </a:path>
              </a:pathLst>
            </a:custGeom>
            <a:noFill/>
            <a:ln w="25400" cap="flat" cmpd="sng">
              <a:solidFill>
                <a:srgbClr val="B1B3B6"/>
              </a:solidFill>
              <a:prstDash val="dot"/>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7" name="Google Shape;177;p18"/>
            <p:cNvSpPr/>
            <p:nvPr/>
          </p:nvSpPr>
          <p:spPr>
            <a:xfrm>
              <a:off x="3802494" y="5419699"/>
              <a:ext cx="912494" cy="933450"/>
            </a:xfrm>
            <a:custGeom>
              <a:avLst/>
              <a:gdLst/>
              <a:ahLst/>
              <a:cxnLst/>
              <a:rect l="l" t="t" r="r" b="b"/>
              <a:pathLst>
                <a:path w="912495" h="933450" extrusionOk="0">
                  <a:moveTo>
                    <a:pt x="25400" y="920381"/>
                  </a:moveTo>
                  <a:lnTo>
                    <a:pt x="21678" y="911402"/>
                  </a:lnTo>
                  <a:lnTo>
                    <a:pt x="12700" y="907681"/>
                  </a:lnTo>
                  <a:lnTo>
                    <a:pt x="3721" y="911402"/>
                  </a:lnTo>
                  <a:lnTo>
                    <a:pt x="0" y="920381"/>
                  </a:lnTo>
                  <a:lnTo>
                    <a:pt x="3721" y="929373"/>
                  </a:lnTo>
                  <a:lnTo>
                    <a:pt x="12700" y="933081"/>
                  </a:lnTo>
                  <a:lnTo>
                    <a:pt x="21678" y="929373"/>
                  </a:lnTo>
                  <a:lnTo>
                    <a:pt x="25400" y="920381"/>
                  </a:lnTo>
                  <a:close/>
                </a:path>
                <a:path w="912495" h="933450" extrusionOk="0">
                  <a:moveTo>
                    <a:pt x="912418" y="12700"/>
                  </a:moveTo>
                  <a:lnTo>
                    <a:pt x="908697" y="3721"/>
                  </a:lnTo>
                  <a:lnTo>
                    <a:pt x="899718" y="0"/>
                  </a:lnTo>
                  <a:lnTo>
                    <a:pt x="890739" y="3721"/>
                  </a:lnTo>
                  <a:lnTo>
                    <a:pt x="887018" y="12700"/>
                  </a:lnTo>
                  <a:lnTo>
                    <a:pt x="890739" y="21691"/>
                  </a:lnTo>
                  <a:lnTo>
                    <a:pt x="899718" y="25400"/>
                  </a:lnTo>
                  <a:lnTo>
                    <a:pt x="908697" y="21691"/>
                  </a:lnTo>
                  <a:lnTo>
                    <a:pt x="912418" y="12700"/>
                  </a:lnTo>
                  <a:close/>
                </a:path>
              </a:pathLst>
            </a:custGeom>
            <a:solidFill>
              <a:srgbClr val="B1B3B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78" name="Google Shape;178;p18"/>
          <p:cNvSpPr txBox="1"/>
          <p:nvPr/>
        </p:nvSpPr>
        <p:spPr>
          <a:xfrm>
            <a:off x="4877435" y="1816935"/>
            <a:ext cx="1985010" cy="2387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78B6E4"/>
              </a:buClr>
              <a:buSzPts val="1400"/>
              <a:buFont typeface="Arial"/>
              <a:buNone/>
            </a:pPr>
            <a:r>
              <a:rPr lang="nl-BE" sz="1400" b="0" i="0" u="none" strike="noStrike" cap="none">
                <a:solidFill>
                  <a:srgbClr val="78B6E4"/>
                </a:solidFill>
                <a:latin typeface="Arial"/>
                <a:ea typeface="Arial"/>
                <a:cs typeface="Arial"/>
                <a:sym typeface="Arial"/>
              </a:rPr>
              <a:t>(hernieuwbare) ENERGIE</a:t>
            </a:r>
            <a:endParaRPr sz="1400" b="0" i="0" u="none" strike="noStrike" cap="none">
              <a:solidFill>
                <a:srgbClr val="000000"/>
              </a:solidFill>
              <a:latin typeface="Arial"/>
              <a:ea typeface="Arial"/>
              <a:cs typeface="Arial"/>
              <a:sym typeface="Arial"/>
            </a:endParaRPr>
          </a:p>
        </p:txBody>
      </p:sp>
      <p:sp>
        <p:nvSpPr>
          <p:cNvPr id="179" name="Google Shape;179;p18"/>
          <p:cNvSpPr txBox="1"/>
          <p:nvPr/>
        </p:nvSpPr>
        <p:spPr>
          <a:xfrm>
            <a:off x="4877435" y="2417946"/>
            <a:ext cx="1800860" cy="2387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F15A29"/>
              </a:buClr>
              <a:buSzPts val="1400"/>
              <a:buFont typeface="Arial"/>
              <a:buNone/>
            </a:pPr>
            <a:r>
              <a:rPr lang="nl-BE" sz="1400" b="0" i="0" u="none" strike="noStrike" cap="none">
                <a:solidFill>
                  <a:srgbClr val="F15A29"/>
                </a:solidFill>
                <a:latin typeface="Arial"/>
                <a:ea typeface="Arial"/>
                <a:cs typeface="Arial"/>
                <a:sym typeface="Arial"/>
              </a:rPr>
              <a:t>(circulaire) INDUSTRIE</a:t>
            </a:r>
            <a:endParaRPr sz="1400" b="0" i="0" u="none" strike="noStrike" cap="none">
              <a:solidFill>
                <a:srgbClr val="000000"/>
              </a:solidFill>
              <a:latin typeface="Arial"/>
              <a:ea typeface="Arial"/>
              <a:cs typeface="Arial"/>
              <a:sym typeface="Arial"/>
            </a:endParaRPr>
          </a:p>
        </p:txBody>
      </p:sp>
      <p:sp>
        <p:nvSpPr>
          <p:cNvPr id="180" name="Google Shape;180;p18"/>
          <p:cNvSpPr txBox="1"/>
          <p:nvPr/>
        </p:nvSpPr>
        <p:spPr>
          <a:xfrm>
            <a:off x="4877435" y="3097615"/>
            <a:ext cx="1691005" cy="2387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1B75BC"/>
              </a:buClr>
              <a:buSzPts val="1400"/>
              <a:buFont typeface="Arial"/>
              <a:buNone/>
            </a:pPr>
            <a:r>
              <a:rPr lang="nl-BE" sz="1400" b="0" i="0" u="none" strike="noStrike" cap="none">
                <a:solidFill>
                  <a:srgbClr val="1B75BC"/>
                </a:solidFill>
                <a:latin typeface="Arial"/>
                <a:ea typeface="Arial"/>
                <a:cs typeface="Arial"/>
                <a:sym typeface="Arial"/>
              </a:rPr>
              <a:t>(regionaal) VOEDSEL</a:t>
            </a:r>
            <a:endParaRPr sz="1400" b="0" i="0" u="none" strike="noStrike" cap="none">
              <a:solidFill>
                <a:srgbClr val="000000"/>
              </a:solidFill>
              <a:latin typeface="Arial"/>
              <a:ea typeface="Arial"/>
              <a:cs typeface="Arial"/>
              <a:sym typeface="Arial"/>
            </a:endParaRPr>
          </a:p>
        </p:txBody>
      </p:sp>
      <p:sp>
        <p:nvSpPr>
          <p:cNvPr id="181" name="Google Shape;181;p18"/>
          <p:cNvSpPr txBox="1"/>
          <p:nvPr/>
        </p:nvSpPr>
        <p:spPr>
          <a:xfrm>
            <a:off x="4877435" y="3777285"/>
            <a:ext cx="1576705" cy="2387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4FAF89"/>
              </a:buClr>
              <a:buSzPts val="1400"/>
              <a:buFont typeface="Arial"/>
              <a:buNone/>
            </a:pPr>
            <a:r>
              <a:rPr lang="nl-BE" sz="1400" b="0" i="0" u="none" strike="noStrike" cap="none">
                <a:solidFill>
                  <a:srgbClr val="4FAF89"/>
                </a:solidFill>
                <a:latin typeface="Arial"/>
                <a:ea typeface="Arial"/>
                <a:cs typeface="Arial"/>
                <a:sym typeface="Arial"/>
              </a:rPr>
              <a:t>(adaptief) KLIMAAT</a:t>
            </a:r>
            <a:endParaRPr sz="1400" b="0" i="0" u="none" strike="noStrike" cap="none">
              <a:solidFill>
                <a:srgbClr val="000000"/>
              </a:solidFill>
              <a:latin typeface="Arial"/>
              <a:ea typeface="Arial"/>
              <a:cs typeface="Arial"/>
              <a:sym typeface="Arial"/>
            </a:endParaRPr>
          </a:p>
        </p:txBody>
      </p:sp>
      <p:sp>
        <p:nvSpPr>
          <p:cNvPr id="182" name="Google Shape;182;p18"/>
          <p:cNvSpPr txBox="1"/>
          <p:nvPr/>
        </p:nvSpPr>
        <p:spPr>
          <a:xfrm>
            <a:off x="4877435" y="4456953"/>
            <a:ext cx="1682114" cy="2387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231F20"/>
              </a:buClr>
              <a:buSzPts val="1400"/>
              <a:buFont typeface="Arial"/>
              <a:buNone/>
            </a:pPr>
            <a:r>
              <a:rPr lang="nl-BE" sz="1400" b="0" i="0" u="none" strike="noStrike" cap="none">
                <a:solidFill>
                  <a:srgbClr val="231F20"/>
                </a:solidFill>
                <a:latin typeface="Arial"/>
                <a:ea typeface="Arial"/>
                <a:cs typeface="Arial"/>
                <a:sym typeface="Arial"/>
              </a:rPr>
              <a:t>(slimme) MOBILITEIT</a:t>
            </a:r>
            <a:endParaRPr sz="1400" b="0" i="0" u="none" strike="noStrike" cap="none">
              <a:solidFill>
                <a:srgbClr val="000000"/>
              </a:solidFill>
              <a:latin typeface="Arial"/>
              <a:ea typeface="Arial"/>
              <a:cs typeface="Arial"/>
              <a:sym typeface="Arial"/>
            </a:endParaRPr>
          </a:p>
        </p:txBody>
      </p:sp>
      <p:sp>
        <p:nvSpPr>
          <p:cNvPr id="183" name="Google Shape;183;p18"/>
          <p:cNvSpPr txBox="1"/>
          <p:nvPr/>
        </p:nvSpPr>
        <p:spPr>
          <a:xfrm>
            <a:off x="4877435" y="5136623"/>
            <a:ext cx="2929377" cy="45653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662D91"/>
              </a:buClr>
              <a:buSzPts val="1400"/>
              <a:buFont typeface="Arial"/>
              <a:buNone/>
            </a:pPr>
            <a:r>
              <a:rPr lang="nl-BE" sz="1400" b="0" i="0" u="none" strike="noStrike" cap="none">
                <a:solidFill>
                  <a:srgbClr val="662D91"/>
                </a:solidFill>
                <a:latin typeface="Arial"/>
                <a:ea typeface="Arial"/>
                <a:cs typeface="Arial"/>
                <a:sym typeface="Arial"/>
              </a:rPr>
              <a:t>(inclusief) WONEN</a:t>
            </a:r>
            <a:endParaRPr sz="1400" b="0" i="0" u="none" strike="noStrike" cap="none">
              <a:solidFill>
                <a:srgbClr val="662D91"/>
              </a:solidFill>
              <a:latin typeface="Arial"/>
              <a:ea typeface="Arial"/>
              <a:cs typeface="Arial"/>
              <a:sym typeface="Arial"/>
            </a:endParaRPr>
          </a:p>
          <a:p>
            <a:pPr marL="12700" marR="0" lvl="0" indent="0" algn="l" rtl="0">
              <a:lnSpc>
                <a:spcPct val="100000"/>
              </a:lnSpc>
              <a:spcBef>
                <a:spcPts val="100"/>
              </a:spcBef>
              <a:spcAft>
                <a:spcPts val="0"/>
              </a:spcAft>
              <a:buClr>
                <a:schemeClr val="dk1"/>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84" name="Google Shape;184;p18"/>
          <p:cNvSpPr txBox="1"/>
          <p:nvPr/>
        </p:nvSpPr>
        <p:spPr>
          <a:xfrm>
            <a:off x="4877435" y="5816293"/>
            <a:ext cx="1508125" cy="2387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F490B3"/>
              </a:buClr>
              <a:buSzPts val="1400"/>
              <a:buFont typeface="Arial"/>
              <a:buNone/>
            </a:pPr>
            <a:r>
              <a:rPr lang="nl-BE" sz="1400" b="0" i="0" u="none" strike="noStrike" cap="none">
                <a:solidFill>
                  <a:srgbClr val="F490B3"/>
                </a:solidFill>
                <a:latin typeface="Arial"/>
                <a:ea typeface="Arial"/>
                <a:cs typeface="Arial"/>
                <a:sym typeface="Arial"/>
              </a:rPr>
              <a:t>(gezond) WELZIJN</a:t>
            </a:r>
            <a:endParaRPr sz="1400" b="0" i="0" u="none" strike="noStrike" cap="none">
              <a:solidFill>
                <a:srgbClr val="000000"/>
              </a:solidFill>
              <a:latin typeface="Arial"/>
              <a:ea typeface="Arial"/>
              <a:cs typeface="Arial"/>
              <a:sym typeface="Arial"/>
            </a:endParaRPr>
          </a:p>
        </p:txBody>
      </p:sp>
      <p:sp>
        <p:nvSpPr>
          <p:cNvPr id="185" name="Google Shape;185;p18"/>
          <p:cNvSpPr txBox="1"/>
          <p:nvPr/>
        </p:nvSpPr>
        <p:spPr>
          <a:xfrm>
            <a:off x="4877435" y="6515625"/>
            <a:ext cx="3784782" cy="45653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FD0000"/>
              </a:buClr>
              <a:buSzPts val="1400"/>
              <a:buFont typeface="Arial"/>
              <a:buNone/>
            </a:pPr>
            <a:r>
              <a:rPr lang="nl-BE" sz="1400" b="0" i="0" u="none" strike="noStrike" cap="none">
                <a:solidFill>
                  <a:srgbClr val="FD0000"/>
                </a:solidFill>
                <a:latin typeface="Arial"/>
                <a:ea typeface="Arial"/>
                <a:cs typeface="Arial"/>
                <a:sym typeface="Arial"/>
              </a:rPr>
              <a:t>(recreatieve) CULTUUR</a:t>
            </a:r>
            <a:endParaRPr sz="1400" b="0" i="0" u="none" strike="noStrike" cap="none">
              <a:solidFill>
                <a:srgbClr val="FD0000"/>
              </a:solidFill>
              <a:latin typeface="Arial"/>
              <a:ea typeface="Arial"/>
              <a:cs typeface="Arial"/>
              <a:sym typeface="Arial"/>
            </a:endParaRPr>
          </a:p>
          <a:p>
            <a:pPr marL="12700" marR="0" lvl="0" indent="0" algn="l" rtl="0">
              <a:lnSpc>
                <a:spcPct val="100000"/>
              </a:lnSpc>
              <a:spcBef>
                <a:spcPts val="100"/>
              </a:spcBef>
              <a:spcAft>
                <a:spcPts val="0"/>
              </a:spcAft>
              <a:buClr>
                <a:schemeClr val="dk1"/>
              </a:buClr>
              <a:buSzPts val="1400"/>
              <a:buFont typeface="Calibri"/>
              <a:buNone/>
            </a:pPr>
            <a:endParaRPr sz="1400" b="0" i="0" u="none" strike="noStrike" cap="none">
              <a:solidFill>
                <a:srgbClr val="000000"/>
              </a:solidFill>
              <a:latin typeface="Arial"/>
              <a:ea typeface="Arial"/>
              <a:cs typeface="Arial"/>
              <a:sym typeface="Arial"/>
            </a:endParaRPr>
          </a:p>
        </p:txBody>
      </p:sp>
      <p:sp>
        <p:nvSpPr>
          <p:cNvPr id="186" name="Google Shape;186;p18"/>
          <p:cNvSpPr txBox="1"/>
          <p:nvPr/>
        </p:nvSpPr>
        <p:spPr>
          <a:xfrm>
            <a:off x="7637206" y="3502783"/>
            <a:ext cx="4318819" cy="1504859"/>
          </a:xfrm>
          <a:prstGeom prst="rect">
            <a:avLst/>
          </a:prstGeom>
          <a:noFill/>
          <a:ln>
            <a:noFill/>
          </a:ln>
        </p:spPr>
        <p:txBody>
          <a:bodyPr spcFirstLastPara="1" wrap="square" lIns="91425" tIns="45700" rIns="91425" bIns="45700" anchor="t" anchorCtr="0">
            <a:spAutoFit/>
          </a:bodyPr>
          <a:lstStyle/>
          <a:p>
            <a:pPr marL="12700" marR="5080" lvl="0" indent="0" algn="l" rtl="0">
              <a:lnSpc>
                <a:spcPct val="102499"/>
              </a:lnSpc>
              <a:spcBef>
                <a:spcPts val="0"/>
              </a:spcBef>
              <a:spcAft>
                <a:spcPts val="0"/>
              </a:spcAft>
              <a:buClr>
                <a:srgbClr val="084D6B"/>
              </a:buClr>
              <a:buSzPts val="1800"/>
              <a:buFont typeface="Poppins Light"/>
              <a:buNone/>
            </a:pPr>
            <a:r>
              <a:rPr lang="nl-BE" sz="1800" b="0" i="0" u="none" strike="noStrike" cap="none" dirty="0" err="1">
                <a:solidFill>
                  <a:srgbClr val="084D6B"/>
                </a:solidFill>
                <a:latin typeface="+mn-lt"/>
                <a:ea typeface="Poppins Light"/>
                <a:cs typeface="Poppins Light"/>
                <a:sym typeface="Poppins Light"/>
              </a:rPr>
              <a:t>Klimaatneutrale</a:t>
            </a:r>
            <a:r>
              <a:rPr lang="nl-BE" sz="1800" b="0" i="0" u="none" strike="noStrike" cap="none" dirty="0">
                <a:solidFill>
                  <a:srgbClr val="084D6B"/>
                </a:solidFill>
                <a:latin typeface="+mn-lt"/>
                <a:ea typeface="Poppins Light"/>
                <a:cs typeface="Poppins Light"/>
                <a:sym typeface="Poppins Light"/>
              </a:rPr>
              <a:t> leefbaarheid is een zeer ruim begrip. Om het tastbaarder te maken en te onderzoeken wat er binnen het District onder valt, is het verder opgedeeld in </a:t>
            </a:r>
            <a:r>
              <a:rPr lang="nl-BE" sz="1800" b="1" i="0" u="none" strike="noStrike" cap="none" dirty="0">
                <a:solidFill>
                  <a:srgbClr val="084D6B"/>
                </a:solidFill>
                <a:latin typeface="+mn-lt"/>
                <a:ea typeface="Poppins Light"/>
                <a:cs typeface="Poppins Light"/>
                <a:sym typeface="Poppins Light"/>
              </a:rPr>
              <a:t>acht thema’s</a:t>
            </a:r>
            <a:r>
              <a:rPr lang="nl-BE" sz="1800" b="0" i="0" u="none" strike="noStrike" cap="none" dirty="0">
                <a:solidFill>
                  <a:srgbClr val="005291"/>
                </a:solidFill>
                <a:latin typeface="+mn-lt"/>
                <a:ea typeface="Poppins Light"/>
                <a:cs typeface="Poppins Light"/>
                <a:sym typeface="Poppins Light"/>
              </a:rPr>
              <a:t>.</a:t>
            </a:r>
            <a:endParaRPr sz="1800" b="0" i="0" u="none" strike="noStrike" cap="none" dirty="0">
              <a:solidFill>
                <a:srgbClr val="005291"/>
              </a:solidFill>
              <a:latin typeface="+mn-lt"/>
              <a:ea typeface="Poppins Light"/>
              <a:cs typeface="Poppins Light"/>
              <a:sym typeface="Poppins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BE7"/>
        </a:solidFill>
        <a:effectLst/>
      </p:bgPr>
    </p:bg>
    <p:spTree>
      <p:nvGrpSpPr>
        <p:cNvPr id="1" name="Shape 190"/>
        <p:cNvGrpSpPr/>
        <p:nvPr/>
      </p:nvGrpSpPr>
      <p:grpSpPr>
        <a:xfrm>
          <a:off x="0" y="0"/>
          <a:ext cx="0" cy="0"/>
          <a:chOff x="0" y="0"/>
          <a:chExt cx="0" cy="0"/>
        </a:xfrm>
      </p:grpSpPr>
      <p:sp>
        <p:nvSpPr>
          <p:cNvPr id="191" name="Google Shape;191;p19"/>
          <p:cNvSpPr/>
          <p:nvPr/>
        </p:nvSpPr>
        <p:spPr>
          <a:xfrm>
            <a:off x="642067" y="-863237"/>
            <a:ext cx="10949056" cy="77212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 name="Google Shape;192;p19"/>
          <p:cNvSpPr txBox="1"/>
          <p:nvPr/>
        </p:nvSpPr>
        <p:spPr>
          <a:xfrm>
            <a:off x="2088443" y="547748"/>
            <a:ext cx="60960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nl-BE" sz="2400" b="1" dirty="0">
                <a:solidFill>
                  <a:srgbClr val="2777E8"/>
                </a:solidFill>
                <a:latin typeface="+mj-lt"/>
                <a:ea typeface="Poppins"/>
                <a:cs typeface="Poppins"/>
                <a:sym typeface="Poppins"/>
              </a:rPr>
              <a:t>1.2. Ontwikkelkader NSPD: </a:t>
            </a:r>
            <a:endParaRPr sz="2400" b="1" dirty="0">
              <a:solidFill>
                <a:srgbClr val="2777E8"/>
              </a:solidFill>
              <a:latin typeface="+mj-lt"/>
              <a:ea typeface="Poppins"/>
              <a:cs typeface="Poppins"/>
              <a:sym typeface="Poppins"/>
            </a:endParaRPr>
          </a:p>
          <a:p>
            <a:pPr marL="0" marR="0" lvl="0" indent="0" algn="l" rtl="0">
              <a:spcBef>
                <a:spcPts val="0"/>
              </a:spcBef>
              <a:spcAft>
                <a:spcPts val="0"/>
              </a:spcAft>
              <a:buNone/>
            </a:pPr>
            <a:r>
              <a:rPr lang="nl-BE" sz="2400" b="1" dirty="0">
                <a:solidFill>
                  <a:srgbClr val="2777E8"/>
                </a:solidFill>
                <a:latin typeface="+mj-lt"/>
                <a:ea typeface="Poppins"/>
                <a:cs typeface="Poppins"/>
                <a:sym typeface="Poppins"/>
              </a:rPr>
              <a:t>4 demoprojecten</a:t>
            </a:r>
            <a:endParaRPr sz="2400" b="1" dirty="0">
              <a:solidFill>
                <a:srgbClr val="2777E8"/>
              </a:solidFill>
              <a:latin typeface="+mj-lt"/>
              <a:ea typeface="Calibri"/>
              <a:cs typeface="Calibri"/>
              <a:sym typeface="Calibri"/>
            </a:endParaRPr>
          </a:p>
        </p:txBody>
      </p:sp>
      <p:pic>
        <p:nvPicPr>
          <p:cNvPr id="193" name="Google Shape;193;p19"/>
          <p:cNvPicPr preferRelativeResize="0"/>
          <p:nvPr/>
        </p:nvPicPr>
        <p:blipFill rotWithShape="1">
          <a:blip r:embed="rId3">
            <a:alphaModFix/>
          </a:blip>
          <a:srcRect/>
          <a:stretch/>
        </p:blipFill>
        <p:spPr>
          <a:xfrm>
            <a:off x="0" y="1"/>
            <a:ext cx="1942058" cy="1563328"/>
          </a:xfrm>
          <a:prstGeom prst="rect">
            <a:avLst/>
          </a:prstGeom>
          <a:noFill/>
          <a:ln>
            <a:noFill/>
          </a:ln>
        </p:spPr>
      </p:pic>
      <p:sp>
        <p:nvSpPr>
          <p:cNvPr id="194" name="Google Shape;194;p19"/>
          <p:cNvSpPr txBox="1"/>
          <p:nvPr/>
        </p:nvSpPr>
        <p:spPr>
          <a:xfrm>
            <a:off x="11978696" y="10251602"/>
            <a:ext cx="104887" cy="351378"/>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nl-BE" sz="1100" b="1">
                <a:solidFill>
                  <a:srgbClr val="241A29"/>
                </a:solidFill>
                <a:latin typeface="Poppins"/>
                <a:ea typeface="Poppins"/>
                <a:cs typeface="Poppins"/>
                <a:sym typeface="Poppins"/>
              </a:rPr>
              <a:t>31</a:t>
            </a:r>
            <a:endParaRPr sz="1100">
              <a:solidFill>
                <a:schemeClr val="dk1"/>
              </a:solidFill>
              <a:latin typeface="Poppins"/>
              <a:ea typeface="Poppins"/>
              <a:cs typeface="Poppins"/>
              <a:sym typeface="Poppins"/>
            </a:endParaRPr>
          </a:p>
        </p:txBody>
      </p:sp>
      <p:pic>
        <p:nvPicPr>
          <p:cNvPr id="195" name="Google Shape;195;p19"/>
          <p:cNvPicPr preferRelativeResize="0"/>
          <p:nvPr/>
        </p:nvPicPr>
        <p:blipFill rotWithShape="1">
          <a:blip r:embed="rId4">
            <a:alphaModFix/>
          </a:blip>
          <a:srcRect/>
          <a:stretch/>
        </p:blipFill>
        <p:spPr>
          <a:xfrm>
            <a:off x="7484533" y="288011"/>
            <a:ext cx="4538133" cy="6259545"/>
          </a:xfrm>
          <a:prstGeom prst="rect">
            <a:avLst/>
          </a:prstGeom>
          <a:noFill/>
          <a:ln>
            <a:noFill/>
          </a:ln>
        </p:spPr>
      </p:pic>
      <p:sp>
        <p:nvSpPr>
          <p:cNvPr id="196" name="Google Shape;196;p19"/>
          <p:cNvSpPr txBox="1"/>
          <p:nvPr/>
        </p:nvSpPr>
        <p:spPr>
          <a:xfrm>
            <a:off x="3364087" y="2402680"/>
            <a:ext cx="3443111" cy="369332"/>
          </a:xfrm>
          <a:prstGeom prst="rect">
            <a:avLst/>
          </a:prstGeom>
          <a:noFill/>
          <a:ln>
            <a:noFill/>
          </a:ln>
        </p:spPr>
        <p:txBody>
          <a:bodyPr spcFirstLastPara="1" wrap="square" lIns="91425" tIns="45700" rIns="91425" bIns="45700" anchor="t" anchorCtr="0">
            <a:spAutoFit/>
          </a:bodyPr>
          <a:lstStyle/>
          <a:p>
            <a:pPr marL="12700" marR="5080" lvl="0" indent="0" algn="just" rtl="0">
              <a:lnSpc>
                <a:spcPct val="100000"/>
              </a:lnSpc>
              <a:spcBef>
                <a:spcPts val="0"/>
              </a:spcBef>
              <a:spcAft>
                <a:spcPts val="0"/>
              </a:spcAft>
              <a:buNone/>
            </a:pPr>
            <a:r>
              <a:rPr lang="nl-BE" sz="1800" dirty="0">
                <a:solidFill>
                  <a:srgbClr val="084D6B"/>
                </a:solidFill>
                <a:latin typeface="+mj-lt"/>
                <a:ea typeface="Poppins Medium"/>
                <a:cs typeface="Poppins Medium"/>
                <a:sym typeface="Poppins Medium"/>
              </a:rPr>
              <a:t>Demo Energiewijk</a:t>
            </a:r>
            <a:endParaRPr dirty="0">
              <a:latin typeface="+mj-lt"/>
            </a:endParaRPr>
          </a:p>
        </p:txBody>
      </p:sp>
      <p:pic>
        <p:nvPicPr>
          <p:cNvPr id="197" name="Google Shape;197;p19"/>
          <p:cNvPicPr preferRelativeResize="0"/>
          <p:nvPr/>
        </p:nvPicPr>
        <p:blipFill rotWithShape="1">
          <a:blip r:embed="rId5">
            <a:alphaModFix/>
          </a:blip>
          <a:srcRect/>
          <a:stretch/>
        </p:blipFill>
        <p:spPr>
          <a:xfrm>
            <a:off x="810428" y="2232858"/>
            <a:ext cx="2605499" cy="662789"/>
          </a:xfrm>
          <a:prstGeom prst="rect">
            <a:avLst/>
          </a:prstGeom>
          <a:noFill/>
          <a:ln>
            <a:noFill/>
          </a:ln>
        </p:spPr>
      </p:pic>
      <p:pic>
        <p:nvPicPr>
          <p:cNvPr id="198" name="Google Shape;198;p19"/>
          <p:cNvPicPr preferRelativeResize="0"/>
          <p:nvPr/>
        </p:nvPicPr>
        <p:blipFill rotWithShape="1">
          <a:blip r:embed="rId6">
            <a:alphaModFix/>
          </a:blip>
          <a:srcRect/>
          <a:stretch/>
        </p:blipFill>
        <p:spPr>
          <a:xfrm>
            <a:off x="792859" y="3097425"/>
            <a:ext cx="2605499" cy="662397"/>
          </a:xfrm>
          <a:prstGeom prst="rect">
            <a:avLst/>
          </a:prstGeom>
          <a:noFill/>
          <a:ln>
            <a:noFill/>
          </a:ln>
        </p:spPr>
      </p:pic>
      <p:sp>
        <p:nvSpPr>
          <p:cNvPr id="199" name="Google Shape;199;p19"/>
          <p:cNvSpPr txBox="1"/>
          <p:nvPr/>
        </p:nvSpPr>
        <p:spPr>
          <a:xfrm>
            <a:off x="3364087" y="3153390"/>
            <a:ext cx="4047068" cy="646331"/>
          </a:xfrm>
          <a:prstGeom prst="rect">
            <a:avLst/>
          </a:prstGeom>
          <a:noFill/>
          <a:ln>
            <a:noFill/>
          </a:ln>
        </p:spPr>
        <p:txBody>
          <a:bodyPr spcFirstLastPara="1" wrap="square" lIns="91425" tIns="45700" rIns="91425" bIns="45700" anchor="t" anchorCtr="0">
            <a:spAutoFit/>
          </a:bodyPr>
          <a:lstStyle/>
          <a:p>
            <a:pPr marL="12700" marR="5080" lvl="0" indent="0" rtl="0">
              <a:lnSpc>
                <a:spcPct val="100000"/>
              </a:lnSpc>
              <a:spcBef>
                <a:spcPts val="0"/>
              </a:spcBef>
              <a:spcAft>
                <a:spcPts val="0"/>
              </a:spcAft>
              <a:buNone/>
            </a:pPr>
            <a:r>
              <a:rPr lang="nl-BE" sz="1800" dirty="0">
                <a:solidFill>
                  <a:srgbClr val="084D6B"/>
                </a:solidFill>
                <a:latin typeface="+mj-lt"/>
                <a:ea typeface="Poppins Medium"/>
                <a:cs typeface="Poppins Medium"/>
                <a:sym typeface="Poppins Medium"/>
              </a:rPr>
              <a:t>Demo Koppelingsgebieden+ en gezondheidsactieplan </a:t>
            </a:r>
            <a:endParaRPr dirty="0">
              <a:latin typeface="+mj-lt"/>
            </a:endParaRPr>
          </a:p>
        </p:txBody>
      </p:sp>
      <p:pic>
        <p:nvPicPr>
          <p:cNvPr id="200" name="Google Shape;200;p19"/>
          <p:cNvPicPr preferRelativeResize="0"/>
          <p:nvPr/>
        </p:nvPicPr>
        <p:blipFill rotWithShape="1">
          <a:blip r:embed="rId7">
            <a:alphaModFix/>
          </a:blip>
          <a:srcRect/>
          <a:stretch/>
        </p:blipFill>
        <p:spPr>
          <a:xfrm>
            <a:off x="1242816" y="3946403"/>
            <a:ext cx="1736999" cy="662276"/>
          </a:xfrm>
          <a:prstGeom prst="rect">
            <a:avLst/>
          </a:prstGeom>
          <a:noFill/>
          <a:ln>
            <a:noFill/>
          </a:ln>
        </p:spPr>
      </p:pic>
      <p:sp>
        <p:nvSpPr>
          <p:cNvPr id="201" name="Google Shape;201;p19"/>
          <p:cNvSpPr txBox="1"/>
          <p:nvPr/>
        </p:nvSpPr>
        <p:spPr>
          <a:xfrm>
            <a:off x="3364087" y="4000057"/>
            <a:ext cx="2771424" cy="646331"/>
          </a:xfrm>
          <a:prstGeom prst="rect">
            <a:avLst/>
          </a:prstGeom>
          <a:noFill/>
          <a:ln>
            <a:noFill/>
          </a:ln>
        </p:spPr>
        <p:txBody>
          <a:bodyPr spcFirstLastPara="1" wrap="square" lIns="91425" tIns="45700" rIns="91425" bIns="45700" anchor="t" anchorCtr="0">
            <a:spAutoFit/>
          </a:bodyPr>
          <a:lstStyle/>
          <a:p>
            <a:pPr marL="12700" marR="5080" lvl="0" indent="0" rtl="0">
              <a:lnSpc>
                <a:spcPct val="100000"/>
              </a:lnSpc>
              <a:spcBef>
                <a:spcPts val="0"/>
              </a:spcBef>
              <a:spcAft>
                <a:spcPts val="0"/>
              </a:spcAft>
              <a:buNone/>
            </a:pPr>
            <a:r>
              <a:rPr lang="nl-BE" sz="1800" dirty="0">
                <a:solidFill>
                  <a:srgbClr val="084D6B"/>
                </a:solidFill>
                <a:latin typeface="+mj-lt"/>
                <a:ea typeface="Poppins Medium"/>
                <a:cs typeface="Poppins Medium"/>
                <a:sym typeface="Poppins Medium"/>
              </a:rPr>
              <a:t>Demo mobiliteits- en verstedelijkingsvisie</a:t>
            </a:r>
            <a:endParaRPr dirty="0">
              <a:latin typeface="+mj-lt"/>
            </a:endParaRPr>
          </a:p>
        </p:txBody>
      </p:sp>
      <p:pic>
        <p:nvPicPr>
          <p:cNvPr id="202" name="Google Shape;202;p19"/>
          <p:cNvPicPr preferRelativeResize="0"/>
          <p:nvPr/>
        </p:nvPicPr>
        <p:blipFill rotWithShape="1">
          <a:blip r:embed="rId8">
            <a:alphaModFix/>
          </a:blip>
          <a:srcRect/>
          <a:stretch/>
        </p:blipFill>
        <p:spPr>
          <a:xfrm>
            <a:off x="1243757" y="4803047"/>
            <a:ext cx="1736999" cy="662272"/>
          </a:xfrm>
          <a:prstGeom prst="rect">
            <a:avLst/>
          </a:prstGeom>
          <a:noFill/>
          <a:ln>
            <a:noFill/>
          </a:ln>
        </p:spPr>
      </p:pic>
      <p:sp>
        <p:nvSpPr>
          <p:cNvPr id="203" name="Google Shape;203;p19"/>
          <p:cNvSpPr txBox="1"/>
          <p:nvPr/>
        </p:nvSpPr>
        <p:spPr>
          <a:xfrm>
            <a:off x="3364087" y="4970902"/>
            <a:ext cx="3742269" cy="369332"/>
          </a:xfrm>
          <a:prstGeom prst="rect">
            <a:avLst/>
          </a:prstGeom>
          <a:noFill/>
          <a:ln>
            <a:noFill/>
          </a:ln>
        </p:spPr>
        <p:txBody>
          <a:bodyPr spcFirstLastPara="1" wrap="square" lIns="91425" tIns="45700" rIns="91425" bIns="45700" anchor="t" anchorCtr="0">
            <a:spAutoFit/>
          </a:bodyPr>
          <a:lstStyle/>
          <a:p>
            <a:pPr marL="12700" marR="5080" lvl="0" indent="0" algn="just" rtl="0">
              <a:lnSpc>
                <a:spcPct val="100000"/>
              </a:lnSpc>
              <a:spcBef>
                <a:spcPts val="0"/>
              </a:spcBef>
              <a:spcAft>
                <a:spcPts val="0"/>
              </a:spcAft>
              <a:buNone/>
            </a:pPr>
            <a:r>
              <a:rPr lang="nl-BE" sz="1800" dirty="0">
                <a:solidFill>
                  <a:srgbClr val="084D6B"/>
                </a:solidFill>
                <a:latin typeface="+mj-lt"/>
                <a:ea typeface="Poppins Medium"/>
                <a:cs typeface="Poppins Medium"/>
                <a:sym typeface="Poppins Medium"/>
              </a:rPr>
              <a:t>Demo Cultuur van het District</a:t>
            </a:r>
            <a:endParaRPr dirty="0">
              <a:latin typeface="+mj-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BE7"/>
        </a:solidFill>
        <a:effectLst/>
      </p:bgPr>
    </p:bg>
    <p:spTree>
      <p:nvGrpSpPr>
        <p:cNvPr id="1" name="Shape 207"/>
        <p:cNvGrpSpPr/>
        <p:nvPr/>
      </p:nvGrpSpPr>
      <p:grpSpPr>
        <a:xfrm>
          <a:off x="0" y="0"/>
          <a:ext cx="0" cy="0"/>
          <a:chOff x="0" y="0"/>
          <a:chExt cx="0" cy="0"/>
        </a:xfrm>
      </p:grpSpPr>
      <p:sp>
        <p:nvSpPr>
          <p:cNvPr id="208" name="Google Shape;208;p20"/>
          <p:cNvSpPr/>
          <p:nvPr/>
        </p:nvSpPr>
        <p:spPr>
          <a:xfrm>
            <a:off x="2171700" y="0"/>
            <a:ext cx="10020300" cy="1500554"/>
          </a:xfrm>
          <a:prstGeom prst="rect">
            <a:avLst/>
          </a:prstGeom>
          <a:solidFill>
            <a:srgbClr val="F6EBE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l-BE" sz="2800" b="1" dirty="0">
                <a:solidFill>
                  <a:srgbClr val="2777E8"/>
                </a:solidFill>
                <a:latin typeface="Poppins SemiBold"/>
                <a:ea typeface="Poppins SemiBold"/>
                <a:cs typeface="Poppins SemiBold"/>
                <a:sym typeface="Poppins SemiBold"/>
              </a:rPr>
              <a:t>2. </a:t>
            </a:r>
            <a:r>
              <a:rPr lang="nl-BE" sz="2800" b="1" dirty="0">
                <a:solidFill>
                  <a:srgbClr val="2777E8"/>
                </a:solidFill>
                <a:latin typeface="+mj-lt"/>
                <a:ea typeface="Poppins SemiBold"/>
                <a:cs typeface="Poppins SemiBold"/>
                <a:sym typeface="Poppins SemiBold"/>
              </a:rPr>
              <a:t>Nederland ontdekt dit gebied?</a:t>
            </a:r>
            <a:endParaRPr sz="2800" dirty="0">
              <a:solidFill>
                <a:srgbClr val="2777E8"/>
              </a:solidFill>
              <a:latin typeface="+mj-lt"/>
              <a:ea typeface="Poppins SemiBold"/>
              <a:cs typeface="Poppins SemiBold"/>
              <a:sym typeface="Poppins SemiBold"/>
            </a:endParaRPr>
          </a:p>
        </p:txBody>
      </p:sp>
      <p:sp>
        <p:nvSpPr>
          <p:cNvPr id="209" name="Google Shape;209;p20"/>
          <p:cNvSpPr txBox="1">
            <a:spLocks noGrp="1"/>
          </p:cNvSpPr>
          <p:nvPr>
            <p:ph type="body" idx="1"/>
          </p:nvPr>
        </p:nvSpPr>
        <p:spPr>
          <a:xfrm>
            <a:off x="6646335" y="3155951"/>
            <a:ext cx="5037668" cy="2889251"/>
          </a:xfrm>
          <a:prstGeom prst="rect">
            <a:avLst/>
          </a:prstGeom>
          <a:noFill/>
          <a:ln>
            <a:noFill/>
          </a:ln>
        </p:spPr>
        <p:txBody>
          <a:bodyPr spcFirstLastPara="1" wrap="square" lIns="91425" tIns="45700" rIns="91425" bIns="45700" anchor="t" anchorCtr="0">
            <a:normAutofit/>
          </a:bodyPr>
          <a:lstStyle/>
          <a:p>
            <a:pPr marL="228600" lvl="0" indent="-25400" algn="l" rtl="0">
              <a:lnSpc>
                <a:spcPct val="90000"/>
              </a:lnSpc>
              <a:spcBef>
                <a:spcPts val="0"/>
              </a:spcBef>
              <a:spcAft>
                <a:spcPts val="0"/>
              </a:spcAft>
              <a:buClr>
                <a:schemeClr val="dk1"/>
              </a:buClr>
              <a:buSzPts val="3200"/>
              <a:buNone/>
            </a:pPr>
            <a:endParaRPr sz="3200">
              <a:solidFill>
                <a:srgbClr val="003E7C"/>
              </a:solidFill>
              <a:latin typeface="Montserrat Light"/>
              <a:ea typeface="Montserrat Light"/>
              <a:cs typeface="Montserrat Light"/>
              <a:sym typeface="Montserrat Light"/>
            </a:endParaRPr>
          </a:p>
          <a:p>
            <a:pPr marL="228600" lvl="0" indent="-76200" algn="l" rtl="0">
              <a:lnSpc>
                <a:spcPct val="90000"/>
              </a:lnSpc>
              <a:spcBef>
                <a:spcPts val="1000"/>
              </a:spcBef>
              <a:spcAft>
                <a:spcPts val="0"/>
              </a:spcAft>
              <a:buClr>
                <a:schemeClr val="dk1"/>
              </a:buClr>
              <a:buSzPts val="2400"/>
              <a:buNone/>
            </a:pPr>
            <a:endParaRPr sz="2400">
              <a:solidFill>
                <a:srgbClr val="003E7C"/>
              </a:solidFill>
              <a:latin typeface="Montserrat Medium"/>
              <a:ea typeface="Montserrat Medium"/>
              <a:cs typeface="Montserrat Medium"/>
              <a:sym typeface="Montserrat Medium"/>
            </a:endParaRPr>
          </a:p>
        </p:txBody>
      </p:sp>
      <p:sp>
        <p:nvSpPr>
          <p:cNvPr id="210" name="Google Shape;210;p20"/>
          <p:cNvSpPr/>
          <p:nvPr/>
        </p:nvSpPr>
        <p:spPr>
          <a:xfrm>
            <a:off x="5749714" y="4798644"/>
            <a:ext cx="5734363" cy="18156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733" b="1">
              <a:solidFill>
                <a:srgbClr val="F6EBE7"/>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a:p>
            <a:pPr marL="0" marR="0" lvl="0" indent="0" algn="l" rtl="0">
              <a:spcBef>
                <a:spcPts val="0"/>
              </a:spcBef>
              <a:spcAft>
                <a:spcPts val="0"/>
              </a:spcAft>
              <a:buNone/>
            </a:pPr>
            <a:endParaRPr sz="3733" b="1">
              <a:solidFill>
                <a:schemeClr val="lt1"/>
              </a:solidFill>
              <a:latin typeface="Trebuchet MS"/>
              <a:ea typeface="Trebuchet MS"/>
              <a:cs typeface="Trebuchet MS"/>
              <a:sym typeface="Trebuchet MS"/>
            </a:endParaRPr>
          </a:p>
        </p:txBody>
      </p:sp>
      <p:pic>
        <p:nvPicPr>
          <p:cNvPr id="211" name="Google Shape;211;p20"/>
          <p:cNvPicPr preferRelativeResize="0"/>
          <p:nvPr/>
        </p:nvPicPr>
        <p:blipFill rotWithShape="1">
          <a:blip r:embed="rId3">
            <a:alphaModFix/>
          </a:blip>
          <a:srcRect/>
          <a:stretch/>
        </p:blipFill>
        <p:spPr>
          <a:xfrm>
            <a:off x="0" y="1"/>
            <a:ext cx="1942058" cy="1563328"/>
          </a:xfrm>
          <a:prstGeom prst="rect">
            <a:avLst/>
          </a:prstGeom>
          <a:noFill/>
          <a:ln>
            <a:noFill/>
          </a:ln>
        </p:spPr>
      </p:pic>
      <p:pic>
        <p:nvPicPr>
          <p:cNvPr id="212" name="Google Shape;212;p20"/>
          <p:cNvPicPr preferRelativeResize="0"/>
          <p:nvPr/>
        </p:nvPicPr>
        <p:blipFill rotWithShape="1">
          <a:blip r:embed="rId4">
            <a:alphaModFix/>
          </a:blip>
          <a:srcRect/>
          <a:stretch/>
        </p:blipFill>
        <p:spPr>
          <a:xfrm>
            <a:off x="1584311" y="1595535"/>
            <a:ext cx="5270946" cy="5262465"/>
          </a:xfrm>
          <a:prstGeom prst="rect">
            <a:avLst/>
          </a:prstGeom>
          <a:noFill/>
          <a:ln>
            <a:noFill/>
          </a:ln>
        </p:spPr>
      </p:pic>
      <p:pic>
        <p:nvPicPr>
          <p:cNvPr id="213" name="Google Shape;213;p20"/>
          <p:cNvPicPr preferRelativeResize="0"/>
          <p:nvPr/>
        </p:nvPicPr>
        <p:blipFill rotWithShape="1">
          <a:blip r:embed="rId5">
            <a:alphaModFix/>
          </a:blip>
          <a:srcRect/>
          <a:stretch/>
        </p:blipFill>
        <p:spPr>
          <a:xfrm>
            <a:off x="7751878" y="961053"/>
            <a:ext cx="4231200" cy="5896947"/>
          </a:xfrm>
          <a:prstGeom prst="rect">
            <a:avLst/>
          </a:prstGeom>
          <a:noFill/>
          <a:ln>
            <a:noFill/>
          </a:ln>
        </p:spPr>
      </p:pic>
      <p:sp>
        <p:nvSpPr>
          <p:cNvPr id="2" name="Pijl: gekromd rechts 1">
            <a:extLst>
              <a:ext uri="{FF2B5EF4-FFF2-40B4-BE49-F238E27FC236}">
                <a16:creationId xmlns:a16="http://schemas.microsoft.com/office/drawing/2014/main" id="{8110E27D-00EF-43A1-9856-4E12EA89400E}"/>
              </a:ext>
            </a:extLst>
          </p:cNvPr>
          <p:cNvSpPr/>
          <p:nvPr/>
        </p:nvSpPr>
        <p:spPr>
          <a:xfrm>
            <a:off x="5929460" y="2724346"/>
            <a:ext cx="1197204" cy="2667786"/>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 name="Pijl: gekromd links 2">
            <a:extLst>
              <a:ext uri="{FF2B5EF4-FFF2-40B4-BE49-F238E27FC236}">
                <a16:creationId xmlns:a16="http://schemas.microsoft.com/office/drawing/2014/main" id="{2D4C2BE1-A0A6-8C9B-30C0-5E42C877979F}"/>
              </a:ext>
            </a:extLst>
          </p:cNvPr>
          <p:cNvSpPr/>
          <p:nvPr/>
        </p:nvSpPr>
        <p:spPr>
          <a:xfrm>
            <a:off x="7572132" y="2724347"/>
            <a:ext cx="1119381" cy="2667786"/>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cSld>
  <p:clrMapOvr>
    <a:masterClrMapping/>
  </p:clrMapOvr>
</p:sld>
</file>

<file path=ppt/theme/theme1.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BA4D9E7A0DD142A34F377CCFDB5697" ma:contentTypeVersion="19" ma:contentTypeDescription="Een nieuw document maken." ma:contentTypeScope="" ma:versionID="c4552ff0548f887ef64241ebd41b4789">
  <xsd:schema xmlns:xsd="http://www.w3.org/2001/XMLSchema" xmlns:xs="http://www.w3.org/2001/XMLSchema" xmlns:p="http://schemas.microsoft.com/office/2006/metadata/properties" xmlns:ns2="f4199184-f6a8-4963-a37b-b332b42e8a17" xmlns:ns3="acf815d6-fad3-446f-a174-55ca66a237e1" targetNamespace="http://schemas.microsoft.com/office/2006/metadata/properties" ma:root="true" ma:fieldsID="bcaed10c7b0cc48e263e43b1c84a1699" ns2:_="" ns3:_="">
    <xsd:import namespace="f4199184-f6a8-4963-a37b-b332b42e8a17"/>
    <xsd:import namespace="acf815d6-fad3-446f-a174-55ca66a237e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_x0030_50722filmpjeslocati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199184-f6a8-4963-a37b-b332b42e8a17"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6e18e011-db92-4315-9541-a71154334d32}" ma:internalName="TaxCatchAll" ma:showField="CatchAllData" ma:web="f4199184-f6a8-4963-a37b-b332b42e8a1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cf815d6-fad3-446f-a174-55ca66a237e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3facc854-a1d2-40ba-8b10-44914ff89a4a" ma:termSetId="09814cd3-568e-fe90-9814-8d621ff8fb84" ma:anchorId="fba54fb3-c3e1-fe81-a776-ca4b69148c4d" ma:open="true" ma:isKeyword="false">
      <xsd:complexType>
        <xsd:sequence>
          <xsd:element ref="pc:Terms" minOccurs="0" maxOccurs="1"/>
        </xsd:sequence>
      </xsd:complexType>
    </xsd:element>
    <xsd:element name="_x0030_50722filmpjeslocatie" ma:index="24" nillable="true" ma:displayName="050722 filmpjes locatie" ma:format="Dropdown" ma:internalName="_x0030_50722filmpjeslocatie">
      <xsd:simpleType>
        <xsd:restriction base="dms:Text">
          <xsd:maxLength value="255"/>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A92F4E-E9BF-496C-94A9-705F550F12EA}"/>
</file>

<file path=customXml/itemProps2.xml><?xml version="1.0" encoding="utf-8"?>
<ds:datastoreItem xmlns:ds="http://schemas.openxmlformats.org/officeDocument/2006/customXml" ds:itemID="{F84DE51F-64B7-4906-8588-D97D4A0C5FB3}"/>
</file>

<file path=docMetadata/LabelInfo.xml><?xml version="1.0" encoding="utf-8"?>
<clbl:labelList xmlns:clbl="http://schemas.microsoft.com/office/2020/mipLabelMetadata">
  <clbl:label id="{a47041ea-d8e4-4675-8f41-dc79697a805f}" enabled="1" method="Standard" siteId="{76850799-28ea-4f56-b80d-c1640687052d}" contentBits="0" removed="0"/>
</clbl:labelList>
</file>

<file path=docProps/app.xml><?xml version="1.0" encoding="utf-8"?>
<Properties xmlns="http://schemas.openxmlformats.org/officeDocument/2006/extended-properties" xmlns:vt="http://schemas.openxmlformats.org/officeDocument/2006/docPropsVTypes">
  <TotalTime>555</TotalTime>
  <Words>1693</Words>
  <Application>Microsoft Office PowerPoint</Application>
  <PresentationFormat>Breedbeeld</PresentationFormat>
  <Paragraphs>240</Paragraphs>
  <Slides>21</Slides>
  <Notes>21</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21</vt:i4>
      </vt:variant>
    </vt:vector>
  </HeadingPairs>
  <TitlesOfParts>
    <vt:vector size="32" baseType="lpstr">
      <vt:lpstr>Trebuchet MS</vt:lpstr>
      <vt:lpstr>Poppins</vt:lpstr>
      <vt:lpstr>Montserrat Light</vt:lpstr>
      <vt:lpstr>Poppins SemiBold</vt:lpstr>
      <vt:lpstr>Calibri</vt:lpstr>
      <vt:lpstr>Poppins Light</vt:lpstr>
      <vt:lpstr>Noto Sans Symbols</vt:lpstr>
      <vt:lpstr>Arial</vt:lpstr>
      <vt:lpstr>Montserrat Medium</vt:lpstr>
      <vt:lpstr>Poppins Medium</vt:lpstr>
      <vt:lpstr>Kantoorthema</vt:lpstr>
      <vt:lpstr>Grenswerkers verleggen grenzen  Dag van de ruimtelijke ordening 30 mei 2024  Dirk Temmerman (Stad Gent) Leo vd Brand (provincie Zeeland)</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Waar nog zoveel mogelijk is.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Grenswerkers verleggen grenzen  Dag van de ruimtelijke ordening 30 mei 2024  Dirk Temmerman (Stad Gent) Leo vd Brand (provincie Zeeland)</dc:title>
  <dc:creator>Temmerman Dirk (Bedrijfsvoering)</dc:creator>
  <cp:lastModifiedBy>Temmerman Dirk (Bedrijfsvoering)</cp:lastModifiedBy>
  <cp:revision>14</cp:revision>
  <dcterms:modified xsi:type="dcterms:W3CDTF">2024-05-29T11:59:45Z</dcterms:modified>
</cp:coreProperties>
</file>